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7" r:id="rId2"/>
    <p:sldId id="327" r:id="rId3"/>
    <p:sldId id="326" r:id="rId4"/>
    <p:sldId id="261" r:id="rId5"/>
    <p:sldId id="280" r:id="rId6"/>
    <p:sldId id="281" r:id="rId7"/>
    <p:sldId id="263" r:id="rId8"/>
    <p:sldId id="267" r:id="rId9"/>
    <p:sldId id="274" r:id="rId10"/>
    <p:sldId id="282" r:id="rId11"/>
    <p:sldId id="283" r:id="rId12"/>
    <p:sldId id="275" r:id="rId13"/>
    <p:sldId id="277" r:id="rId14"/>
    <p:sldId id="278" r:id="rId15"/>
    <p:sldId id="279" r:id="rId16"/>
    <p:sldId id="285" r:id="rId17"/>
    <p:sldId id="296" r:id="rId18"/>
    <p:sldId id="304" r:id="rId19"/>
    <p:sldId id="300" r:id="rId20"/>
    <p:sldId id="305" r:id="rId21"/>
    <p:sldId id="308" r:id="rId22"/>
    <p:sldId id="307" r:id="rId23"/>
    <p:sldId id="314" r:id="rId24"/>
    <p:sldId id="306" r:id="rId25"/>
    <p:sldId id="315" r:id="rId26"/>
    <p:sldId id="316" r:id="rId27"/>
    <p:sldId id="299" r:id="rId28"/>
    <p:sldId id="311" r:id="rId29"/>
    <p:sldId id="297" r:id="rId30"/>
    <p:sldId id="317" r:id="rId31"/>
    <p:sldId id="312" r:id="rId32"/>
    <p:sldId id="313" r:id="rId33"/>
    <p:sldId id="318" r:id="rId34"/>
    <p:sldId id="319" r:id="rId35"/>
    <p:sldId id="320" r:id="rId36"/>
    <p:sldId id="322" r:id="rId37"/>
    <p:sldId id="321" r:id="rId38"/>
    <p:sldId id="329" r:id="rId39"/>
    <p:sldId id="324" r:id="rId40"/>
    <p:sldId id="325" r:id="rId41"/>
    <p:sldId id="271" r:id="rId42"/>
  </p:sldIdLst>
  <p:sldSz cx="12192000" cy="6858000"/>
  <p:notesSz cx="6858000" cy="9144000"/>
  <p:embeddedFontLst>
    <p:embeddedFont>
      <p:font typeface="Calibri" panose="020F0502020204030204" pitchFamily="34" charset="0"/>
      <p:regular r:id="rId43"/>
      <p:bold r:id="rId44"/>
      <p:italic r:id="rId45"/>
      <p:boldItalic r:id="rId46"/>
    </p:embeddedFont>
    <p:embeddedFont>
      <p:font typeface="Calibri Light" panose="020F0302020204030204" pitchFamily="34" charset="0"/>
      <p:regular r:id="rId47"/>
      <p:italic r:id="rId48"/>
    </p:embeddedFont>
    <p:embeddedFont>
      <p:font typeface="Montserrat" panose="00000500000000000000" pitchFamily="2" charset="0"/>
      <p:regular r:id="rId49"/>
      <p:bold r:id="rId50"/>
      <p:italic r:id="rId51"/>
      <p:boldItalic r:id="rId52"/>
    </p:embeddedFont>
    <p:embeddedFont>
      <p:font typeface="Montserrat Black" panose="00000A00000000000000" pitchFamily="2" charset="0"/>
      <p:bold r:id="rId53"/>
      <p:boldItalic r:id="rId54"/>
    </p:embeddedFont>
    <p:embeddedFont>
      <p:font typeface="Montserrat SemiBold" panose="00000700000000000000" pitchFamily="2" charset="0"/>
      <p:bold r:id="rId55"/>
      <p:boldItalic r:id="rId56"/>
    </p:embeddedFont>
    <p:embeddedFont>
      <p:font typeface="Segoe UI Historic" panose="020B0502040204020203" pitchFamily="34" charset="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097B"/>
    <a:srgbClr val="595959"/>
    <a:srgbClr val="EC792B"/>
    <a:srgbClr val="000000"/>
    <a:srgbClr val="44546A"/>
    <a:srgbClr val="111111"/>
    <a:srgbClr val="FF5050"/>
    <a:srgbClr val="E6E6E6"/>
    <a:srgbClr val="F9F9F9"/>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12" autoAdjust="0"/>
    <p:restoredTop sz="94660"/>
  </p:normalViewPr>
  <p:slideViewPr>
    <p:cSldViewPr snapToGrid="0">
      <p:cViewPr varScale="1">
        <p:scale>
          <a:sx n="86" d="100"/>
          <a:sy n="86" d="100"/>
        </p:scale>
        <p:origin x="701"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Sheet1!$A$1:$A$6</c:f>
              <c:numCache>
                <c:formatCode>General</c:formatCode>
                <c:ptCount val="6"/>
                <c:pt idx="0">
                  <c:v>5</c:v>
                </c:pt>
                <c:pt idx="1">
                  <c:v>6</c:v>
                </c:pt>
                <c:pt idx="2">
                  <c:v>7</c:v>
                </c:pt>
                <c:pt idx="3">
                  <c:v>8</c:v>
                </c:pt>
                <c:pt idx="4">
                  <c:v>9</c:v>
                </c:pt>
                <c:pt idx="5">
                  <c:v>10</c:v>
                </c:pt>
              </c:numCache>
            </c:numRef>
          </c:xVal>
          <c:yVal>
            <c:numRef>
              <c:f>Sheet1!$B$1:$B$6</c:f>
              <c:numCache>
                <c:formatCode>General</c:formatCode>
                <c:ptCount val="6"/>
                <c:pt idx="0">
                  <c:v>6.2060000000000004</c:v>
                </c:pt>
                <c:pt idx="1">
                  <c:v>4.8380000000000001</c:v>
                </c:pt>
                <c:pt idx="2">
                  <c:v>3.5539999999999998</c:v>
                </c:pt>
                <c:pt idx="3">
                  <c:v>2.9689999999999999</c:v>
                </c:pt>
                <c:pt idx="4">
                  <c:v>2.206</c:v>
                </c:pt>
                <c:pt idx="5">
                  <c:v>1.7330000000000001</c:v>
                </c:pt>
              </c:numCache>
            </c:numRef>
          </c:yVal>
          <c:smooth val="1"/>
          <c:extLst>
            <c:ext xmlns:c16="http://schemas.microsoft.com/office/drawing/2014/chart" uri="{C3380CC4-5D6E-409C-BE32-E72D297353CC}">
              <c16:uniqueId val="{00000000-0787-4515-AC76-3F41DEDF4732}"/>
            </c:ext>
          </c:extLst>
        </c:ser>
        <c:dLbls>
          <c:showLegendKey val="0"/>
          <c:showVal val="0"/>
          <c:showCatName val="0"/>
          <c:showSerName val="0"/>
          <c:showPercent val="0"/>
          <c:showBubbleSize val="0"/>
        </c:dLbls>
        <c:axId val="1184571408"/>
        <c:axId val="1184573488"/>
      </c:scatterChart>
      <c:valAx>
        <c:axId val="11845714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4573488"/>
        <c:crosses val="autoZero"/>
        <c:crossBetween val="midCat"/>
      </c:valAx>
      <c:valAx>
        <c:axId val="118457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457140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7D5BA-9DD1-482E-8FA0-06ACCACDFE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2FE303-5E8F-4844-8946-FABEB458D6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BB88A7-83A9-46C0-AD55-ED05B9D456C5}"/>
              </a:ext>
            </a:extLst>
          </p:cNvPr>
          <p:cNvSpPr>
            <a:spLocks noGrp="1"/>
          </p:cNvSpPr>
          <p:nvPr>
            <p:ph type="dt" sz="half" idx="10"/>
          </p:nvPr>
        </p:nvSpPr>
        <p:spPr/>
        <p:txBody>
          <a:bodyPr/>
          <a:lstStyle/>
          <a:p>
            <a:fld id="{67788F44-F185-49B0-A560-B3F14CE2DCB3}" type="datetimeFigureOut">
              <a:rPr lang="en-US" smtClean="0"/>
              <a:t>2/23/2022</a:t>
            </a:fld>
            <a:endParaRPr lang="en-US"/>
          </a:p>
        </p:txBody>
      </p:sp>
      <p:sp>
        <p:nvSpPr>
          <p:cNvPr id="5" name="Footer Placeholder 4">
            <a:extLst>
              <a:ext uri="{FF2B5EF4-FFF2-40B4-BE49-F238E27FC236}">
                <a16:creationId xmlns:a16="http://schemas.microsoft.com/office/drawing/2014/main" id="{34C8BD32-FD2C-4257-AC0A-C5A7D86CC8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C2C633-DA39-4F80-8F60-5EE052E7BDD2}"/>
              </a:ext>
            </a:extLst>
          </p:cNvPr>
          <p:cNvSpPr>
            <a:spLocks noGrp="1"/>
          </p:cNvSpPr>
          <p:nvPr>
            <p:ph type="sldNum" sz="quarter" idx="12"/>
          </p:nvPr>
        </p:nvSpPr>
        <p:spPr/>
        <p:txBody>
          <a:bodyPr/>
          <a:lstStyle/>
          <a:p>
            <a:fld id="{7A02B56D-483A-442B-8E67-B04E8A3D70D1}" type="slidenum">
              <a:rPr lang="en-US" smtClean="0"/>
              <a:t>‹#›</a:t>
            </a:fld>
            <a:endParaRPr lang="en-US"/>
          </a:p>
        </p:txBody>
      </p:sp>
    </p:spTree>
    <p:extLst>
      <p:ext uri="{BB962C8B-B14F-4D97-AF65-F5344CB8AC3E}">
        <p14:creationId xmlns:p14="http://schemas.microsoft.com/office/powerpoint/2010/main" val="327335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EE212-370B-42CD-92D4-7D50813772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867752-E4EE-4184-8B27-527CC72371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8DAD8E-F49D-4798-A918-DBF0EB4FABF0}"/>
              </a:ext>
            </a:extLst>
          </p:cNvPr>
          <p:cNvSpPr>
            <a:spLocks noGrp="1"/>
          </p:cNvSpPr>
          <p:nvPr>
            <p:ph type="dt" sz="half" idx="10"/>
          </p:nvPr>
        </p:nvSpPr>
        <p:spPr/>
        <p:txBody>
          <a:bodyPr/>
          <a:lstStyle/>
          <a:p>
            <a:fld id="{67788F44-F185-49B0-A560-B3F14CE2DCB3}" type="datetimeFigureOut">
              <a:rPr lang="en-US" smtClean="0"/>
              <a:t>2/23/2022</a:t>
            </a:fld>
            <a:endParaRPr lang="en-US"/>
          </a:p>
        </p:txBody>
      </p:sp>
      <p:sp>
        <p:nvSpPr>
          <p:cNvPr id="5" name="Footer Placeholder 4">
            <a:extLst>
              <a:ext uri="{FF2B5EF4-FFF2-40B4-BE49-F238E27FC236}">
                <a16:creationId xmlns:a16="http://schemas.microsoft.com/office/drawing/2014/main" id="{C4181C6C-B1F4-4F85-8C01-97542493BD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58B7BC-FF66-45FF-BCE6-88D5A789F0E7}"/>
              </a:ext>
            </a:extLst>
          </p:cNvPr>
          <p:cNvSpPr>
            <a:spLocks noGrp="1"/>
          </p:cNvSpPr>
          <p:nvPr>
            <p:ph type="sldNum" sz="quarter" idx="12"/>
          </p:nvPr>
        </p:nvSpPr>
        <p:spPr/>
        <p:txBody>
          <a:bodyPr/>
          <a:lstStyle/>
          <a:p>
            <a:fld id="{7A02B56D-483A-442B-8E67-B04E8A3D70D1}" type="slidenum">
              <a:rPr lang="en-US" smtClean="0"/>
              <a:t>‹#›</a:t>
            </a:fld>
            <a:endParaRPr lang="en-US"/>
          </a:p>
        </p:txBody>
      </p:sp>
    </p:spTree>
    <p:extLst>
      <p:ext uri="{BB962C8B-B14F-4D97-AF65-F5344CB8AC3E}">
        <p14:creationId xmlns:p14="http://schemas.microsoft.com/office/powerpoint/2010/main" val="1061150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DB4C55-8505-4EB3-8910-E0E701660ED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8C311D-2B96-4244-886F-FAB218DDBC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AAC5CD-B506-4F47-8DBA-97DCBC709221}"/>
              </a:ext>
            </a:extLst>
          </p:cNvPr>
          <p:cNvSpPr>
            <a:spLocks noGrp="1"/>
          </p:cNvSpPr>
          <p:nvPr>
            <p:ph type="dt" sz="half" idx="10"/>
          </p:nvPr>
        </p:nvSpPr>
        <p:spPr/>
        <p:txBody>
          <a:bodyPr/>
          <a:lstStyle/>
          <a:p>
            <a:fld id="{67788F44-F185-49B0-A560-B3F14CE2DCB3}" type="datetimeFigureOut">
              <a:rPr lang="en-US" smtClean="0"/>
              <a:t>2/23/2022</a:t>
            </a:fld>
            <a:endParaRPr lang="en-US"/>
          </a:p>
        </p:txBody>
      </p:sp>
      <p:sp>
        <p:nvSpPr>
          <p:cNvPr id="5" name="Footer Placeholder 4">
            <a:extLst>
              <a:ext uri="{FF2B5EF4-FFF2-40B4-BE49-F238E27FC236}">
                <a16:creationId xmlns:a16="http://schemas.microsoft.com/office/drawing/2014/main" id="{49394E76-54F8-4289-BBD3-41B7703CD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2594A-DD1C-4C51-A5FA-43A43B6FA66D}"/>
              </a:ext>
            </a:extLst>
          </p:cNvPr>
          <p:cNvSpPr>
            <a:spLocks noGrp="1"/>
          </p:cNvSpPr>
          <p:nvPr>
            <p:ph type="sldNum" sz="quarter" idx="12"/>
          </p:nvPr>
        </p:nvSpPr>
        <p:spPr/>
        <p:txBody>
          <a:bodyPr/>
          <a:lstStyle/>
          <a:p>
            <a:fld id="{7A02B56D-483A-442B-8E67-B04E8A3D70D1}" type="slidenum">
              <a:rPr lang="en-US" smtClean="0"/>
              <a:t>‹#›</a:t>
            </a:fld>
            <a:endParaRPr lang="en-US"/>
          </a:p>
        </p:txBody>
      </p:sp>
    </p:spTree>
    <p:extLst>
      <p:ext uri="{BB962C8B-B14F-4D97-AF65-F5344CB8AC3E}">
        <p14:creationId xmlns:p14="http://schemas.microsoft.com/office/powerpoint/2010/main" val="1057215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77A96-BB29-41B7-9694-D33189A6F1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5261A3-7328-46CB-897E-38919843E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373EF2-1D2A-4530-9C42-6E341C799A87}"/>
              </a:ext>
            </a:extLst>
          </p:cNvPr>
          <p:cNvSpPr>
            <a:spLocks noGrp="1"/>
          </p:cNvSpPr>
          <p:nvPr>
            <p:ph type="dt" sz="half" idx="10"/>
          </p:nvPr>
        </p:nvSpPr>
        <p:spPr/>
        <p:txBody>
          <a:bodyPr/>
          <a:lstStyle/>
          <a:p>
            <a:fld id="{67788F44-F185-49B0-A560-B3F14CE2DCB3}" type="datetimeFigureOut">
              <a:rPr lang="en-US" smtClean="0"/>
              <a:t>2/23/2022</a:t>
            </a:fld>
            <a:endParaRPr lang="en-US"/>
          </a:p>
        </p:txBody>
      </p:sp>
      <p:sp>
        <p:nvSpPr>
          <p:cNvPr id="5" name="Footer Placeholder 4">
            <a:extLst>
              <a:ext uri="{FF2B5EF4-FFF2-40B4-BE49-F238E27FC236}">
                <a16:creationId xmlns:a16="http://schemas.microsoft.com/office/drawing/2014/main" id="{3E744F15-AB49-478E-9DCF-EBF62FA74F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5AC21-AB86-473B-B60B-0E0B05254D19}"/>
              </a:ext>
            </a:extLst>
          </p:cNvPr>
          <p:cNvSpPr>
            <a:spLocks noGrp="1"/>
          </p:cNvSpPr>
          <p:nvPr>
            <p:ph type="sldNum" sz="quarter" idx="12"/>
          </p:nvPr>
        </p:nvSpPr>
        <p:spPr/>
        <p:txBody>
          <a:bodyPr/>
          <a:lstStyle/>
          <a:p>
            <a:fld id="{7A02B56D-483A-442B-8E67-B04E8A3D70D1}" type="slidenum">
              <a:rPr lang="en-US" smtClean="0"/>
              <a:t>‹#›</a:t>
            </a:fld>
            <a:endParaRPr lang="en-US"/>
          </a:p>
        </p:txBody>
      </p:sp>
    </p:spTree>
    <p:extLst>
      <p:ext uri="{BB962C8B-B14F-4D97-AF65-F5344CB8AC3E}">
        <p14:creationId xmlns:p14="http://schemas.microsoft.com/office/powerpoint/2010/main" val="239409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9C53-40F9-4145-86A2-B7585869E3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C34077-B59B-4FBE-9BEF-2DBC3724C7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68597A-7199-4F86-B05C-00C42FA3BE9F}"/>
              </a:ext>
            </a:extLst>
          </p:cNvPr>
          <p:cNvSpPr>
            <a:spLocks noGrp="1"/>
          </p:cNvSpPr>
          <p:nvPr>
            <p:ph type="dt" sz="half" idx="10"/>
          </p:nvPr>
        </p:nvSpPr>
        <p:spPr/>
        <p:txBody>
          <a:bodyPr/>
          <a:lstStyle/>
          <a:p>
            <a:fld id="{67788F44-F185-49B0-A560-B3F14CE2DCB3}" type="datetimeFigureOut">
              <a:rPr lang="en-US" smtClean="0"/>
              <a:t>2/23/2022</a:t>
            </a:fld>
            <a:endParaRPr lang="en-US"/>
          </a:p>
        </p:txBody>
      </p:sp>
      <p:sp>
        <p:nvSpPr>
          <p:cNvPr id="5" name="Footer Placeholder 4">
            <a:extLst>
              <a:ext uri="{FF2B5EF4-FFF2-40B4-BE49-F238E27FC236}">
                <a16:creationId xmlns:a16="http://schemas.microsoft.com/office/drawing/2014/main" id="{BE05EE1D-DFE2-451B-BB75-07856F6DC6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589DBE-B88C-4145-B953-52DC34DF1235}"/>
              </a:ext>
            </a:extLst>
          </p:cNvPr>
          <p:cNvSpPr>
            <a:spLocks noGrp="1"/>
          </p:cNvSpPr>
          <p:nvPr>
            <p:ph type="sldNum" sz="quarter" idx="12"/>
          </p:nvPr>
        </p:nvSpPr>
        <p:spPr/>
        <p:txBody>
          <a:bodyPr/>
          <a:lstStyle/>
          <a:p>
            <a:fld id="{7A02B56D-483A-442B-8E67-B04E8A3D70D1}" type="slidenum">
              <a:rPr lang="en-US" smtClean="0"/>
              <a:t>‹#›</a:t>
            </a:fld>
            <a:endParaRPr lang="en-US"/>
          </a:p>
        </p:txBody>
      </p:sp>
    </p:spTree>
    <p:extLst>
      <p:ext uri="{BB962C8B-B14F-4D97-AF65-F5344CB8AC3E}">
        <p14:creationId xmlns:p14="http://schemas.microsoft.com/office/powerpoint/2010/main" val="1578978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67B3C-7676-47FB-A788-DCD72EA1DF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321875-3DD4-441F-83A9-89FF8003E4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1CF86A-62C0-4917-8146-3345F61CFC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A53216-6A7F-49A9-8F1C-971C96C48D18}"/>
              </a:ext>
            </a:extLst>
          </p:cNvPr>
          <p:cNvSpPr>
            <a:spLocks noGrp="1"/>
          </p:cNvSpPr>
          <p:nvPr>
            <p:ph type="dt" sz="half" idx="10"/>
          </p:nvPr>
        </p:nvSpPr>
        <p:spPr/>
        <p:txBody>
          <a:bodyPr/>
          <a:lstStyle/>
          <a:p>
            <a:fld id="{67788F44-F185-49B0-A560-B3F14CE2DCB3}" type="datetimeFigureOut">
              <a:rPr lang="en-US" smtClean="0"/>
              <a:t>2/23/2022</a:t>
            </a:fld>
            <a:endParaRPr lang="en-US"/>
          </a:p>
        </p:txBody>
      </p:sp>
      <p:sp>
        <p:nvSpPr>
          <p:cNvPr id="6" name="Footer Placeholder 5">
            <a:extLst>
              <a:ext uri="{FF2B5EF4-FFF2-40B4-BE49-F238E27FC236}">
                <a16:creationId xmlns:a16="http://schemas.microsoft.com/office/drawing/2014/main" id="{0060A529-524D-4FF0-B99B-3B6BFF28BF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7653C8-B8C9-4A49-A720-60FAC72D90BC}"/>
              </a:ext>
            </a:extLst>
          </p:cNvPr>
          <p:cNvSpPr>
            <a:spLocks noGrp="1"/>
          </p:cNvSpPr>
          <p:nvPr>
            <p:ph type="sldNum" sz="quarter" idx="12"/>
          </p:nvPr>
        </p:nvSpPr>
        <p:spPr/>
        <p:txBody>
          <a:bodyPr/>
          <a:lstStyle/>
          <a:p>
            <a:fld id="{7A02B56D-483A-442B-8E67-B04E8A3D70D1}" type="slidenum">
              <a:rPr lang="en-US" smtClean="0"/>
              <a:t>‹#›</a:t>
            </a:fld>
            <a:endParaRPr lang="en-US"/>
          </a:p>
        </p:txBody>
      </p:sp>
    </p:spTree>
    <p:extLst>
      <p:ext uri="{BB962C8B-B14F-4D97-AF65-F5344CB8AC3E}">
        <p14:creationId xmlns:p14="http://schemas.microsoft.com/office/powerpoint/2010/main" val="2990786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3B4A6-6E13-4750-B4BA-D574D5A4A4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BBEEA4-9DE4-4D48-B002-3F792239EC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0DEA5B-3153-4478-BE68-9E3E04A0A5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DD26F6-EC6B-481A-B492-DDE189FF91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D9E45D-0E94-4D92-AAD8-4CC7262BFC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A30A19-665B-4662-848A-E213D088B716}"/>
              </a:ext>
            </a:extLst>
          </p:cNvPr>
          <p:cNvSpPr>
            <a:spLocks noGrp="1"/>
          </p:cNvSpPr>
          <p:nvPr>
            <p:ph type="dt" sz="half" idx="10"/>
          </p:nvPr>
        </p:nvSpPr>
        <p:spPr/>
        <p:txBody>
          <a:bodyPr/>
          <a:lstStyle/>
          <a:p>
            <a:fld id="{67788F44-F185-49B0-A560-B3F14CE2DCB3}" type="datetimeFigureOut">
              <a:rPr lang="en-US" smtClean="0"/>
              <a:t>2/23/2022</a:t>
            </a:fld>
            <a:endParaRPr lang="en-US"/>
          </a:p>
        </p:txBody>
      </p:sp>
      <p:sp>
        <p:nvSpPr>
          <p:cNvPr id="8" name="Footer Placeholder 7">
            <a:extLst>
              <a:ext uri="{FF2B5EF4-FFF2-40B4-BE49-F238E27FC236}">
                <a16:creationId xmlns:a16="http://schemas.microsoft.com/office/drawing/2014/main" id="{05C3956A-5361-4AA0-94C9-1218838258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932DD3-25A7-4983-A9ED-8E1BE94C4201}"/>
              </a:ext>
            </a:extLst>
          </p:cNvPr>
          <p:cNvSpPr>
            <a:spLocks noGrp="1"/>
          </p:cNvSpPr>
          <p:nvPr>
            <p:ph type="sldNum" sz="quarter" idx="12"/>
          </p:nvPr>
        </p:nvSpPr>
        <p:spPr/>
        <p:txBody>
          <a:bodyPr/>
          <a:lstStyle/>
          <a:p>
            <a:fld id="{7A02B56D-483A-442B-8E67-B04E8A3D70D1}" type="slidenum">
              <a:rPr lang="en-US" smtClean="0"/>
              <a:t>‹#›</a:t>
            </a:fld>
            <a:endParaRPr lang="en-US"/>
          </a:p>
        </p:txBody>
      </p:sp>
    </p:spTree>
    <p:extLst>
      <p:ext uri="{BB962C8B-B14F-4D97-AF65-F5344CB8AC3E}">
        <p14:creationId xmlns:p14="http://schemas.microsoft.com/office/powerpoint/2010/main" val="1248287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30A5-DB7F-43B9-86BB-FDAC747C55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193E41-154D-4F42-9B5E-045D2454E196}"/>
              </a:ext>
            </a:extLst>
          </p:cNvPr>
          <p:cNvSpPr>
            <a:spLocks noGrp="1"/>
          </p:cNvSpPr>
          <p:nvPr>
            <p:ph type="dt" sz="half" idx="10"/>
          </p:nvPr>
        </p:nvSpPr>
        <p:spPr/>
        <p:txBody>
          <a:bodyPr/>
          <a:lstStyle/>
          <a:p>
            <a:fld id="{67788F44-F185-49B0-A560-B3F14CE2DCB3}" type="datetimeFigureOut">
              <a:rPr lang="en-US" smtClean="0"/>
              <a:t>2/23/2022</a:t>
            </a:fld>
            <a:endParaRPr lang="en-US"/>
          </a:p>
        </p:txBody>
      </p:sp>
      <p:sp>
        <p:nvSpPr>
          <p:cNvPr id="4" name="Footer Placeholder 3">
            <a:extLst>
              <a:ext uri="{FF2B5EF4-FFF2-40B4-BE49-F238E27FC236}">
                <a16:creationId xmlns:a16="http://schemas.microsoft.com/office/drawing/2014/main" id="{44583A56-8602-4073-B1ED-2285336050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FBBEF3-2E88-43AB-A438-56C6FC24F170}"/>
              </a:ext>
            </a:extLst>
          </p:cNvPr>
          <p:cNvSpPr>
            <a:spLocks noGrp="1"/>
          </p:cNvSpPr>
          <p:nvPr>
            <p:ph type="sldNum" sz="quarter" idx="12"/>
          </p:nvPr>
        </p:nvSpPr>
        <p:spPr/>
        <p:txBody>
          <a:bodyPr/>
          <a:lstStyle/>
          <a:p>
            <a:fld id="{7A02B56D-483A-442B-8E67-B04E8A3D70D1}" type="slidenum">
              <a:rPr lang="en-US" smtClean="0"/>
              <a:t>‹#›</a:t>
            </a:fld>
            <a:endParaRPr lang="en-US"/>
          </a:p>
        </p:txBody>
      </p:sp>
    </p:spTree>
    <p:extLst>
      <p:ext uri="{BB962C8B-B14F-4D97-AF65-F5344CB8AC3E}">
        <p14:creationId xmlns:p14="http://schemas.microsoft.com/office/powerpoint/2010/main" val="3403572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F23703-CE57-4A99-9D5F-A57C7D9A4D66}"/>
              </a:ext>
            </a:extLst>
          </p:cNvPr>
          <p:cNvSpPr>
            <a:spLocks noGrp="1"/>
          </p:cNvSpPr>
          <p:nvPr>
            <p:ph type="dt" sz="half" idx="10"/>
          </p:nvPr>
        </p:nvSpPr>
        <p:spPr/>
        <p:txBody>
          <a:bodyPr/>
          <a:lstStyle/>
          <a:p>
            <a:fld id="{67788F44-F185-49B0-A560-B3F14CE2DCB3}" type="datetimeFigureOut">
              <a:rPr lang="en-US" smtClean="0"/>
              <a:t>2/23/2022</a:t>
            </a:fld>
            <a:endParaRPr lang="en-US"/>
          </a:p>
        </p:txBody>
      </p:sp>
      <p:sp>
        <p:nvSpPr>
          <p:cNvPr id="3" name="Footer Placeholder 2">
            <a:extLst>
              <a:ext uri="{FF2B5EF4-FFF2-40B4-BE49-F238E27FC236}">
                <a16:creationId xmlns:a16="http://schemas.microsoft.com/office/drawing/2014/main" id="{0919DC5E-2B36-4B5A-9699-75793BCE86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EE6150-8C33-43C6-B0D6-F1A8D6EEC085}"/>
              </a:ext>
            </a:extLst>
          </p:cNvPr>
          <p:cNvSpPr>
            <a:spLocks noGrp="1"/>
          </p:cNvSpPr>
          <p:nvPr>
            <p:ph type="sldNum" sz="quarter" idx="12"/>
          </p:nvPr>
        </p:nvSpPr>
        <p:spPr/>
        <p:txBody>
          <a:bodyPr/>
          <a:lstStyle/>
          <a:p>
            <a:fld id="{7A02B56D-483A-442B-8E67-B04E8A3D70D1}" type="slidenum">
              <a:rPr lang="en-US" smtClean="0"/>
              <a:t>‹#›</a:t>
            </a:fld>
            <a:endParaRPr lang="en-US"/>
          </a:p>
        </p:txBody>
      </p:sp>
    </p:spTree>
    <p:extLst>
      <p:ext uri="{BB962C8B-B14F-4D97-AF65-F5344CB8AC3E}">
        <p14:creationId xmlns:p14="http://schemas.microsoft.com/office/powerpoint/2010/main" val="2467170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385F7-2514-4B44-ABF4-7321370BE4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DB9048D-94DE-4EE8-ADA0-8EA0F81805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54122B-CB97-4FFC-9AFF-B773B22AAB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E46592-4B91-46A4-83BD-477BACD8B7DE}"/>
              </a:ext>
            </a:extLst>
          </p:cNvPr>
          <p:cNvSpPr>
            <a:spLocks noGrp="1"/>
          </p:cNvSpPr>
          <p:nvPr>
            <p:ph type="dt" sz="half" idx="10"/>
          </p:nvPr>
        </p:nvSpPr>
        <p:spPr/>
        <p:txBody>
          <a:bodyPr/>
          <a:lstStyle/>
          <a:p>
            <a:fld id="{67788F44-F185-49B0-A560-B3F14CE2DCB3}" type="datetimeFigureOut">
              <a:rPr lang="en-US" smtClean="0"/>
              <a:t>2/23/2022</a:t>
            </a:fld>
            <a:endParaRPr lang="en-US"/>
          </a:p>
        </p:txBody>
      </p:sp>
      <p:sp>
        <p:nvSpPr>
          <p:cNvPr id="6" name="Footer Placeholder 5">
            <a:extLst>
              <a:ext uri="{FF2B5EF4-FFF2-40B4-BE49-F238E27FC236}">
                <a16:creationId xmlns:a16="http://schemas.microsoft.com/office/drawing/2014/main" id="{CDF1DFC5-E6D2-4CCF-AB93-C4F43F653C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57D03B-C218-4D97-9C1D-A55BF6F73C36}"/>
              </a:ext>
            </a:extLst>
          </p:cNvPr>
          <p:cNvSpPr>
            <a:spLocks noGrp="1"/>
          </p:cNvSpPr>
          <p:nvPr>
            <p:ph type="sldNum" sz="quarter" idx="12"/>
          </p:nvPr>
        </p:nvSpPr>
        <p:spPr/>
        <p:txBody>
          <a:bodyPr/>
          <a:lstStyle/>
          <a:p>
            <a:fld id="{7A02B56D-483A-442B-8E67-B04E8A3D70D1}" type="slidenum">
              <a:rPr lang="en-US" smtClean="0"/>
              <a:t>‹#›</a:t>
            </a:fld>
            <a:endParaRPr lang="en-US"/>
          </a:p>
        </p:txBody>
      </p:sp>
    </p:spTree>
    <p:extLst>
      <p:ext uri="{BB962C8B-B14F-4D97-AF65-F5344CB8AC3E}">
        <p14:creationId xmlns:p14="http://schemas.microsoft.com/office/powerpoint/2010/main" val="3601638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7D360-38C7-49EB-91B6-CAA0305F07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822551-A121-426D-B68C-D866FE4A27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C759CA-0C1A-4C49-A020-467EF70199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0C1279-EE8A-4336-89EE-2850FCFAC767}"/>
              </a:ext>
            </a:extLst>
          </p:cNvPr>
          <p:cNvSpPr>
            <a:spLocks noGrp="1"/>
          </p:cNvSpPr>
          <p:nvPr>
            <p:ph type="dt" sz="half" idx="10"/>
          </p:nvPr>
        </p:nvSpPr>
        <p:spPr/>
        <p:txBody>
          <a:bodyPr/>
          <a:lstStyle/>
          <a:p>
            <a:fld id="{67788F44-F185-49B0-A560-B3F14CE2DCB3}" type="datetimeFigureOut">
              <a:rPr lang="en-US" smtClean="0"/>
              <a:t>2/23/2022</a:t>
            </a:fld>
            <a:endParaRPr lang="en-US"/>
          </a:p>
        </p:txBody>
      </p:sp>
      <p:sp>
        <p:nvSpPr>
          <p:cNvPr id="6" name="Footer Placeholder 5">
            <a:extLst>
              <a:ext uri="{FF2B5EF4-FFF2-40B4-BE49-F238E27FC236}">
                <a16:creationId xmlns:a16="http://schemas.microsoft.com/office/drawing/2014/main" id="{8FECBABC-A8A6-4288-A145-7FE7AE37C1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7AA77C-1A74-48F5-9630-EB66B74BCCBD}"/>
              </a:ext>
            </a:extLst>
          </p:cNvPr>
          <p:cNvSpPr>
            <a:spLocks noGrp="1"/>
          </p:cNvSpPr>
          <p:nvPr>
            <p:ph type="sldNum" sz="quarter" idx="12"/>
          </p:nvPr>
        </p:nvSpPr>
        <p:spPr/>
        <p:txBody>
          <a:bodyPr/>
          <a:lstStyle/>
          <a:p>
            <a:fld id="{7A02B56D-483A-442B-8E67-B04E8A3D70D1}" type="slidenum">
              <a:rPr lang="en-US" smtClean="0"/>
              <a:t>‹#›</a:t>
            </a:fld>
            <a:endParaRPr lang="en-US"/>
          </a:p>
        </p:txBody>
      </p:sp>
    </p:spTree>
    <p:extLst>
      <p:ext uri="{BB962C8B-B14F-4D97-AF65-F5344CB8AC3E}">
        <p14:creationId xmlns:p14="http://schemas.microsoft.com/office/powerpoint/2010/main" val="2176997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87B4BF-DCFE-4121-BA5E-4EBD8D3F7F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749854-603C-4CCA-8D6A-05A69A291A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B7CB4-AAD1-46D7-915C-41E8D7595C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788F44-F185-49B0-A560-B3F14CE2DCB3}" type="datetimeFigureOut">
              <a:rPr lang="en-US" smtClean="0"/>
              <a:t>2/23/2022</a:t>
            </a:fld>
            <a:endParaRPr lang="en-US"/>
          </a:p>
        </p:txBody>
      </p:sp>
      <p:sp>
        <p:nvSpPr>
          <p:cNvPr id="5" name="Footer Placeholder 4">
            <a:extLst>
              <a:ext uri="{FF2B5EF4-FFF2-40B4-BE49-F238E27FC236}">
                <a16:creationId xmlns:a16="http://schemas.microsoft.com/office/drawing/2014/main" id="{A73F4C0D-C5F6-4ECD-9CE8-EA6AAF9ECD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AF57FC-171D-44CA-B2EF-C90AD109E2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02B56D-483A-442B-8E67-B04E8A3D70D1}" type="slidenum">
              <a:rPr lang="en-US" smtClean="0"/>
              <a:t>‹#›</a:t>
            </a:fld>
            <a:endParaRPr lang="en-US"/>
          </a:p>
        </p:txBody>
      </p:sp>
    </p:spTree>
    <p:extLst>
      <p:ext uri="{BB962C8B-B14F-4D97-AF65-F5344CB8AC3E}">
        <p14:creationId xmlns:p14="http://schemas.microsoft.com/office/powerpoint/2010/main" val="3560844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hyperlink" Target="https://www.jobilize.com/online/course/0-7-deadlock-h-i-u-hanh-by-openstax?page=9"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8.svg"/><Relationship Id="rId7"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hyperlink" Target="https://www.jobilize.com/online/course/0-7-deadlock-h-i-u-hanh-by-openstax?page=9"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hyperlink" Target="https://www.jobilize.com/online/course/0-7-deadlock-h-i-u-hanh-by-openstax?page=9"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www.jobilize.com/online/course/0-7-deadlock-h-i-u-hanh-by-openstax?page=9"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hyperlink" Target="https://github.com/DwangDNguyen/deadlock/tree/master" TargetMode="Externa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hyperlink" Target="https://www.jobilize.com/online/course/0-7-deadlock-h-i-u-hanh-by-openstax?page=9"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hyperlink" Target="https://docs.oracle.com/cd/E19205-01/820-0619/geosb/index.html" TargetMode="Externa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hyperlink" Target="https://docs.oracle.com/cd/E19205-01/820-0619/geosb/index.html" TargetMode="Externa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hyperlink" Target="https://docs.oracle.com/cd/E19205-01/820-0619/geosb/index.html" TargetMode="External"/><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8.svg"/><Relationship Id="rId7" Type="http://schemas.openxmlformats.org/officeDocument/2006/relationships/image" Target="../media/image50.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hyperlink" Target="https://docs.oracle.com/cd/E19205-01/820-0619/geosb/index.html" TargetMode="External"/><Relationship Id="rId4" Type="http://schemas.openxmlformats.org/officeDocument/2006/relationships/image" Target="../media/image47.png"/><Relationship Id="rId9"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hyperlink" Target="https://github.com/DwangDNguyen/deadlock/tree/maste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hyperlink" Target="https://github.com/DwangDNguyen/deadlock/tree/maste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hyperlink" Target="https://github.com/DwangDNguyen/deadlock/tree/master"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chart" Target="../charts/chart1.xml"/><Relationship Id="rId5" Type="http://schemas.openxmlformats.org/officeDocument/2006/relationships/hyperlink" Target="https://github.com/DwangDNguyen/deadlock/tree/master" TargetMode="External"/><Relationship Id="rId4" Type="http://schemas.openxmlformats.org/officeDocument/2006/relationships/image" Target="../media/image8.svg"/></Relationships>
</file>

<file path=ppt/slides/_rels/slide2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54.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hyperlink" Target="https://github.com/DwangDNguyen/deadlock/tree/master"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s://github.com/DwangDNguyen/deadlock/tree/master"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hyperlink" Target="https://github.com/DwangDNguyen/deadlock/tree/master" TargetMode="Externa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hyperlink" Target="https://docs.oracle.com/cd/E19205-01/820-0619/geosb/index.html" TargetMode="Externa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hyperlink" Target="https://vi.wikipedia.org/wiki/Deadlock" TargetMode="Externa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13.png"/><Relationship Id="rId19" Type="http://schemas.openxmlformats.org/officeDocument/2006/relationships/image" Target="../media/image22.sv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docs.oracle.com/cd/E19205-01/820-0619/geosb/index.html" TargetMode="External"/><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hyperlink" Target="https://docs.oracle.com/cd/E19205-01/820-0619/geosb/index.htm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3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image" Target="../media/image8.svg"/><Relationship Id="rId7" Type="http://schemas.openxmlformats.org/officeDocument/2006/relationships/image" Target="../media/image26.svg"/><Relationship Id="rId12" Type="http://schemas.openxmlformats.org/officeDocument/2006/relationships/image" Target="../media/image31.png"/><Relationship Id="rId2" Type="http://schemas.openxmlformats.org/officeDocument/2006/relationships/image" Target="../media/image7.png"/><Relationship Id="rId16"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33.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hyperlink" Target="https://www.slideshare.net/omairimtiaz10/circularwait-operating-system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github.com/DwangDNguyen/deadlock/tree/master" TargetMode="External"/><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hyperlink" Target="https://www.cs.rpi.edu/academics/courses/fall04/os/c1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hyperlink" Target="https://www.cs.rpi.edu/academics/courses/fall04/os/c1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hyperlink" Target="https://www.cs.rpi.edu/academics/courses/fall04/os/c1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hyperlink" Target="https://www.cs.rpi.edu/academics/courses/fall04/os/c1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hyperlink" Target="https://www.jobilize.com/online/course/0-7-deadlock-h-i-u-hanh-by-openstax?page=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Rounded Corners 47">
            <a:extLst>
              <a:ext uri="{FF2B5EF4-FFF2-40B4-BE49-F238E27FC236}">
                <a16:creationId xmlns:a16="http://schemas.microsoft.com/office/drawing/2014/main" id="{9A2DC515-B0C9-45E8-8376-605571725257}"/>
              </a:ext>
            </a:extLst>
          </p:cNvPr>
          <p:cNvSpPr/>
          <p:nvPr/>
        </p:nvSpPr>
        <p:spPr>
          <a:xfrm>
            <a:off x="2298639" y="1383987"/>
            <a:ext cx="6760256" cy="1445748"/>
          </a:xfrm>
          <a:prstGeom prst="roundRect">
            <a:avLst>
              <a:gd name="adj" fmla="val 2665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213F14E-BEF9-4DBE-BEDC-4171E4B61848}"/>
              </a:ext>
            </a:extLst>
          </p:cNvPr>
          <p:cNvSpPr/>
          <p:nvPr/>
        </p:nvSpPr>
        <p:spPr>
          <a:xfrm>
            <a:off x="2442411" y="1251284"/>
            <a:ext cx="6760256" cy="1445748"/>
          </a:xfrm>
          <a:prstGeom prst="roundRect">
            <a:avLst>
              <a:gd name="adj" fmla="val 26654"/>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E7462FD1-1A77-4F07-A13D-84686CAD4809}"/>
              </a:ext>
            </a:extLst>
          </p:cNvPr>
          <p:cNvGrpSpPr/>
          <p:nvPr/>
        </p:nvGrpSpPr>
        <p:grpSpPr>
          <a:xfrm>
            <a:off x="10151706" y="897061"/>
            <a:ext cx="1352938" cy="1166326"/>
            <a:chOff x="10114384" y="822416"/>
            <a:chExt cx="1352938" cy="1166326"/>
          </a:xfrm>
        </p:grpSpPr>
        <p:cxnSp>
          <p:nvCxnSpPr>
            <p:cNvPr id="3" name="Straight Connector 2">
              <a:extLst>
                <a:ext uri="{FF2B5EF4-FFF2-40B4-BE49-F238E27FC236}">
                  <a16:creationId xmlns:a16="http://schemas.microsoft.com/office/drawing/2014/main" id="{2794D2C1-C54E-462D-B931-7A024FFBAEAD}"/>
                </a:ext>
              </a:extLst>
            </p:cNvPr>
            <p:cNvCxnSpPr>
              <a:cxnSpLocks/>
            </p:cNvCxnSpPr>
            <p:nvPr/>
          </p:nvCxnSpPr>
          <p:spPr>
            <a:xfrm>
              <a:off x="10114384" y="849086"/>
              <a:ext cx="135293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48088E3-822F-4D89-A518-9732AF3F62AA}"/>
                </a:ext>
              </a:extLst>
            </p:cNvPr>
            <p:cNvCxnSpPr>
              <a:cxnSpLocks/>
            </p:cNvCxnSpPr>
            <p:nvPr/>
          </p:nvCxnSpPr>
          <p:spPr>
            <a:xfrm>
              <a:off x="11447494" y="822416"/>
              <a:ext cx="0" cy="116632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667196FE-598A-4470-8817-AFE88E734240}"/>
              </a:ext>
            </a:extLst>
          </p:cNvPr>
          <p:cNvGrpSpPr/>
          <p:nvPr/>
        </p:nvGrpSpPr>
        <p:grpSpPr>
          <a:xfrm rot="10800000">
            <a:off x="802433" y="4144114"/>
            <a:ext cx="1352938" cy="1166326"/>
            <a:chOff x="10114384" y="822416"/>
            <a:chExt cx="1352938" cy="1166326"/>
          </a:xfrm>
        </p:grpSpPr>
        <p:cxnSp>
          <p:nvCxnSpPr>
            <p:cNvPr id="10" name="Straight Connector 9">
              <a:extLst>
                <a:ext uri="{FF2B5EF4-FFF2-40B4-BE49-F238E27FC236}">
                  <a16:creationId xmlns:a16="http://schemas.microsoft.com/office/drawing/2014/main" id="{B5020B46-DFEF-4EE9-A43C-BE828BABF9AA}"/>
                </a:ext>
              </a:extLst>
            </p:cNvPr>
            <p:cNvCxnSpPr>
              <a:cxnSpLocks/>
            </p:cNvCxnSpPr>
            <p:nvPr/>
          </p:nvCxnSpPr>
          <p:spPr>
            <a:xfrm>
              <a:off x="10114384" y="849086"/>
              <a:ext cx="135293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1ED415-7BB1-4F5A-A4F6-D2DFB709F24B}"/>
                </a:ext>
              </a:extLst>
            </p:cNvPr>
            <p:cNvCxnSpPr>
              <a:cxnSpLocks/>
            </p:cNvCxnSpPr>
            <p:nvPr/>
          </p:nvCxnSpPr>
          <p:spPr>
            <a:xfrm>
              <a:off x="11447494" y="822416"/>
              <a:ext cx="0" cy="116632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B9F4C93B-6C3F-4A10-A5E9-702AE15673B1}"/>
              </a:ext>
            </a:extLst>
          </p:cNvPr>
          <p:cNvSpPr/>
          <p:nvPr/>
        </p:nvSpPr>
        <p:spPr>
          <a:xfrm>
            <a:off x="0" y="5543708"/>
            <a:ext cx="3825548" cy="261256"/>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BA768F-A99B-4EB1-91C0-0F517D7EC42B}"/>
              </a:ext>
            </a:extLst>
          </p:cNvPr>
          <p:cNvSpPr/>
          <p:nvPr/>
        </p:nvSpPr>
        <p:spPr>
          <a:xfrm>
            <a:off x="3825548" y="5593959"/>
            <a:ext cx="8080308" cy="16075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85EC76DB-8961-49DB-AB73-F747DFFD8FF1}"/>
              </a:ext>
            </a:extLst>
          </p:cNvPr>
          <p:cNvSpPr/>
          <p:nvPr/>
        </p:nvSpPr>
        <p:spPr>
          <a:xfrm>
            <a:off x="0" y="0"/>
            <a:ext cx="1014609" cy="688123"/>
          </a:xfrm>
          <a:custGeom>
            <a:avLst/>
            <a:gdLst>
              <a:gd name="connsiteX0" fmla="*/ 0 w 1014609"/>
              <a:gd name="connsiteY0" fmla="*/ 0 h 688123"/>
              <a:gd name="connsiteX1" fmla="*/ 1014609 w 1014609"/>
              <a:gd name="connsiteY1" fmla="*/ 0 h 688123"/>
              <a:gd name="connsiteX2" fmla="*/ 533025 w 1014609"/>
              <a:gd name="connsiteY2" fmla="*/ 688123 h 688123"/>
              <a:gd name="connsiteX3" fmla="*/ 0 w 1014609"/>
              <a:gd name="connsiteY3" fmla="*/ 688123 h 688123"/>
            </a:gdLst>
            <a:ahLst/>
            <a:cxnLst>
              <a:cxn ang="0">
                <a:pos x="connsiteX0" y="connsiteY0"/>
              </a:cxn>
              <a:cxn ang="0">
                <a:pos x="connsiteX1" y="connsiteY1"/>
              </a:cxn>
              <a:cxn ang="0">
                <a:pos x="connsiteX2" y="connsiteY2"/>
              </a:cxn>
              <a:cxn ang="0">
                <a:pos x="connsiteX3" y="connsiteY3"/>
              </a:cxn>
            </a:cxnLst>
            <a:rect l="l" t="t" r="r" b="b"/>
            <a:pathLst>
              <a:path w="1014609" h="688123">
                <a:moveTo>
                  <a:pt x="0" y="0"/>
                </a:moveTo>
                <a:lnTo>
                  <a:pt x="1014609" y="0"/>
                </a:lnTo>
                <a:lnTo>
                  <a:pt x="533025" y="688123"/>
                </a:lnTo>
                <a:lnTo>
                  <a:pt x="0" y="688123"/>
                </a:lnTo>
                <a:close/>
              </a:path>
            </a:pathLst>
          </a:cu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1" name="Group 60">
            <a:extLst>
              <a:ext uri="{FF2B5EF4-FFF2-40B4-BE49-F238E27FC236}">
                <a16:creationId xmlns:a16="http://schemas.microsoft.com/office/drawing/2014/main" id="{9BDDBAF8-45FB-4D17-AB63-061B417682A5}"/>
              </a:ext>
            </a:extLst>
          </p:cNvPr>
          <p:cNvGrpSpPr/>
          <p:nvPr/>
        </p:nvGrpSpPr>
        <p:grpSpPr>
          <a:xfrm>
            <a:off x="622179" y="149898"/>
            <a:ext cx="1423987" cy="416475"/>
            <a:chOff x="622179" y="149898"/>
            <a:chExt cx="1423987" cy="416475"/>
          </a:xfrm>
          <a:solidFill>
            <a:schemeClr val="tx1">
              <a:lumMod val="65000"/>
              <a:lumOff val="35000"/>
            </a:schemeClr>
          </a:solidFill>
        </p:grpSpPr>
        <p:sp>
          <p:nvSpPr>
            <p:cNvPr id="34" name="Rectangle 33">
              <a:extLst>
                <a:ext uri="{FF2B5EF4-FFF2-40B4-BE49-F238E27FC236}">
                  <a16:creationId xmlns:a16="http://schemas.microsoft.com/office/drawing/2014/main" id="{98C46CDD-A34B-4234-8AF6-589B22327DDA}"/>
                </a:ext>
              </a:extLst>
            </p:cNvPr>
            <p:cNvSpPr/>
            <p:nvPr/>
          </p:nvSpPr>
          <p:spPr>
            <a:xfrm>
              <a:off x="622179" y="430931"/>
              <a:ext cx="784981" cy="1354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3405BA44-897F-4A2B-A12B-C962BC1A1832}"/>
                </a:ext>
              </a:extLst>
            </p:cNvPr>
            <p:cNvSpPr/>
            <p:nvPr/>
          </p:nvSpPr>
          <p:spPr>
            <a:xfrm rot="18923901">
              <a:off x="1233545" y="149898"/>
              <a:ext cx="812621" cy="153242"/>
            </a:xfrm>
            <a:custGeom>
              <a:avLst/>
              <a:gdLst>
                <a:gd name="connsiteX0" fmla="*/ 657233 w 812621"/>
                <a:gd name="connsiteY0" fmla="*/ 0 h 153242"/>
                <a:gd name="connsiteX1" fmla="*/ 812621 w 812621"/>
                <a:gd name="connsiteY1" fmla="*/ 153242 h 153242"/>
                <a:gd name="connsiteX2" fmla="*/ 0 w 812621"/>
                <a:gd name="connsiteY2" fmla="*/ 153242 h 153242"/>
                <a:gd name="connsiteX3" fmla="*/ 0 w 812621"/>
                <a:gd name="connsiteY3" fmla="*/ 0 h 153242"/>
              </a:gdLst>
              <a:ahLst/>
              <a:cxnLst>
                <a:cxn ang="0">
                  <a:pos x="connsiteX0" y="connsiteY0"/>
                </a:cxn>
                <a:cxn ang="0">
                  <a:pos x="connsiteX1" y="connsiteY1"/>
                </a:cxn>
                <a:cxn ang="0">
                  <a:pos x="connsiteX2" y="connsiteY2"/>
                </a:cxn>
                <a:cxn ang="0">
                  <a:pos x="connsiteX3" y="connsiteY3"/>
                </a:cxn>
              </a:cxnLst>
              <a:rect l="l" t="t" r="r" b="b"/>
              <a:pathLst>
                <a:path w="812621" h="153242">
                  <a:moveTo>
                    <a:pt x="657233" y="0"/>
                  </a:moveTo>
                  <a:lnTo>
                    <a:pt x="812621" y="153242"/>
                  </a:lnTo>
                  <a:lnTo>
                    <a:pt x="0" y="15324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3" name="Freeform: Shape 62">
            <a:extLst>
              <a:ext uri="{FF2B5EF4-FFF2-40B4-BE49-F238E27FC236}">
                <a16:creationId xmlns:a16="http://schemas.microsoft.com/office/drawing/2014/main" id="{86AB97AF-F694-44D1-A58A-349A8D388E7D}"/>
              </a:ext>
            </a:extLst>
          </p:cNvPr>
          <p:cNvSpPr/>
          <p:nvPr/>
        </p:nvSpPr>
        <p:spPr>
          <a:xfrm rot="18923901">
            <a:off x="1781844" y="356387"/>
            <a:ext cx="1248491" cy="95726"/>
          </a:xfrm>
          <a:custGeom>
            <a:avLst/>
            <a:gdLst>
              <a:gd name="connsiteX0" fmla="*/ 1151424 w 1248491"/>
              <a:gd name="connsiteY0" fmla="*/ 0 h 95726"/>
              <a:gd name="connsiteX1" fmla="*/ 1248491 w 1248491"/>
              <a:gd name="connsiteY1" fmla="*/ 95726 h 95726"/>
              <a:gd name="connsiteX2" fmla="*/ 0 w 1248491"/>
              <a:gd name="connsiteY2" fmla="*/ 95726 h 95726"/>
              <a:gd name="connsiteX3" fmla="*/ 0 w 1248491"/>
              <a:gd name="connsiteY3" fmla="*/ 0 h 95726"/>
            </a:gdLst>
            <a:ahLst/>
            <a:cxnLst>
              <a:cxn ang="0">
                <a:pos x="connsiteX0" y="connsiteY0"/>
              </a:cxn>
              <a:cxn ang="0">
                <a:pos x="connsiteX1" y="connsiteY1"/>
              </a:cxn>
              <a:cxn ang="0">
                <a:pos x="connsiteX2" y="connsiteY2"/>
              </a:cxn>
              <a:cxn ang="0">
                <a:pos x="connsiteX3" y="connsiteY3"/>
              </a:cxn>
            </a:cxnLst>
            <a:rect l="l" t="t" r="r" b="b"/>
            <a:pathLst>
              <a:path w="1248491" h="95726">
                <a:moveTo>
                  <a:pt x="1151424" y="0"/>
                </a:moveTo>
                <a:lnTo>
                  <a:pt x="1248491" y="95726"/>
                </a:lnTo>
                <a:lnTo>
                  <a:pt x="0" y="95726"/>
                </a:lnTo>
                <a:lnTo>
                  <a:pt x="0" y="0"/>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Rectangle 50">
            <a:extLst>
              <a:ext uri="{FF2B5EF4-FFF2-40B4-BE49-F238E27FC236}">
                <a16:creationId xmlns:a16="http://schemas.microsoft.com/office/drawing/2014/main" id="{5F2A8031-00B0-477F-86B6-47430AA4E96C}"/>
              </a:ext>
            </a:extLst>
          </p:cNvPr>
          <p:cNvSpPr/>
          <p:nvPr/>
        </p:nvSpPr>
        <p:spPr>
          <a:xfrm>
            <a:off x="470535" y="782167"/>
            <a:ext cx="1527657" cy="914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879B762-8772-4EEF-8E13-447CB1256872}"/>
              </a:ext>
            </a:extLst>
          </p:cNvPr>
          <p:cNvSpPr/>
          <p:nvPr/>
        </p:nvSpPr>
        <p:spPr>
          <a:xfrm rot="18909722">
            <a:off x="326064" y="517966"/>
            <a:ext cx="89849" cy="37909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7630EEB-F78F-4904-8AD1-30C0827C612B}"/>
              </a:ext>
            </a:extLst>
          </p:cNvPr>
          <p:cNvSpPr txBox="1"/>
          <p:nvPr/>
        </p:nvSpPr>
        <p:spPr>
          <a:xfrm>
            <a:off x="2880331" y="1662344"/>
            <a:ext cx="6065330" cy="646331"/>
          </a:xfrm>
          <a:prstGeom prst="rect">
            <a:avLst/>
          </a:prstGeom>
          <a:noFill/>
        </p:spPr>
        <p:txBody>
          <a:bodyPr wrap="square" rtlCol="0">
            <a:spAutoFit/>
          </a:bodyPr>
          <a:lstStyle/>
          <a:p>
            <a:r>
              <a:rPr lang="en-US" sz="3600">
                <a:solidFill>
                  <a:schemeClr val="bg1"/>
                </a:solidFill>
                <a:latin typeface="Montserrat Black" panose="00000A00000000000000" pitchFamily="2" charset="0"/>
              </a:rPr>
              <a:t>DEADLOCK DETECTION</a:t>
            </a:r>
          </a:p>
        </p:txBody>
      </p:sp>
      <p:sp>
        <p:nvSpPr>
          <p:cNvPr id="65" name="Rectangle 64">
            <a:extLst>
              <a:ext uri="{FF2B5EF4-FFF2-40B4-BE49-F238E27FC236}">
                <a16:creationId xmlns:a16="http://schemas.microsoft.com/office/drawing/2014/main" id="{85C58893-3258-4E9C-9575-01716BB1E4CC}"/>
              </a:ext>
            </a:extLst>
          </p:cNvPr>
          <p:cNvSpPr/>
          <p:nvPr/>
        </p:nvSpPr>
        <p:spPr>
          <a:xfrm>
            <a:off x="10567686" y="5891514"/>
            <a:ext cx="763929" cy="61345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65C7F15-1D8F-4B73-81A5-3150FC1121FE}"/>
              </a:ext>
            </a:extLst>
          </p:cNvPr>
          <p:cNvSpPr/>
          <p:nvPr/>
        </p:nvSpPr>
        <p:spPr>
          <a:xfrm>
            <a:off x="10446210" y="6028315"/>
            <a:ext cx="763929" cy="613458"/>
          </a:xfrm>
          <a:prstGeom prst="rect">
            <a:avLst/>
          </a:prstGeom>
          <a:noFill/>
          <a:ln w="3810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648B8BB3-D659-4ACE-92CC-85BF5A2BFE2E}"/>
              </a:ext>
            </a:extLst>
          </p:cNvPr>
          <p:cNvCxnSpPr>
            <a:stCxn id="66" idx="1"/>
          </p:cNvCxnSpPr>
          <p:nvPr/>
        </p:nvCxnSpPr>
        <p:spPr>
          <a:xfrm flipH="1">
            <a:off x="9757458" y="6335044"/>
            <a:ext cx="688752" cy="522956"/>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24B6626-15C9-4C36-9C8E-AEC803E71EC8}"/>
              </a:ext>
            </a:extLst>
          </p:cNvPr>
          <p:cNvCxnSpPr>
            <a:cxnSpLocks/>
            <a:stCxn id="65" idx="3"/>
          </p:cNvCxnSpPr>
          <p:nvPr/>
        </p:nvCxnSpPr>
        <p:spPr>
          <a:xfrm>
            <a:off x="11331615" y="6198243"/>
            <a:ext cx="671332"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sp>
        <p:nvSpPr>
          <p:cNvPr id="73" name="!!1">
            <a:extLst>
              <a:ext uri="{FF2B5EF4-FFF2-40B4-BE49-F238E27FC236}">
                <a16:creationId xmlns:a16="http://schemas.microsoft.com/office/drawing/2014/main" id="{C2EE21E6-AAA8-4F64-AA47-E8B6AEF06309}"/>
              </a:ext>
            </a:extLst>
          </p:cNvPr>
          <p:cNvSpPr txBox="1"/>
          <p:nvPr/>
        </p:nvSpPr>
        <p:spPr>
          <a:xfrm>
            <a:off x="270647" y="6140644"/>
            <a:ext cx="6554125" cy="461665"/>
          </a:xfrm>
          <a:prstGeom prst="rect">
            <a:avLst/>
          </a:prstGeom>
          <a:noFill/>
        </p:spPr>
        <p:txBody>
          <a:bodyPr wrap="square" rtlCol="0">
            <a:spAutoFit/>
          </a:bodyPr>
          <a:lstStyle/>
          <a:p>
            <a:r>
              <a:rPr lang="en-US" sz="2400" err="1">
                <a:latin typeface="Montserrat Black" panose="00000A00000000000000" pitchFamily="2" charset="0"/>
              </a:rPr>
              <a:t>Nhóm</a:t>
            </a:r>
            <a:r>
              <a:rPr lang="en-US" sz="2400">
                <a:latin typeface="Montserrat Black" panose="00000A00000000000000" pitchFamily="2" charset="0"/>
              </a:rPr>
              <a:t> 5: Linux Operating System</a:t>
            </a:r>
          </a:p>
        </p:txBody>
      </p:sp>
      <p:sp>
        <p:nvSpPr>
          <p:cNvPr id="74" name="TextBox 73">
            <a:extLst>
              <a:ext uri="{FF2B5EF4-FFF2-40B4-BE49-F238E27FC236}">
                <a16:creationId xmlns:a16="http://schemas.microsoft.com/office/drawing/2014/main" id="{F2AC58E8-4E03-4DAD-B70E-BB665E410C56}"/>
              </a:ext>
            </a:extLst>
          </p:cNvPr>
          <p:cNvSpPr txBox="1"/>
          <p:nvPr/>
        </p:nvSpPr>
        <p:spPr>
          <a:xfrm>
            <a:off x="1234363" y="3761882"/>
            <a:ext cx="3906514" cy="1395895"/>
          </a:xfrm>
          <a:prstGeom prst="rect">
            <a:avLst/>
          </a:prstGeom>
          <a:noFill/>
        </p:spPr>
        <p:txBody>
          <a:bodyPr wrap="square" rtlCol="0">
            <a:spAutoFit/>
          </a:bodyPr>
          <a:lstStyle/>
          <a:p>
            <a:pPr>
              <a:lnSpc>
                <a:spcPct val="120000"/>
              </a:lnSpc>
            </a:pPr>
            <a:r>
              <a:rPr lang="en-US" err="1">
                <a:latin typeface="Montserrat "/>
              </a:rPr>
              <a:t>Sinh</a:t>
            </a:r>
            <a:r>
              <a:rPr lang="en-US">
                <a:latin typeface="Montserrat "/>
              </a:rPr>
              <a:t> </a:t>
            </a:r>
            <a:r>
              <a:rPr lang="en-US" err="1">
                <a:latin typeface="Montserrat "/>
              </a:rPr>
              <a:t>viên</a:t>
            </a:r>
            <a:r>
              <a:rPr lang="en-US">
                <a:latin typeface="Montserrat "/>
              </a:rPr>
              <a:t> </a:t>
            </a:r>
            <a:r>
              <a:rPr lang="en-US" err="1">
                <a:latin typeface="Montserrat "/>
              </a:rPr>
              <a:t>thực</a:t>
            </a:r>
            <a:r>
              <a:rPr lang="en-US">
                <a:latin typeface="Montserrat "/>
              </a:rPr>
              <a:t> </a:t>
            </a:r>
            <a:r>
              <a:rPr lang="en-US" err="1">
                <a:latin typeface="Montserrat "/>
              </a:rPr>
              <a:t>hiện</a:t>
            </a:r>
            <a:r>
              <a:rPr lang="en-US">
                <a:latin typeface="Montserrat "/>
              </a:rPr>
              <a:t>:</a:t>
            </a:r>
          </a:p>
          <a:p>
            <a:pPr>
              <a:lnSpc>
                <a:spcPct val="120000"/>
              </a:lnSpc>
            </a:pPr>
            <a:r>
              <a:rPr lang="en-US" err="1">
                <a:latin typeface="Montserrat "/>
              </a:rPr>
              <a:t>Doãn</a:t>
            </a:r>
            <a:r>
              <a:rPr lang="en-US">
                <a:latin typeface="Montserrat "/>
              </a:rPr>
              <a:t> </a:t>
            </a:r>
            <a:r>
              <a:rPr lang="en-US" err="1">
                <a:latin typeface="Montserrat "/>
              </a:rPr>
              <a:t>Văn</a:t>
            </a:r>
            <a:r>
              <a:rPr lang="en-US">
                <a:latin typeface="Montserrat "/>
              </a:rPr>
              <a:t> </a:t>
            </a:r>
            <a:r>
              <a:rPr lang="en-US" err="1">
                <a:latin typeface="Montserrat "/>
              </a:rPr>
              <a:t>Thể</a:t>
            </a:r>
            <a:r>
              <a:rPr lang="en-US">
                <a:latin typeface="Montserrat "/>
              </a:rPr>
              <a:t>                 20182797</a:t>
            </a:r>
          </a:p>
          <a:p>
            <a:pPr>
              <a:lnSpc>
                <a:spcPct val="120000"/>
              </a:lnSpc>
            </a:pPr>
            <a:r>
              <a:rPr lang="en-US" err="1">
                <a:latin typeface="Montserrat "/>
              </a:rPr>
              <a:t>Trần</a:t>
            </a:r>
            <a:r>
              <a:rPr lang="en-US">
                <a:latin typeface="Montserrat "/>
              </a:rPr>
              <a:t> </a:t>
            </a:r>
            <a:r>
              <a:rPr lang="en-US" err="1">
                <a:latin typeface="Montserrat "/>
              </a:rPr>
              <a:t>Văn</a:t>
            </a:r>
            <a:r>
              <a:rPr lang="en-US">
                <a:latin typeface="Montserrat "/>
              </a:rPr>
              <a:t> </a:t>
            </a:r>
            <a:r>
              <a:rPr lang="en-US" err="1">
                <a:latin typeface="Montserrat "/>
              </a:rPr>
              <a:t>Sỹ</a:t>
            </a:r>
            <a:r>
              <a:rPr lang="en-US">
                <a:latin typeface="Montserrat "/>
              </a:rPr>
              <a:t>                     20182763</a:t>
            </a:r>
          </a:p>
          <a:p>
            <a:pPr>
              <a:lnSpc>
                <a:spcPct val="120000"/>
              </a:lnSpc>
            </a:pPr>
            <a:r>
              <a:rPr lang="en-US" err="1">
                <a:latin typeface="Montserrat "/>
              </a:rPr>
              <a:t>Nguyễn</a:t>
            </a:r>
            <a:r>
              <a:rPr lang="en-US">
                <a:latin typeface="Montserrat "/>
              </a:rPr>
              <a:t> </a:t>
            </a:r>
            <a:r>
              <a:rPr lang="en-US" err="1">
                <a:latin typeface="Montserrat "/>
              </a:rPr>
              <a:t>Thiện</a:t>
            </a:r>
            <a:r>
              <a:rPr lang="en-US">
                <a:latin typeface="Montserrat "/>
              </a:rPr>
              <a:t> </a:t>
            </a:r>
            <a:r>
              <a:rPr lang="en-US" err="1">
                <a:latin typeface="Montserrat "/>
              </a:rPr>
              <a:t>Đăng</a:t>
            </a:r>
            <a:r>
              <a:rPr lang="en-US">
                <a:latin typeface="Montserrat "/>
              </a:rPr>
              <a:t>     20182409</a:t>
            </a:r>
          </a:p>
        </p:txBody>
      </p:sp>
      <p:sp>
        <p:nvSpPr>
          <p:cNvPr id="75" name="TextBox 74">
            <a:extLst>
              <a:ext uri="{FF2B5EF4-FFF2-40B4-BE49-F238E27FC236}">
                <a16:creationId xmlns:a16="http://schemas.microsoft.com/office/drawing/2014/main" id="{2699540C-B633-43E3-9444-5B4C628B6DD3}"/>
              </a:ext>
            </a:extLst>
          </p:cNvPr>
          <p:cNvSpPr txBox="1"/>
          <p:nvPr/>
        </p:nvSpPr>
        <p:spPr>
          <a:xfrm>
            <a:off x="1234363" y="3101018"/>
            <a:ext cx="5328318" cy="369332"/>
          </a:xfrm>
          <a:prstGeom prst="rect">
            <a:avLst/>
          </a:prstGeom>
          <a:noFill/>
        </p:spPr>
        <p:txBody>
          <a:bodyPr wrap="square" rtlCol="0">
            <a:spAutoFit/>
          </a:bodyPr>
          <a:lstStyle/>
          <a:p>
            <a:r>
              <a:rPr lang="en-US">
                <a:latin typeface="Montserrat "/>
              </a:rPr>
              <a:t>GVHD: </a:t>
            </a:r>
            <a:r>
              <a:rPr lang="en-US" err="1">
                <a:latin typeface="Montserrat "/>
              </a:rPr>
              <a:t>Thầy</a:t>
            </a:r>
            <a:r>
              <a:rPr lang="en-US">
                <a:latin typeface="Montserrat "/>
              </a:rPr>
              <a:t> </a:t>
            </a:r>
            <a:r>
              <a:rPr lang="en-US" err="1">
                <a:latin typeface="Montserrat "/>
              </a:rPr>
              <a:t>Hàn</a:t>
            </a:r>
            <a:r>
              <a:rPr lang="en-US">
                <a:latin typeface="Montserrat "/>
              </a:rPr>
              <a:t> </a:t>
            </a:r>
            <a:r>
              <a:rPr lang="en-US" err="1">
                <a:latin typeface="Montserrat "/>
              </a:rPr>
              <a:t>Huy</a:t>
            </a:r>
            <a:r>
              <a:rPr lang="en-US">
                <a:latin typeface="Montserrat "/>
              </a:rPr>
              <a:t> </a:t>
            </a:r>
            <a:r>
              <a:rPr lang="en-US" err="1">
                <a:latin typeface="Montserrat "/>
              </a:rPr>
              <a:t>Dũng</a:t>
            </a:r>
            <a:endParaRPr lang="en-US">
              <a:latin typeface="Montserrat "/>
            </a:endParaRPr>
          </a:p>
        </p:txBody>
      </p:sp>
      <p:grpSp>
        <p:nvGrpSpPr>
          <p:cNvPr id="45" name="Group 44">
            <a:extLst>
              <a:ext uri="{FF2B5EF4-FFF2-40B4-BE49-F238E27FC236}">
                <a16:creationId xmlns:a16="http://schemas.microsoft.com/office/drawing/2014/main" id="{ED00AC9B-55A3-4003-86C6-DF5FF9F249A5}"/>
              </a:ext>
            </a:extLst>
          </p:cNvPr>
          <p:cNvGrpSpPr/>
          <p:nvPr/>
        </p:nvGrpSpPr>
        <p:grpSpPr>
          <a:xfrm>
            <a:off x="5912996" y="5919230"/>
            <a:ext cx="831628" cy="831628"/>
            <a:chOff x="4600010" y="2942178"/>
            <a:chExt cx="831628" cy="831628"/>
          </a:xfrm>
        </p:grpSpPr>
        <p:pic>
          <p:nvPicPr>
            <p:cNvPr id="46" name="Graphic 45" descr="Aperture with solid fill">
              <a:extLst>
                <a:ext uri="{FF2B5EF4-FFF2-40B4-BE49-F238E27FC236}">
                  <a16:creationId xmlns:a16="http://schemas.microsoft.com/office/drawing/2014/main" id="{D51CAA4E-7DE8-4DE5-A359-3093C90A26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00010" y="2942178"/>
              <a:ext cx="831628" cy="831628"/>
            </a:xfrm>
            <a:prstGeom prst="rect">
              <a:avLst/>
            </a:prstGeom>
          </p:spPr>
        </p:pic>
        <p:sp>
          <p:nvSpPr>
            <p:cNvPr id="47" name="TextBox 46">
              <a:extLst>
                <a:ext uri="{FF2B5EF4-FFF2-40B4-BE49-F238E27FC236}">
                  <a16:creationId xmlns:a16="http://schemas.microsoft.com/office/drawing/2014/main" id="{BF26D347-1B7E-48A5-A557-5C5D643E08B2}"/>
                </a:ext>
              </a:extLst>
            </p:cNvPr>
            <p:cNvSpPr txBox="1"/>
            <p:nvPr/>
          </p:nvSpPr>
          <p:spPr>
            <a:xfrm>
              <a:off x="4861449" y="3188715"/>
              <a:ext cx="337853" cy="338554"/>
            </a:xfrm>
            <a:prstGeom prst="rect">
              <a:avLst/>
            </a:prstGeom>
            <a:noFill/>
          </p:spPr>
          <p:txBody>
            <a:bodyPr wrap="square" rtlCol="0">
              <a:spAutoFit/>
            </a:bodyPr>
            <a:lstStyle/>
            <a:p>
              <a:r>
                <a:rPr lang="en-US" sz="1600">
                  <a:latin typeface="Montserrat Black" panose="00000A00000000000000" pitchFamily="2" charset="0"/>
                </a:rPr>
                <a:t>5</a:t>
              </a:r>
            </a:p>
          </p:txBody>
        </p:sp>
      </p:grpSp>
      <p:pic>
        <p:nvPicPr>
          <p:cNvPr id="53" name="!!9" descr="Ui Ux outline">
            <a:extLst>
              <a:ext uri="{FF2B5EF4-FFF2-40B4-BE49-F238E27FC236}">
                <a16:creationId xmlns:a16="http://schemas.microsoft.com/office/drawing/2014/main" id="{809F4AA9-5392-4498-AC00-863C0D3A5A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51706" y="1174164"/>
            <a:ext cx="914400" cy="914400"/>
          </a:xfrm>
          <a:prstGeom prst="rect">
            <a:avLst/>
          </a:prstGeom>
        </p:spPr>
      </p:pic>
      <p:cxnSp>
        <p:nvCxnSpPr>
          <p:cNvPr id="6" name="Straight Arrow Connector 5">
            <a:extLst>
              <a:ext uri="{FF2B5EF4-FFF2-40B4-BE49-F238E27FC236}">
                <a16:creationId xmlns:a16="http://schemas.microsoft.com/office/drawing/2014/main" id="{0A9B74F7-7B79-4E71-91BC-7CEA7C3FD8FE}"/>
              </a:ext>
            </a:extLst>
          </p:cNvPr>
          <p:cNvCxnSpPr>
            <a:cxnSpLocks/>
            <a:stCxn id="70" idx="0"/>
            <a:endCxn id="18" idx="2"/>
          </p:cNvCxnSpPr>
          <p:nvPr/>
        </p:nvCxnSpPr>
        <p:spPr>
          <a:xfrm flipH="1" flipV="1">
            <a:off x="10214701" y="3286898"/>
            <a:ext cx="742936" cy="5655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A5F7FE-B766-4511-8206-35EED03B521E}"/>
              </a:ext>
            </a:extLst>
          </p:cNvPr>
          <p:cNvCxnSpPr>
            <a:cxnSpLocks/>
            <a:stCxn id="18" idx="1"/>
            <a:endCxn id="67" idx="3"/>
          </p:cNvCxnSpPr>
          <p:nvPr/>
        </p:nvCxnSpPr>
        <p:spPr>
          <a:xfrm flipH="1">
            <a:off x="8993781" y="3279711"/>
            <a:ext cx="758854" cy="5092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6BF98B2-CEE3-49EB-B53F-1A61AD89CD7C}"/>
              </a:ext>
            </a:extLst>
          </p:cNvPr>
          <p:cNvCxnSpPr>
            <a:cxnSpLocks/>
            <a:stCxn id="68" idx="3"/>
            <a:endCxn id="70" idx="1"/>
          </p:cNvCxnSpPr>
          <p:nvPr/>
        </p:nvCxnSpPr>
        <p:spPr>
          <a:xfrm flipV="1">
            <a:off x="10221889" y="4314536"/>
            <a:ext cx="728560" cy="4254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0C6A2F8-3588-4BCB-B06F-D0B1180394C9}"/>
              </a:ext>
            </a:extLst>
          </p:cNvPr>
          <p:cNvCxnSpPr>
            <a:cxnSpLocks/>
            <a:stCxn id="67" idx="2"/>
            <a:endCxn id="68" idx="0"/>
          </p:cNvCxnSpPr>
          <p:nvPr/>
        </p:nvCxnSpPr>
        <p:spPr>
          <a:xfrm>
            <a:off x="8986593" y="4251011"/>
            <a:ext cx="773230" cy="4817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DE6B89A-6DBA-4D05-A00F-58EF7977EB78}"/>
              </a:ext>
            </a:extLst>
          </p:cNvPr>
          <p:cNvSpPr/>
          <p:nvPr/>
        </p:nvSpPr>
        <p:spPr>
          <a:xfrm rot="18953474">
            <a:off x="9660492" y="2725502"/>
            <a:ext cx="653539" cy="65353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82FEB88-719C-43E8-880E-D08D9131BAAF}"/>
              </a:ext>
            </a:extLst>
          </p:cNvPr>
          <p:cNvSpPr/>
          <p:nvPr/>
        </p:nvSpPr>
        <p:spPr>
          <a:xfrm rot="18953474">
            <a:off x="8432384" y="3689615"/>
            <a:ext cx="653539" cy="65353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C97EFB8-E137-42BB-9012-C3759AB69448}"/>
              </a:ext>
            </a:extLst>
          </p:cNvPr>
          <p:cNvSpPr/>
          <p:nvPr/>
        </p:nvSpPr>
        <p:spPr>
          <a:xfrm rot="18953474">
            <a:off x="9660492" y="4640607"/>
            <a:ext cx="653539" cy="65353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5043C6BA-DF18-4763-AAB8-57695B94BA31}"/>
              </a:ext>
            </a:extLst>
          </p:cNvPr>
          <p:cNvSpPr/>
          <p:nvPr/>
        </p:nvSpPr>
        <p:spPr>
          <a:xfrm rot="18953474">
            <a:off x="10858306" y="3760327"/>
            <a:ext cx="653539" cy="65353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98C18753-2B28-4025-A95A-A37626CAC948}"/>
              </a:ext>
            </a:extLst>
          </p:cNvPr>
          <p:cNvSpPr txBox="1"/>
          <p:nvPr/>
        </p:nvSpPr>
        <p:spPr>
          <a:xfrm>
            <a:off x="9292748" y="3873293"/>
            <a:ext cx="1471842" cy="338554"/>
          </a:xfrm>
          <a:prstGeom prst="rect">
            <a:avLst/>
          </a:prstGeom>
          <a:noFill/>
        </p:spPr>
        <p:txBody>
          <a:bodyPr wrap="square" rtlCol="0">
            <a:spAutoFit/>
          </a:bodyPr>
          <a:lstStyle/>
          <a:p>
            <a:r>
              <a:rPr lang="en-US" sz="1600">
                <a:latin typeface="Montserrat" panose="00000500000000000000" pitchFamily="2" charset="0"/>
              </a:rPr>
              <a:t>DEADLOCK</a:t>
            </a:r>
          </a:p>
        </p:txBody>
      </p:sp>
      <p:sp>
        <p:nvSpPr>
          <p:cNvPr id="32" name="TextBox 31">
            <a:extLst>
              <a:ext uri="{FF2B5EF4-FFF2-40B4-BE49-F238E27FC236}">
                <a16:creationId xmlns:a16="http://schemas.microsoft.com/office/drawing/2014/main" id="{69E6C481-CB92-4C31-A7A5-9E68C7938635}"/>
              </a:ext>
            </a:extLst>
          </p:cNvPr>
          <p:cNvSpPr txBox="1"/>
          <p:nvPr/>
        </p:nvSpPr>
        <p:spPr>
          <a:xfrm>
            <a:off x="9774298" y="2864013"/>
            <a:ext cx="447591" cy="369332"/>
          </a:xfrm>
          <a:prstGeom prst="rect">
            <a:avLst/>
          </a:prstGeom>
          <a:noFill/>
        </p:spPr>
        <p:txBody>
          <a:bodyPr wrap="square" rtlCol="0">
            <a:spAutoFit/>
          </a:bodyPr>
          <a:lstStyle/>
          <a:p>
            <a:r>
              <a:rPr lang="en-US" b="1">
                <a:latin typeface="Montserrat" panose="00000500000000000000" pitchFamily="2" charset="0"/>
              </a:rPr>
              <a:t>P1</a:t>
            </a:r>
          </a:p>
        </p:txBody>
      </p:sp>
      <p:sp>
        <p:nvSpPr>
          <p:cNvPr id="79" name="TextBox 78">
            <a:extLst>
              <a:ext uri="{FF2B5EF4-FFF2-40B4-BE49-F238E27FC236}">
                <a16:creationId xmlns:a16="http://schemas.microsoft.com/office/drawing/2014/main" id="{083C86DA-46D9-4B72-92F3-972508C6C857}"/>
              </a:ext>
            </a:extLst>
          </p:cNvPr>
          <p:cNvSpPr txBox="1"/>
          <p:nvPr/>
        </p:nvSpPr>
        <p:spPr>
          <a:xfrm>
            <a:off x="9752635" y="4788445"/>
            <a:ext cx="514921" cy="369332"/>
          </a:xfrm>
          <a:prstGeom prst="rect">
            <a:avLst/>
          </a:prstGeom>
          <a:noFill/>
        </p:spPr>
        <p:txBody>
          <a:bodyPr wrap="square" rtlCol="0">
            <a:spAutoFit/>
          </a:bodyPr>
          <a:lstStyle/>
          <a:p>
            <a:r>
              <a:rPr lang="en-US" b="1">
                <a:latin typeface="Montserrat" panose="00000500000000000000" pitchFamily="2" charset="0"/>
              </a:rPr>
              <a:t>P3</a:t>
            </a:r>
          </a:p>
        </p:txBody>
      </p:sp>
      <p:sp>
        <p:nvSpPr>
          <p:cNvPr id="81" name="TextBox 80">
            <a:extLst>
              <a:ext uri="{FF2B5EF4-FFF2-40B4-BE49-F238E27FC236}">
                <a16:creationId xmlns:a16="http://schemas.microsoft.com/office/drawing/2014/main" id="{84FB86E5-3384-4E36-92ED-EFB7B436E147}"/>
              </a:ext>
            </a:extLst>
          </p:cNvPr>
          <p:cNvSpPr txBox="1"/>
          <p:nvPr/>
        </p:nvSpPr>
        <p:spPr>
          <a:xfrm>
            <a:off x="8521177" y="3806262"/>
            <a:ext cx="540538" cy="369332"/>
          </a:xfrm>
          <a:prstGeom prst="rect">
            <a:avLst/>
          </a:prstGeom>
          <a:noFill/>
        </p:spPr>
        <p:txBody>
          <a:bodyPr wrap="square" rtlCol="0">
            <a:spAutoFit/>
          </a:bodyPr>
          <a:lstStyle/>
          <a:p>
            <a:r>
              <a:rPr lang="en-US" b="1">
                <a:latin typeface="Montserrat" panose="00000500000000000000" pitchFamily="2" charset="0"/>
              </a:rPr>
              <a:t>P2</a:t>
            </a:r>
          </a:p>
        </p:txBody>
      </p:sp>
      <p:sp>
        <p:nvSpPr>
          <p:cNvPr id="83" name="TextBox 82">
            <a:extLst>
              <a:ext uri="{FF2B5EF4-FFF2-40B4-BE49-F238E27FC236}">
                <a16:creationId xmlns:a16="http://schemas.microsoft.com/office/drawing/2014/main" id="{93330D18-150F-49ED-AE4B-3E0FD8041058}"/>
              </a:ext>
            </a:extLst>
          </p:cNvPr>
          <p:cNvSpPr txBox="1"/>
          <p:nvPr/>
        </p:nvSpPr>
        <p:spPr>
          <a:xfrm>
            <a:off x="10957637" y="3881679"/>
            <a:ext cx="518301" cy="369332"/>
          </a:xfrm>
          <a:prstGeom prst="rect">
            <a:avLst/>
          </a:prstGeom>
          <a:noFill/>
        </p:spPr>
        <p:txBody>
          <a:bodyPr wrap="square" rtlCol="0">
            <a:spAutoFit/>
          </a:bodyPr>
          <a:lstStyle/>
          <a:p>
            <a:r>
              <a:rPr lang="en-US" b="1">
                <a:latin typeface="Montserrat" panose="00000500000000000000" pitchFamily="2" charset="0"/>
              </a:rPr>
              <a:t>P4</a:t>
            </a:r>
          </a:p>
        </p:txBody>
      </p:sp>
    </p:spTree>
    <p:extLst>
      <p:ext uri="{BB962C8B-B14F-4D97-AF65-F5344CB8AC3E}">
        <p14:creationId xmlns:p14="http://schemas.microsoft.com/office/powerpoint/2010/main" val="84995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4000" fill="hold"/>
                                        <p:tgtEl>
                                          <p:spTgt spid="4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309317-9E05-4B43-AE9C-2407E0A27E21}"/>
              </a:ext>
            </a:extLst>
          </p:cNvPr>
          <p:cNvSpPr txBox="1"/>
          <p:nvPr/>
        </p:nvSpPr>
        <p:spPr>
          <a:xfrm>
            <a:off x="491231" y="220175"/>
            <a:ext cx="6282431" cy="369332"/>
          </a:xfrm>
          <a:prstGeom prst="rect">
            <a:avLst/>
          </a:prstGeom>
          <a:noFill/>
        </p:spPr>
        <p:txBody>
          <a:bodyPr wrap="square" rtlCol="0">
            <a:spAutoFit/>
          </a:bodyPr>
          <a:lstStyle/>
          <a:p>
            <a:r>
              <a:rPr lang="en-US">
                <a:latin typeface="Montserrat Black" panose="00000A00000000000000" pitchFamily="2" charset="0"/>
              </a:rPr>
              <a:t> </a:t>
            </a:r>
            <a:r>
              <a:rPr lang="en-US" err="1">
                <a:latin typeface="Montserrat Black" panose="00000A00000000000000" pitchFamily="2" charset="0"/>
              </a:rPr>
              <a:t>Giải</a:t>
            </a:r>
            <a:r>
              <a:rPr lang="en-US">
                <a:latin typeface="Montserrat Black" panose="00000A00000000000000" pitchFamily="2" charset="0"/>
              </a:rPr>
              <a:t> </a:t>
            </a:r>
            <a:r>
              <a:rPr lang="en-US" err="1">
                <a:latin typeface="Montserrat Black" panose="00000A00000000000000" pitchFamily="2" charset="0"/>
              </a:rPr>
              <a:t>thuật</a:t>
            </a:r>
            <a:r>
              <a:rPr lang="en-US">
                <a:latin typeface="Montserrat Black" panose="00000A00000000000000" pitchFamily="2" charset="0"/>
              </a:rPr>
              <a:t> Deadlock – </a:t>
            </a:r>
            <a:r>
              <a:rPr lang="en-US" err="1">
                <a:latin typeface="Montserrat Black" panose="00000A00000000000000" pitchFamily="2" charset="0"/>
              </a:rPr>
              <a:t>Giải</a:t>
            </a:r>
            <a:r>
              <a:rPr lang="en-US">
                <a:latin typeface="Montserrat Black" panose="00000A00000000000000" pitchFamily="2" charset="0"/>
              </a:rPr>
              <a:t> </a:t>
            </a:r>
            <a:r>
              <a:rPr lang="en-US" err="1">
                <a:latin typeface="Montserrat Black" panose="00000A00000000000000" pitchFamily="2" charset="0"/>
              </a:rPr>
              <a:t>thuật</a:t>
            </a:r>
            <a:r>
              <a:rPr lang="en-US">
                <a:latin typeface="Montserrat Black" panose="00000A00000000000000" pitchFamily="2" charset="0"/>
              </a:rPr>
              <a:t> Banker</a:t>
            </a:r>
          </a:p>
        </p:txBody>
      </p:sp>
      <p:grpSp>
        <p:nvGrpSpPr>
          <p:cNvPr id="11" name="!!2">
            <a:extLst>
              <a:ext uri="{FF2B5EF4-FFF2-40B4-BE49-F238E27FC236}">
                <a16:creationId xmlns:a16="http://schemas.microsoft.com/office/drawing/2014/main" id="{FD1048D7-9A32-4AAC-8155-2F8D98A5F59C}"/>
              </a:ext>
            </a:extLst>
          </p:cNvPr>
          <p:cNvGrpSpPr/>
          <p:nvPr/>
        </p:nvGrpSpPr>
        <p:grpSpPr>
          <a:xfrm>
            <a:off x="10654626" y="118011"/>
            <a:ext cx="1352938" cy="1166326"/>
            <a:chOff x="10114384" y="822416"/>
            <a:chExt cx="1352938" cy="1166326"/>
          </a:xfrm>
        </p:grpSpPr>
        <p:cxnSp>
          <p:nvCxnSpPr>
            <p:cNvPr id="12" name="Straight Connector 11">
              <a:extLst>
                <a:ext uri="{FF2B5EF4-FFF2-40B4-BE49-F238E27FC236}">
                  <a16:creationId xmlns:a16="http://schemas.microsoft.com/office/drawing/2014/main" id="{98B1EBF2-E631-4A3C-A46A-B4134BD9C0B1}"/>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B5CD88-73CF-48BE-A1F4-FD3EB3247091}"/>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3">
            <a:extLst>
              <a:ext uri="{FF2B5EF4-FFF2-40B4-BE49-F238E27FC236}">
                <a16:creationId xmlns:a16="http://schemas.microsoft.com/office/drawing/2014/main" id="{499EED39-A50C-405F-8EB9-DD96BA7EDE68}"/>
              </a:ext>
            </a:extLst>
          </p:cNvPr>
          <p:cNvGrpSpPr/>
          <p:nvPr/>
        </p:nvGrpSpPr>
        <p:grpSpPr>
          <a:xfrm rot="10800000">
            <a:off x="285652" y="5439944"/>
            <a:ext cx="1352938" cy="1166326"/>
            <a:chOff x="10114384" y="822416"/>
            <a:chExt cx="1352938" cy="1166326"/>
          </a:xfrm>
        </p:grpSpPr>
        <p:cxnSp>
          <p:nvCxnSpPr>
            <p:cNvPr id="15" name="Straight Connector 14">
              <a:extLst>
                <a:ext uri="{FF2B5EF4-FFF2-40B4-BE49-F238E27FC236}">
                  <a16:creationId xmlns:a16="http://schemas.microsoft.com/office/drawing/2014/main" id="{2A29518B-42A2-427D-8EF4-0772774101A3}"/>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C0D4E7-39C6-4701-AAD9-621EAA35C83D}"/>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03F3B72C-43A8-4375-B616-91F569629343}"/>
              </a:ext>
            </a:extLst>
          </p:cNvPr>
          <p:cNvSpPr txBox="1"/>
          <p:nvPr/>
        </p:nvSpPr>
        <p:spPr>
          <a:xfrm>
            <a:off x="1686224" y="6410323"/>
            <a:ext cx="6118860" cy="338554"/>
          </a:xfrm>
          <a:prstGeom prst="rect">
            <a:avLst/>
          </a:prstGeom>
          <a:noFill/>
        </p:spPr>
        <p:txBody>
          <a:bodyPr wrap="square">
            <a:spAutoFit/>
          </a:bodyPr>
          <a:lstStyle/>
          <a:p>
            <a:r>
              <a:rPr lang="en-US" sz="1600">
                <a:latin typeface="Montserrat "/>
              </a:rPr>
              <a:t>Linux Operating System</a:t>
            </a:r>
          </a:p>
        </p:txBody>
      </p:sp>
      <p:pic>
        <p:nvPicPr>
          <p:cNvPr id="18" name="Graphic 17" descr="Aperture outline">
            <a:extLst>
              <a:ext uri="{FF2B5EF4-FFF2-40B4-BE49-F238E27FC236}">
                <a16:creationId xmlns:a16="http://schemas.microsoft.com/office/drawing/2014/main" id="{23160278-521A-49A1-8992-04383E8A2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6015" y="6318121"/>
            <a:ext cx="522957" cy="522957"/>
          </a:xfrm>
          <a:prstGeom prst="rect">
            <a:avLst/>
          </a:prstGeom>
        </p:spPr>
      </p:pic>
      <p:sp>
        <p:nvSpPr>
          <p:cNvPr id="20" name="TextBox 19">
            <a:extLst>
              <a:ext uri="{FF2B5EF4-FFF2-40B4-BE49-F238E27FC236}">
                <a16:creationId xmlns:a16="http://schemas.microsoft.com/office/drawing/2014/main" id="{666352ED-AFCF-49DA-8A37-608E4D65C2FB}"/>
              </a:ext>
            </a:extLst>
          </p:cNvPr>
          <p:cNvSpPr txBox="1"/>
          <p:nvPr/>
        </p:nvSpPr>
        <p:spPr>
          <a:xfrm>
            <a:off x="6087861" y="6225657"/>
            <a:ext cx="6094520" cy="523220"/>
          </a:xfrm>
          <a:prstGeom prst="rect">
            <a:avLst/>
          </a:prstGeom>
          <a:noFill/>
        </p:spPr>
        <p:txBody>
          <a:bodyPr wrap="square">
            <a:spAutoFit/>
          </a:bodyPr>
          <a:lstStyle/>
          <a:p>
            <a:r>
              <a:rPr lang="en-US" sz="1400">
                <a:latin typeface="Montserrat" panose="00000500000000000000" pitchFamily="2" charset="0"/>
                <a:hlinkClick r:id="rId4"/>
              </a:rPr>
              <a:t>https://www.jobilize.com/online/course/0-7-deadlock-h-i-u-hanh-by-openstax?page=9</a:t>
            </a:r>
            <a:r>
              <a:rPr lang="en-US" sz="1400">
                <a:latin typeface="Montserrat" panose="00000500000000000000" pitchFamily="2" charset="0"/>
              </a:rPr>
              <a:t> – </a:t>
            </a:r>
            <a:r>
              <a:rPr lang="en-US" sz="1400" err="1">
                <a:latin typeface="Montserrat" panose="00000500000000000000" pitchFamily="2" charset="0"/>
              </a:rPr>
              <a:t>Giải</a:t>
            </a:r>
            <a:r>
              <a:rPr lang="en-US" sz="1400">
                <a:latin typeface="Montserrat" panose="00000500000000000000" pitchFamily="2" charset="0"/>
              </a:rPr>
              <a:t> </a:t>
            </a:r>
            <a:r>
              <a:rPr lang="en-US" sz="1400" err="1">
                <a:latin typeface="Montserrat" panose="00000500000000000000" pitchFamily="2" charset="0"/>
              </a:rPr>
              <a:t>thuật</a:t>
            </a:r>
            <a:r>
              <a:rPr lang="en-US" sz="1400">
                <a:latin typeface="Montserrat" panose="00000500000000000000" pitchFamily="2" charset="0"/>
              </a:rPr>
              <a:t> Banker</a:t>
            </a:r>
          </a:p>
        </p:txBody>
      </p:sp>
      <p:sp>
        <p:nvSpPr>
          <p:cNvPr id="5" name="Oval 4">
            <a:extLst>
              <a:ext uri="{FF2B5EF4-FFF2-40B4-BE49-F238E27FC236}">
                <a16:creationId xmlns:a16="http://schemas.microsoft.com/office/drawing/2014/main" id="{E377C703-A60E-4432-8E51-5581E2D78AD9}"/>
              </a:ext>
            </a:extLst>
          </p:cNvPr>
          <p:cNvSpPr/>
          <p:nvPr/>
        </p:nvSpPr>
        <p:spPr>
          <a:xfrm>
            <a:off x="5651421" y="2961303"/>
            <a:ext cx="559895" cy="559895"/>
          </a:xfrm>
          <a:prstGeom prst="ellipse">
            <a:avLst/>
          </a:prstGeom>
          <a:solidFill>
            <a:srgbClr val="7809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P1</a:t>
            </a:r>
          </a:p>
        </p:txBody>
      </p:sp>
      <p:cxnSp>
        <p:nvCxnSpPr>
          <p:cNvPr id="9" name="Straight Arrow Connector 8">
            <a:extLst>
              <a:ext uri="{FF2B5EF4-FFF2-40B4-BE49-F238E27FC236}">
                <a16:creationId xmlns:a16="http://schemas.microsoft.com/office/drawing/2014/main" id="{63A0842E-E6BF-4A0C-9DCA-DDD13D4818BD}"/>
              </a:ext>
            </a:extLst>
          </p:cNvPr>
          <p:cNvCxnSpPr>
            <a:cxnSpLocks/>
            <a:stCxn id="10" idx="3"/>
            <a:endCxn id="5" idx="2"/>
          </p:cNvCxnSpPr>
          <p:nvPr/>
        </p:nvCxnSpPr>
        <p:spPr>
          <a:xfrm>
            <a:off x="4995143" y="3241251"/>
            <a:ext cx="656278" cy="0"/>
          </a:xfrm>
          <a:prstGeom prst="straightConnector1">
            <a:avLst/>
          </a:prstGeom>
          <a:ln w="28575">
            <a:solidFill>
              <a:srgbClr val="78097B"/>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F126620-36CE-4ED4-BB80-BD61BBDB5A37}"/>
              </a:ext>
            </a:extLst>
          </p:cNvPr>
          <p:cNvSpPr/>
          <p:nvPr/>
        </p:nvSpPr>
        <p:spPr>
          <a:xfrm>
            <a:off x="4541781" y="3014570"/>
            <a:ext cx="453362" cy="453362"/>
          </a:xfrm>
          <a:prstGeom prst="rect">
            <a:avLst/>
          </a:prstGeom>
          <a:ln>
            <a:solidFill>
              <a:schemeClr val="accent5">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a:t>R1</a:t>
            </a:r>
          </a:p>
        </p:txBody>
      </p:sp>
      <p:sp>
        <p:nvSpPr>
          <p:cNvPr id="25" name="Oval 24">
            <a:extLst>
              <a:ext uri="{FF2B5EF4-FFF2-40B4-BE49-F238E27FC236}">
                <a16:creationId xmlns:a16="http://schemas.microsoft.com/office/drawing/2014/main" id="{61B82883-DAA1-49AD-BAFE-652C9CEF3C51}"/>
              </a:ext>
            </a:extLst>
          </p:cNvPr>
          <p:cNvSpPr/>
          <p:nvPr/>
        </p:nvSpPr>
        <p:spPr>
          <a:xfrm>
            <a:off x="5651421" y="3727427"/>
            <a:ext cx="559895" cy="559895"/>
          </a:xfrm>
          <a:prstGeom prst="ellipse">
            <a:avLst/>
          </a:prstGeom>
          <a:solidFill>
            <a:srgbClr val="7809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P2</a:t>
            </a:r>
          </a:p>
        </p:txBody>
      </p:sp>
      <p:sp>
        <p:nvSpPr>
          <p:cNvPr id="27" name="Rectangle 26">
            <a:extLst>
              <a:ext uri="{FF2B5EF4-FFF2-40B4-BE49-F238E27FC236}">
                <a16:creationId xmlns:a16="http://schemas.microsoft.com/office/drawing/2014/main" id="{E925E88B-5D70-42E4-BA18-FFC6CA510472}"/>
              </a:ext>
            </a:extLst>
          </p:cNvPr>
          <p:cNvSpPr/>
          <p:nvPr/>
        </p:nvSpPr>
        <p:spPr>
          <a:xfrm>
            <a:off x="4541781" y="3780694"/>
            <a:ext cx="453362" cy="453362"/>
          </a:xfrm>
          <a:prstGeom prst="rect">
            <a:avLst/>
          </a:prstGeom>
          <a:ln>
            <a:solidFill>
              <a:schemeClr val="accent5">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a:t>R2</a:t>
            </a:r>
          </a:p>
        </p:txBody>
      </p:sp>
      <p:sp>
        <p:nvSpPr>
          <p:cNvPr id="28" name="Oval 27">
            <a:extLst>
              <a:ext uri="{FF2B5EF4-FFF2-40B4-BE49-F238E27FC236}">
                <a16:creationId xmlns:a16="http://schemas.microsoft.com/office/drawing/2014/main" id="{3518024B-A6C2-49E0-98AF-1A72DE86F28F}"/>
              </a:ext>
            </a:extLst>
          </p:cNvPr>
          <p:cNvSpPr/>
          <p:nvPr/>
        </p:nvSpPr>
        <p:spPr>
          <a:xfrm>
            <a:off x="5651421" y="4483044"/>
            <a:ext cx="559895" cy="559895"/>
          </a:xfrm>
          <a:prstGeom prst="ellipse">
            <a:avLst/>
          </a:prstGeom>
          <a:solidFill>
            <a:srgbClr val="7809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P3</a:t>
            </a:r>
          </a:p>
        </p:txBody>
      </p:sp>
      <p:sp>
        <p:nvSpPr>
          <p:cNvPr id="30" name="Rectangle 29">
            <a:extLst>
              <a:ext uri="{FF2B5EF4-FFF2-40B4-BE49-F238E27FC236}">
                <a16:creationId xmlns:a16="http://schemas.microsoft.com/office/drawing/2014/main" id="{F7395F5D-7B3F-4126-8A08-A8E1D06BA4D0}"/>
              </a:ext>
            </a:extLst>
          </p:cNvPr>
          <p:cNvSpPr/>
          <p:nvPr/>
        </p:nvSpPr>
        <p:spPr>
          <a:xfrm>
            <a:off x="4541781" y="4536311"/>
            <a:ext cx="453362" cy="453362"/>
          </a:xfrm>
          <a:prstGeom prst="rect">
            <a:avLst/>
          </a:prstGeom>
          <a:ln>
            <a:solidFill>
              <a:schemeClr val="accent5">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a:t>R3</a:t>
            </a:r>
          </a:p>
        </p:txBody>
      </p:sp>
      <p:sp>
        <p:nvSpPr>
          <p:cNvPr id="31" name="Oval 30">
            <a:extLst>
              <a:ext uri="{FF2B5EF4-FFF2-40B4-BE49-F238E27FC236}">
                <a16:creationId xmlns:a16="http://schemas.microsoft.com/office/drawing/2014/main" id="{44C793BE-F0A8-4C13-AA95-97495AAEB8ED}"/>
              </a:ext>
            </a:extLst>
          </p:cNvPr>
          <p:cNvSpPr/>
          <p:nvPr/>
        </p:nvSpPr>
        <p:spPr>
          <a:xfrm>
            <a:off x="5651421" y="5249168"/>
            <a:ext cx="559895" cy="559895"/>
          </a:xfrm>
          <a:prstGeom prst="ellipse">
            <a:avLst/>
          </a:prstGeom>
          <a:solidFill>
            <a:srgbClr val="7809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P4</a:t>
            </a:r>
          </a:p>
        </p:txBody>
      </p:sp>
      <p:sp>
        <p:nvSpPr>
          <p:cNvPr id="33" name="Rectangle 32">
            <a:extLst>
              <a:ext uri="{FF2B5EF4-FFF2-40B4-BE49-F238E27FC236}">
                <a16:creationId xmlns:a16="http://schemas.microsoft.com/office/drawing/2014/main" id="{C9609C45-FE09-4DE7-BBE6-8905B4D8291D}"/>
              </a:ext>
            </a:extLst>
          </p:cNvPr>
          <p:cNvSpPr/>
          <p:nvPr/>
        </p:nvSpPr>
        <p:spPr>
          <a:xfrm>
            <a:off x="4541781" y="5302435"/>
            <a:ext cx="453362" cy="453362"/>
          </a:xfrm>
          <a:prstGeom prst="rect">
            <a:avLst/>
          </a:prstGeom>
          <a:ln>
            <a:solidFill>
              <a:schemeClr val="accent5">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a:t>R4</a:t>
            </a:r>
          </a:p>
        </p:txBody>
      </p:sp>
      <p:cxnSp>
        <p:nvCxnSpPr>
          <p:cNvPr id="35" name="Straight Arrow Connector 34">
            <a:extLst>
              <a:ext uri="{FF2B5EF4-FFF2-40B4-BE49-F238E27FC236}">
                <a16:creationId xmlns:a16="http://schemas.microsoft.com/office/drawing/2014/main" id="{30DAFF1E-8DAD-43BF-9538-94C062B0BB68}"/>
              </a:ext>
            </a:extLst>
          </p:cNvPr>
          <p:cNvCxnSpPr>
            <a:cxnSpLocks/>
            <a:stCxn id="5" idx="6"/>
          </p:cNvCxnSpPr>
          <p:nvPr/>
        </p:nvCxnSpPr>
        <p:spPr>
          <a:xfrm>
            <a:off x="6211316" y="3241251"/>
            <a:ext cx="1115014"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60704F5D-3776-4A9D-95E8-B8C02FC304F3}"/>
              </a:ext>
            </a:extLst>
          </p:cNvPr>
          <p:cNvSpPr/>
          <p:nvPr/>
        </p:nvSpPr>
        <p:spPr>
          <a:xfrm>
            <a:off x="5492225" y="2830660"/>
            <a:ext cx="883653" cy="307060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8AAAB19F-836B-491B-9ABD-ED64168BFA6E}"/>
              </a:ext>
            </a:extLst>
          </p:cNvPr>
          <p:cNvCxnSpPr>
            <a:cxnSpLocks/>
          </p:cNvCxnSpPr>
          <p:nvPr/>
        </p:nvCxnSpPr>
        <p:spPr>
          <a:xfrm>
            <a:off x="4234777" y="2564330"/>
            <a:ext cx="1696591" cy="0"/>
          </a:xfrm>
          <a:prstGeom prst="line">
            <a:avLst/>
          </a:prstGeom>
          <a:ln w="28575">
            <a:solidFill>
              <a:srgbClr val="78097B"/>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F198440-5AEA-4248-AF54-4842C3345359}"/>
              </a:ext>
            </a:extLst>
          </p:cNvPr>
          <p:cNvCxnSpPr>
            <a:cxnSpLocks/>
          </p:cNvCxnSpPr>
          <p:nvPr/>
        </p:nvCxnSpPr>
        <p:spPr>
          <a:xfrm>
            <a:off x="5916907" y="2564330"/>
            <a:ext cx="0" cy="266330"/>
          </a:xfrm>
          <a:prstGeom prst="straightConnector1">
            <a:avLst/>
          </a:prstGeom>
          <a:ln w="28575">
            <a:solidFill>
              <a:srgbClr val="78097B"/>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1981D5C-5FD6-4FFE-BD78-A3D2DB571EE8}"/>
              </a:ext>
            </a:extLst>
          </p:cNvPr>
          <p:cNvCxnSpPr>
            <a:cxnSpLocks/>
          </p:cNvCxnSpPr>
          <p:nvPr/>
        </p:nvCxnSpPr>
        <p:spPr>
          <a:xfrm>
            <a:off x="4995143" y="4007374"/>
            <a:ext cx="656278" cy="0"/>
          </a:xfrm>
          <a:prstGeom prst="straightConnector1">
            <a:avLst/>
          </a:prstGeom>
          <a:ln w="28575">
            <a:solidFill>
              <a:srgbClr val="78097B"/>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1152CA9-8730-4CB0-A6F5-150764EA0705}"/>
              </a:ext>
            </a:extLst>
          </p:cNvPr>
          <p:cNvCxnSpPr>
            <a:cxnSpLocks/>
          </p:cNvCxnSpPr>
          <p:nvPr/>
        </p:nvCxnSpPr>
        <p:spPr>
          <a:xfrm>
            <a:off x="4995143" y="4762992"/>
            <a:ext cx="656278" cy="0"/>
          </a:xfrm>
          <a:prstGeom prst="straightConnector1">
            <a:avLst/>
          </a:prstGeom>
          <a:ln w="28575">
            <a:solidFill>
              <a:srgbClr val="78097B"/>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CDDA743-837B-4EB4-9C66-4BB95F38D383}"/>
              </a:ext>
            </a:extLst>
          </p:cNvPr>
          <p:cNvCxnSpPr>
            <a:cxnSpLocks/>
          </p:cNvCxnSpPr>
          <p:nvPr/>
        </p:nvCxnSpPr>
        <p:spPr>
          <a:xfrm>
            <a:off x="4995143" y="5529115"/>
            <a:ext cx="656278" cy="0"/>
          </a:xfrm>
          <a:prstGeom prst="straightConnector1">
            <a:avLst/>
          </a:prstGeom>
          <a:ln w="28575">
            <a:solidFill>
              <a:srgbClr val="78097B"/>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DF347A9-0526-4955-83F1-DD86812C5910}"/>
              </a:ext>
            </a:extLst>
          </p:cNvPr>
          <p:cNvCxnSpPr>
            <a:cxnSpLocks/>
          </p:cNvCxnSpPr>
          <p:nvPr/>
        </p:nvCxnSpPr>
        <p:spPr>
          <a:xfrm>
            <a:off x="6211316" y="4010070"/>
            <a:ext cx="1115014"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21D3AC6-8C15-4AF7-9EEF-239BCC35A34E}"/>
              </a:ext>
            </a:extLst>
          </p:cNvPr>
          <p:cNvCxnSpPr>
            <a:cxnSpLocks/>
          </p:cNvCxnSpPr>
          <p:nvPr/>
        </p:nvCxnSpPr>
        <p:spPr>
          <a:xfrm>
            <a:off x="6211316" y="4762191"/>
            <a:ext cx="1115014"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11E5A5C-612C-4B83-B18C-E1F67C5E945F}"/>
              </a:ext>
            </a:extLst>
          </p:cNvPr>
          <p:cNvCxnSpPr>
            <a:cxnSpLocks/>
          </p:cNvCxnSpPr>
          <p:nvPr/>
        </p:nvCxnSpPr>
        <p:spPr>
          <a:xfrm>
            <a:off x="6211316" y="5531010"/>
            <a:ext cx="1115014"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B5584FC3-5DB3-4347-81EA-8E59DFE9BDC6}"/>
              </a:ext>
            </a:extLst>
          </p:cNvPr>
          <p:cNvSpPr/>
          <p:nvPr/>
        </p:nvSpPr>
        <p:spPr>
          <a:xfrm>
            <a:off x="7336580" y="2999029"/>
            <a:ext cx="937007" cy="465438"/>
          </a:xfrm>
          <a:prstGeom prst="rect">
            <a:avLst/>
          </a:prstGeom>
          <a:ln>
            <a:solidFill>
              <a:schemeClr val="accent5">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M1</a:t>
            </a:r>
          </a:p>
        </p:txBody>
      </p:sp>
      <p:sp>
        <p:nvSpPr>
          <p:cNvPr id="58" name="Rectangle 57">
            <a:extLst>
              <a:ext uri="{FF2B5EF4-FFF2-40B4-BE49-F238E27FC236}">
                <a16:creationId xmlns:a16="http://schemas.microsoft.com/office/drawing/2014/main" id="{74AAB97D-FAF1-459C-9C1A-9AA76925EAA9}"/>
              </a:ext>
            </a:extLst>
          </p:cNvPr>
          <p:cNvSpPr/>
          <p:nvPr/>
        </p:nvSpPr>
        <p:spPr>
          <a:xfrm>
            <a:off x="7336580" y="3774655"/>
            <a:ext cx="937007" cy="465438"/>
          </a:xfrm>
          <a:prstGeom prst="rect">
            <a:avLst/>
          </a:prstGeom>
          <a:ln>
            <a:solidFill>
              <a:schemeClr val="accent5">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M2</a:t>
            </a:r>
          </a:p>
        </p:txBody>
      </p:sp>
      <p:sp>
        <p:nvSpPr>
          <p:cNvPr id="59" name="Rectangle 58">
            <a:extLst>
              <a:ext uri="{FF2B5EF4-FFF2-40B4-BE49-F238E27FC236}">
                <a16:creationId xmlns:a16="http://schemas.microsoft.com/office/drawing/2014/main" id="{59CDE5BA-B4D5-4FE9-A921-3A0949D6298E}"/>
              </a:ext>
            </a:extLst>
          </p:cNvPr>
          <p:cNvSpPr/>
          <p:nvPr/>
        </p:nvSpPr>
        <p:spPr>
          <a:xfrm>
            <a:off x="7350611" y="4523100"/>
            <a:ext cx="937007" cy="465438"/>
          </a:xfrm>
          <a:prstGeom prst="rect">
            <a:avLst/>
          </a:prstGeom>
          <a:ln>
            <a:solidFill>
              <a:schemeClr val="accent5">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M3</a:t>
            </a:r>
          </a:p>
        </p:txBody>
      </p:sp>
      <p:sp>
        <p:nvSpPr>
          <p:cNvPr id="60" name="Rectangle 59">
            <a:extLst>
              <a:ext uri="{FF2B5EF4-FFF2-40B4-BE49-F238E27FC236}">
                <a16:creationId xmlns:a16="http://schemas.microsoft.com/office/drawing/2014/main" id="{8A3D13F8-ABF5-42E4-9843-071993890F85}"/>
              </a:ext>
            </a:extLst>
          </p:cNvPr>
          <p:cNvSpPr/>
          <p:nvPr/>
        </p:nvSpPr>
        <p:spPr>
          <a:xfrm>
            <a:off x="7350611" y="5298726"/>
            <a:ext cx="937007" cy="465438"/>
          </a:xfrm>
          <a:prstGeom prst="rect">
            <a:avLst/>
          </a:prstGeom>
          <a:ln>
            <a:solidFill>
              <a:schemeClr val="accent5">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M4</a:t>
            </a:r>
          </a:p>
        </p:txBody>
      </p:sp>
      <p:sp>
        <p:nvSpPr>
          <p:cNvPr id="7" name="TextBox 6">
            <a:extLst>
              <a:ext uri="{FF2B5EF4-FFF2-40B4-BE49-F238E27FC236}">
                <a16:creationId xmlns:a16="http://schemas.microsoft.com/office/drawing/2014/main" id="{286212FF-771F-4DDC-B101-98519C84330C}"/>
              </a:ext>
            </a:extLst>
          </p:cNvPr>
          <p:cNvSpPr txBox="1"/>
          <p:nvPr/>
        </p:nvSpPr>
        <p:spPr>
          <a:xfrm>
            <a:off x="6400159" y="2268115"/>
            <a:ext cx="950452" cy="369332"/>
          </a:xfrm>
          <a:prstGeom prst="rect">
            <a:avLst/>
          </a:prstGeom>
          <a:noFill/>
          <a:ln w="38100">
            <a:solidFill>
              <a:srgbClr val="78097B"/>
            </a:solidFill>
          </a:ln>
        </p:spPr>
        <p:txBody>
          <a:bodyPr wrap="square" rtlCol="0">
            <a:spAutoFit/>
          </a:bodyPr>
          <a:lstStyle/>
          <a:p>
            <a:r>
              <a:rPr lang="en-US" b="1">
                <a:solidFill>
                  <a:srgbClr val="78097B"/>
                </a:solidFill>
              </a:rPr>
              <a:t>A+R&gt;M</a:t>
            </a:r>
          </a:p>
        </p:txBody>
      </p:sp>
      <p:sp>
        <p:nvSpPr>
          <p:cNvPr id="43" name="TextBox 42">
            <a:extLst>
              <a:ext uri="{FF2B5EF4-FFF2-40B4-BE49-F238E27FC236}">
                <a16:creationId xmlns:a16="http://schemas.microsoft.com/office/drawing/2014/main" id="{69B1A484-425B-427E-A108-02325738D740}"/>
              </a:ext>
            </a:extLst>
          </p:cNvPr>
          <p:cNvSpPr txBox="1"/>
          <p:nvPr/>
        </p:nvSpPr>
        <p:spPr>
          <a:xfrm>
            <a:off x="830438" y="976169"/>
            <a:ext cx="9938553" cy="1077218"/>
          </a:xfrm>
          <a:prstGeom prst="rect">
            <a:avLst/>
          </a:prstGeom>
          <a:noFill/>
        </p:spPr>
        <p:txBody>
          <a:bodyPr wrap="square">
            <a:spAutoFit/>
          </a:bodyPr>
          <a:lstStyle/>
          <a:p>
            <a:r>
              <a:rPr lang="vi-VN" sz="1600" b="0" i="0">
                <a:solidFill>
                  <a:srgbClr val="000000"/>
                </a:solidFill>
                <a:effectLst/>
                <a:latin typeface="Montserrat" panose="00000500000000000000" pitchFamily="2" charset="0"/>
              </a:rPr>
              <a:t> </a:t>
            </a:r>
            <a:r>
              <a:rPr lang="en-US" sz="1600" b="0" i="0">
                <a:solidFill>
                  <a:srgbClr val="000000"/>
                </a:solidFill>
                <a:effectLst/>
                <a:latin typeface="Montserrat" panose="00000500000000000000" pitchFamily="2" charset="0"/>
              </a:rPr>
              <a:t>Banker: </a:t>
            </a:r>
            <a:r>
              <a:rPr lang="vi-VN" sz="1600" b="0" i="0">
                <a:solidFill>
                  <a:srgbClr val="000000"/>
                </a:solidFill>
                <a:effectLst/>
                <a:latin typeface="Montserrat" panose="00000500000000000000" pitchFamily="2" charset="0"/>
              </a:rPr>
              <a:t>Tên được chọn vì giải thuật này có thể được dùng trong hệ thống ngân hàng để đảm bảo ngân hàng không bao giờ cấp phát tiền mặt đang có của nó khi nó không thể thoả mãn các yêu cầu của tất cả khách hàng</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hoặc</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giao</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dịch</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có</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liên</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quan,tương</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tự</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với</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việc</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yêu</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cầu</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sử</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dụng</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tài</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nguyên</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của</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một</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chương</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trình</a:t>
            </a:r>
            <a:r>
              <a:rPr lang="en-US" sz="1600" b="0" i="0">
                <a:solidFill>
                  <a:srgbClr val="000000"/>
                </a:solidFill>
                <a:effectLst/>
                <a:latin typeface="Montserrat" panose="00000500000000000000" pitchFamily="2" charset="0"/>
              </a:rPr>
              <a:t>.</a:t>
            </a:r>
            <a:endParaRPr lang="en-US" sz="1600">
              <a:latin typeface="Montserrat" panose="00000500000000000000" pitchFamily="2" charset="0"/>
            </a:endParaRPr>
          </a:p>
        </p:txBody>
      </p:sp>
      <p:cxnSp>
        <p:nvCxnSpPr>
          <p:cNvPr id="49" name="Straight Arrow Connector 48">
            <a:extLst>
              <a:ext uri="{FF2B5EF4-FFF2-40B4-BE49-F238E27FC236}">
                <a16:creationId xmlns:a16="http://schemas.microsoft.com/office/drawing/2014/main" id="{68323CD4-005E-4699-8827-44A6B4F5F918}"/>
              </a:ext>
            </a:extLst>
          </p:cNvPr>
          <p:cNvCxnSpPr>
            <a:cxnSpLocks/>
          </p:cNvCxnSpPr>
          <p:nvPr/>
        </p:nvCxnSpPr>
        <p:spPr>
          <a:xfrm flipV="1">
            <a:off x="4093086" y="4049389"/>
            <a:ext cx="453362" cy="142651"/>
          </a:xfrm>
          <a:prstGeom prst="straightConnector1">
            <a:avLst/>
          </a:prstGeom>
          <a:ln w="28575">
            <a:solidFill>
              <a:srgbClr val="EC792B"/>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46908D2-5BC4-49B4-AFCB-F9CCDE4D65EA}"/>
              </a:ext>
            </a:extLst>
          </p:cNvPr>
          <p:cNvSpPr txBox="1"/>
          <p:nvPr/>
        </p:nvSpPr>
        <p:spPr>
          <a:xfrm>
            <a:off x="3074377" y="4080167"/>
            <a:ext cx="1130694" cy="307777"/>
          </a:xfrm>
          <a:prstGeom prst="rect">
            <a:avLst/>
          </a:prstGeom>
          <a:noFill/>
        </p:spPr>
        <p:txBody>
          <a:bodyPr wrap="square" rtlCol="0">
            <a:spAutoFit/>
          </a:bodyPr>
          <a:lstStyle/>
          <a:p>
            <a:r>
              <a:rPr lang="en-US" sz="1400">
                <a:solidFill>
                  <a:srgbClr val="EC792B"/>
                </a:solidFill>
                <a:latin typeface="Montserrat SemiBold" panose="00000700000000000000" pitchFamily="2" charset="0"/>
              </a:rPr>
              <a:t>Allocation</a:t>
            </a:r>
          </a:p>
        </p:txBody>
      </p:sp>
      <p:sp>
        <p:nvSpPr>
          <p:cNvPr id="51" name="Rectangle 50">
            <a:extLst>
              <a:ext uri="{FF2B5EF4-FFF2-40B4-BE49-F238E27FC236}">
                <a16:creationId xmlns:a16="http://schemas.microsoft.com/office/drawing/2014/main" id="{DADF4537-CAFD-4A3D-81A2-9A94BA2BAF5C}"/>
              </a:ext>
            </a:extLst>
          </p:cNvPr>
          <p:cNvSpPr/>
          <p:nvPr/>
        </p:nvSpPr>
        <p:spPr>
          <a:xfrm>
            <a:off x="3569905" y="2349806"/>
            <a:ext cx="676558" cy="41238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A</a:t>
            </a:r>
          </a:p>
        </p:txBody>
      </p:sp>
      <p:sp>
        <p:nvSpPr>
          <p:cNvPr id="55" name="TextBox 54">
            <a:extLst>
              <a:ext uri="{FF2B5EF4-FFF2-40B4-BE49-F238E27FC236}">
                <a16:creationId xmlns:a16="http://schemas.microsoft.com/office/drawing/2014/main" id="{E95277A0-31C1-4472-9B0D-481733FE3227}"/>
              </a:ext>
            </a:extLst>
          </p:cNvPr>
          <p:cNvSpPr txBox="1"/>
          <p:nvPr/>
        </p:nvSpPr>
        <p:spPr>
          <a:xfrm>
            <a:off x="2521369" y="2402111"/>
            <a:ext cx="1130694" cy="307777"/>
          </a:xfrm>
          <a:prstGeom prst="rect">
            <a:avLst/>
          </a:prstGeom>
          <a:noFill/>
          <a:ln>
            <a:noFill/>
          </a:ln>
        </p:spPr>
        <p:txBody>
          <a:bodyPr wrap="square" rtlCol="0">
            <a:spAutoFit/>
          </a:bodyPr>
          <a:lstStyle/>
          <a:p>
            <a:r>
              <a:rPr lang="en-US" sz="1400">
                <a:solidFill>
                  <a:srgbClr val="595959"/>
                </a:solidFill>
                <a:latin typeface="Montserrat SemiBold" panose="00000700000000000000" pitchFamily="2" charset="0"/>
              </a:rPr>
              <a:t>Available</a:t>
            </a:r>
          </a:p>
        </p:txBody>
      </p:sp>
      <p:sp>
        <p:nvSpPr>
          <p:cNvPr id="56" name="TextBox 55">
            <a:extLst>
              <a:ext uri="{FF2B5EF4-FFF2-40B4-BE49-F238E27FC236}">
                <a16:creationId xmlns:a16="http://schemas.microsoft.com/office/drawing/2014/main" id="{6C21961E-4258-48F7-A79C-68D71F5D397F}"/>
              </a:ext>
            </a:extLst>
          </p:cNvPr>
          <p:cNvSpPr txBox="1"/>
          <p:nvPr/>
        </p:nvSpPr>
        <p:spPr>
          <a:xfrm>
            <a:off x="585355" y="2873992"/>
            <a:ext cx="2178726" cy="738664"/>
          </a:xfrm>
          <a:prstGeom prst="rect">
            <a:avLst/>
          </a:prstGeom>
          <a:noFill/>
          <a:ln>
            <a:solidFill>
              <a:schemeClr val="tx1"/>
            </a:solidFill>
          </a:ln>
        </p:spPr>
        <p:txBody>
          <a:bodyPr wrap="square" rtlCol="0">
            <a:spAutoFit/>
          </a:bodyPr>
          <a:lstStyle/>
          <a:p>
            <a:r>
              <a:rPr lang="en-US" sz="1400">
                <a:latin typeface="Montserrat" panose="00000500000000000000" pitchFamily="2" charset="0"/>
              </a:rPr>
              <a:t>Tài nguyên có sẵn của mỗi loại được cấp cho hệ thống</a:t>
            </a:r>
          </a:p>
        </p:txBody>
      </p:sp>
      <p:sp>
        <p:nvSpPr>
          <p:cNvPr id="61" name="TextBox 60">
            <a:extLst>
              <a:ext uri="{FF2B5EF4-FFF2-40B4-BE49-F238E27FC236}">
                <a16:creationId xmlns:a16="http://schemas.microsoft.com/office/drawing/2014/main" id="{1AD75446-FFD1-4A42-B507-0883E378A794}"/>
              </a:ext>
            </a:extLst>
          </p:cNvPr>
          <p:cNvSpPr txBox="1"/>
          <p:nvPr/>
        </p:nvSpPr>
        <p:spPr>
          <a:xfrm>
            <a:off x="1458188" y="4843016"/>
            <a:ext cx="2178726" cy="738664"/>
          </a:xfrm>
          <a:prstGeom prst="rect">
            <a:avLst/>
          </a:prstGeom>
          <a:noFill/>
          <a:ln>
            <a:solidFill>
              <a:schemeClr val="tx1"/>
            </a:solidFill>
          </a:ln>
        </p:spPr>
        <p:txBody>
          <a:bodyPr wrap="square" rtlCol="0">
            <a:spAutoFit/>
          </a:bodyPr>
          <a:lstStyle/>
          <a:p>
            <a:r>
              <a:rPr lang="en-US" sz="1400">
                <a:latin typeface="Montserrat" panose="00000500000000000000" pitchFamily="2" charset="0"/>
              </a:rPr>
              <a:t>Tài nguyên đã được phân bổ cho từng tiến trình</a:t>
            </a:r>
          </a:p>
        </p:txBody>
      </p:sp>
      <p:cxnSp>
        <p:nvCxnSpPr>
          <p:cNvPr id="62" name="Straight Connector 61">
            <a:extLst>
              <a:ext uri="{FF2B5EF4-FFF2-40B4-BE49-F238E27FC236}">
                <a16:creationId xmlns:a16="http://schemas.microsoft.com/office/drawing/2014/main" id="{2E4D0A6D-EC0E-4D9C-9A2B-18FE9055CE71}"/>
              </a:ext>
            </a:extLst>
          </p:cNvPr>
          <p:cNvCxnSpPr>
            <a:cxnSpLocks/>
            <a:endCxn id="56" idx="0"/>
          </p:cNvCxnSpPr>
          <p:nvPr/>
        </p:nvCxnSpPr>
        <p:spPr>
          <a:xfrm flipH="1">
            <a:off x="1674718" y="2561902"/>
            <a:ext cx="924349" cy="31209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A4473251-E413-4BCF-83F7-782D51C8879E}"/>
              </a:ext>
            </a:extLst>
          </p:cNvPr>
          <p:cNvCxnSpPr>
            <a:cxnSpLocks/>
            <a:endCxn id="61" idx="0"/>
          </p:cNvCxnSpPr>
          <p:nvPr/>
        </p:nvCxnSpPr>
        <p:spPr>
          <a:xfrm flipH="1">
            <a:off x="2547551" y="4278993"/>
            <a:ext cx="598573" cy="564023"/>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9E56E86-5A3E-4343-A261-1922826BF663}"/>
              </a:ext>
            </a:extLst>
          </p:cNvPr>
          <p:cNvCxnSpPr>
            <a:cxnSpLocks/>
          </p:cNvCxnSpPr>
          <p:nvPr/>
        </p:nvCxnSpPr>
        <p:spPr>
          <a:xfrm flipH="1">
            <a:off x="8283837" y="2873992"/>
            <a:ext cx="789043" cy="3106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2709BE29-BBF3-43EB-BB04-A6602FB25E81}"/>
              </a:ext>
            </a:extLst>
          </p:cNvPr>
          <p:cNvSpPr txBox="1"/>
          <p:nvPr/>
        </p:nvSpPr>
        <p:spPr>
          <a:xfrm>
            <a:off x="9072880" y="2514880"/>
            <a:ext cx="2178726" cy="738664"/>
          </a:xfrm>
          <a:prstGeom prst="rect">
            <a:avLst/>
          </a:prstGeom>
          <a:noFill/>
          <a:ln>
            <a:solidFill>
              <a:schemeClr val="tx1"/>
            </a:solidFill>
          </a:ln>
        </p:spPr>
        <p:txBody>
          <a:bodyPr wrap="square" rtlCol="0">
            <a:spAutoFit/>
          </a:bodyPr>
          <a:lstStyle/>
          <a:p>
            <a:r>
              <a:rPr lang="en-US" sz="1400">
                <a:latin typeface="Montserrat" panose="00000500000000000000" pitchFamily="2" charset="0"/>
              </a:rPr>
              <a:t>Nhu cầu tài nguyên tối đa để tiến trình thực hiện</a:t>
            </a:r>
          </a:p>
        </p:txBody>
      </p:sp>
    </p:spTree>
    <p:extLst>
      <p:ext uri="{BB962C8B-B14F-4D97-AF65-F5344CB8AC3E}">
        <p14:creationId xmlns:p14="http://schemas.microsoft.com/office/powerpoint/2010/main" val="38694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309317-9E05-4B43-AE9C-2407E0A27E21}"/>
              </a:ext>
            </a:extLst>
          </p:cNvPr>
          <p:cNvSpPr txBox="1"/>
          <p:nvPr/>
        </p:nvSpPr>
        <p:spPr>
          <a:xfrm>
            <a:off x="491231" y="220175"/>
            <a:ext cx="6282431" cy="369332"/>
          </a:xfrm>
          <a:prstGeom prst="rect">
            <a:avLst/>
          </a:prstGeom>
          <a:noFill/>
        </p:spPr>
        <p:txBody>
          <a:bodyPr wrap="square" rtlCol="0">
            <a:spAutoFit/>
          </a:bodyPr>
          <a:lstStyle/>
          <a:p>
            <a:r>
              <a:rPr lang="en-US">
                <a:latin typeface="Montserrat Black" panose="00000A00000000000000" pitchFamily="2" charset="0"/>
              </a:rPr>
              <a:t> </a:t>
            </a:r>
            <a:r>
              <a:rPr lang="en-US" err="1">
                <a:latin typeface="Montserrat Black" panose="00000A00000000000000" pitchFamily="2" charset="0"/>
              </a:rPr>
              <a:t>Giải</a:t>
            </a:r>
            <a:r>
              <a:rPr lang="en-US">
                <a:latin typeface="Montserrat Black" panose="00000A00000000000000" pitchFamily="2" charset="0"/>
              </a:rPr>
              <a:t> </a:t>
            </a:r>
            <a:r>
              <a:rPr lang="en-US" err="1">
                <a:latin typeface="Montserrat Black" panose="00000A00000000000000" pitchFamily="2" charset="0"/>
              </a:rPr>
              <a:t>thuật</a:t>
            </a:r>
            <a:r>
              <a:rPr lang="en-US">
                <a:latin typeface="Montserrat Black" panose="00000A00000000000000" pitchFamily="2" charset="0"/>
              </a:rPr>
              <a:t> Deadlock – </a:t>
            </a:r>
            <a:r>
              <a:rPr lang="en-US" err="1">
                <a:latin typeface="Montserrat Black" panose="00000A00000000000000" pitchFamily="2" charset="0"/>
              </a:rPr>
              <a:t>Giải</a:t>
            </a:r>
            <a:r>
              <a:rPr lang="en-US">
                <a:latin typeface="Montserrat Black" panose="00000A00000000000000" pitchFamily="2" charset="0"/>
              </a:rPr>
              <a:t> </a:t>
            </a:r>
            <a:r>
              <a:rPr lang="en-US" err="1">
                <a:latin typeface="Montserrat Black" panose="00000A00000000000000" pitchFamily="2" charset="0"/>
              </a:rPr>
              <a:t>thuật</a:t>
            </a:r>
            <a:r>
              <a:rPr lang="en-US">
                <a:latin typeface="Montserrat Black" panose="00000A00000000000000" pitchFamily="2" charset="0"/>
              </a:rPr>
              <a:t> Banker</a:t>
            </a:r>
          </a:p>
        </p:txBody>
      </p:sp>
      <p:grpSp>
        <p:nvGrpSpPr>
          <p:cNvPr id="11" name="!!2">
            <a:extLst>
              <a:ext uri="{FF2B5EF4-FFF2-40B4-BE49-F238E27FC236}">
                <a16:creationId xmlns:a16="http://schemas.microsoft.com/office/drawing/2014/main" id="{FD1048D7-9A32-4AAC-8155-2F8D98A5F59C}"/>
              </a:ext>
            </a:extLst>
          </p:cNvPr>
          <p:cNvGrpSpPr/>
          <p:nvPr/>
        </p:nvGrpSpPr>
        <p:grpSpPr>
          <a:xfrm>
            <a:off x="10654626" y="118011"/>
            <a:ext cx="1352938" cy="1166326"/>
            <a:chOff x="10114384" y="822416"/>
            <a:chExt cx="1352938" cy="1166326"/>
          </a:xfrm>
        </p:grpSpPr>
        <p:cxnSp>
          <p:nvCxnSpPr>
            <p:cNvPr id="12" name="Straight Connector 11">
              <a:extLst>
                <a:ext uri="{FF2B5EF4-FFF2-40B4-BE49-F238E27FC236}">
                  <a16:creationId xmlns:a16="http://schemas.microsoft.com/office/drawing/2014/main" id="{98B1EBF2-E631-4A3C-A46A-B4134BD9C0B1}"/>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B5CD88-73CF-48BE-A1F4-FD3EB3247091}"/>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3">
            <a:extLst>
              <a:ext uri="{FF2B5EF4-FFF2-40B4-BE49-F238E27FC236}">
                <a16:creationId xmlns:a16="http://schemas.microsoft.com/office/drawing/2014/main" id="{499EED39-A50C-405F-8EB9-DD96BA7EDE68}"/>
              </a:ext>
            </a:extLst>
          </p:cNvPr>
          <p:cNvGrpSpPr/>
          <p:nvPr/>
        </p:nvGrpSpPr>
        <p:grpSpPr>
          <a:xfrm rot="10800000">
            <a:off x="285652" y="5439944"/>
            <a:ext cx="1352938" cy="1166326"/>
            <a:chOff x="10114384" y="822416"/>
            <a:chExt cx="1352938" cy="1166326"/>
          </a:xfrm>
        </p:grpSpPr>
        <p:cxnSp>
          <p:nvCxnSpPr>
            <p:cNvPr id="15" name="Straight Connector 14">
              <a:extLst>
                <a:ext uri="{FF2B5EF4-FFF2-40B4-BE49-F238E27FC236}">
                  <a16:creationId xmlns:a16="http://schemas.microsoft.com/office/drawing/2014/main" id="{2A29518B-42A2-427D-8EF4-0772774101A3}"/>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C0D4E7-39C6-4701-AAD9-621EAA35C83D}"/>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03F3B72C-43A8-4375-B616-91F569629343}"/>
              </a:ext>
            </a:extLst>
          </p:cNvPr>
          <p:cNvSpPr txBox="1"/>
          <p:nvPr/>
        </p:nvSpPr>
        <p:spPr>
          <a:xfrm>
            <a:off x="1686224" y="6410323"/>
            <a:ext cx="6118860" cy="338554"/>
          </a:xfrm>
          <a:prstGeom prst="rect">
            <a:avLst/>
          </a:prstGeom>
          <a:noFill/>
        </p:spPr>
        <p:txBody>
          <a:bodyPr wrap="square">
            <a:spAutoFit/>
          </a:bodyPr>
          <a:lstStyle/>
          <a:p>
            <a:r>
              <a:rPr lang="en-US" sz="1600">
                <a:latin typeface="Montserrat "/>
              </a:rPr>
              <a:t>Linux Operating System</a:t>
            </a:r>
          </a:p>
        </p:txBody>
      </p:sp>
      <p:pic>
        <p:nvPicPr>
          <p:cNvPr id="18" name="Graphic 17" descr="Aperture outline">
            <a:extLst>
              <a:ext uri="{FF2B5EF4-FFF2-40B4-BE49-F238E27FC236}">
                <a16:creationId xmlns:a16="http://schemas.microsoft.com/office/drawing/2014/main" id="{23160278-521A-49A1-8992-04383E8A2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6015" y="6318121"/>
            <a:ext cx="522957" cy="522957"/>
          </a:xfrm>
          <a:prstGeom prst="rect">
            <a:avLst/>
          </a:prstGeom>
        </p:spPr>
      </p:pic>
      <p:sp>
        <p:nvSpPr>
          <p:cNvPr id="20" name="TextBox 19">
            <a:extLst>
              <a:ext uri="{FF2B5EF4-FFF2-40B4-BE49-F238E27FC236}">
                <a16:creationId xmlns:a16="http://schemas.microsoft.com/office/drawing/2014/main" id="{666352ED-AFCF-49DA-8A37-608E4D65C2FB}"/>
              </a:ext>
            </a:extLst>
          </p:cNvPr>
          <p:cNvSpPr txBox="1"/>
          <p:nvPr/>
        </p:nvSpPr>
        <p:spPr>
          <a:xfrm>
            <a:off x="6087861" y="6225657"/>
            <a:ext cx="6094520" cy="523220"/>
          </a:xfrm>
          <a:prstGeom prst="rect">
            <a:avLst/>
          </a:prstGeom>
          <a:noFill/>
        </p:spPr>
        <p:txBody>
          <a:bodyPr wrap="square">
            <a:spAutoFit/>
          </a:bodyPr>
          <a:lstStyle/>
          <a:p>
            <a:r>
              <a:rPr lang="en-US" sz="1400">
                <a:latin typeface="Montserrat" panose="00000500000000000000" pitchFamily="2" charset="0"/>
                <a:hlinkClick r:id="rId4"/>
              </a:rPr>
              <a:t>https://www.jobilize.com/online/course/0-7-deadlock-h-i-u-hanh-by-openstax?page=9</a:t>
            </a:r>
            <a:r>
              <a:rPr lang="en-US" sz="1400">
                <a:latin typeface="Montserrat" panose="00000500000000000000" pitchFamily="2" charset="0"/>
              </a:rPr>
              <a:t> – </a:t>
            </a:r>
            <a:r>
              <a:rPr lang="en-US" sz="1400" err="1">
                <a:latin typeface="Montserrat" panose="00000500000000000000" pitchFamily="2" charset="0"/>
              </a:rPr>
              <a:t>Giải</a:t>
            </a:r>
            <a:r>
              <a:rPr lang="en-US" sz="1400">
                <a:latin typeface="Montserrat" panose="00000500000000000000" pitchFamily="2" charset="0"/>
              </a:rPr>
              <a:t> </a:t>
            </a:r>
            <a:r>
              <a:rPr lang="en-US" sz="1400" err="1">
                <a:latin typeface="Montserrat" panose="00000500000000000000" pitchFamily="2" charset="0"/>
              </a:rPr>
              <a:t>thuật</a:t>
            </a:r>
            <a:r>
              <a:rPr lang="en-US" sz="1400">
                <a:latin typeface="Montserrat" panose="00000500000000000000" pitchFamily="2" charset="0"/>
              </a:rPr>
              <a:t> Banker</a:t>
            </a:r>
          </a:p>
        </p:txBody>
      </p:sp>
      <p:sp>
        <p:nvSpPr>
          <p:cNvPr id="7" name="TextBox 6">
            <a:extLst>
              <a:ext uri="{FF2B5EF4-FFF2-40B4-BE49-F238E27FC236}">
                <a16:creationId xmlns:a16="http://schemas.microsoft.com/office/drawing/2014/main" id="{286212FF-771F-4DDC-B101-98519C84330C}"/>
              </a:ext>
            </a:extLst>
          </p:cNvPr>
          <p:cNvSpPr txBox="1"/>
          <p:nvPr/>
        </p:nvSpPr>
        <p:spPr>
          <a:xfrm>
            <a:off x="6440813" y="2096421"/>
            <a:ext cx="1617608" cy="369332"/>
          </a:xfrm>
          <a:prstGeom prst="rect">
            <a:avLst/>
          </a:prstGeom>
          <a:noFill/>
          <a:ln w="38100">
            <a:solidFill>
              <a:srgbClr val="78097B"/>
            </a:solidFill>
          </a:ln>
        </p:spPr>
        <p:txBody>
          <a:bodyPr wrap="square" rtlCol="0">
            <a:spAutoFit/>
          </a:bodyPr>
          <a:lstStyle/>
          <a:p>
            <a:r>
              <a:rPr lang="en-US" b="1">
                <a:solidFill>
                  <a:srgbClr val="78097B"/>
                </a:solidFill>
              </a:rPr>
              <a:t>(A+R1)+Ri&gt;Mi</a:t>
            </a:r>
          </a:p>
        </p:txBody>
      </p:sp>
      <p:pic>
        <p:nvPicPr>
          <p:cNvPr id="19" name="Graphic 18" descr="Checkmark with solid fill">
            <a:extLst>
              <a:ext uri="{FF2B5EF4-FFF2-40B4-BE49-F238E27FC236}">
                <a16:creationId xmlns:a16="http://schemas.microsoft.com/office/drawing/2014/main" id="{B13EBC4E-AC83-40B4-8356-C5242B5F77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26700" y="2831693"/>
            <a:ext cx="311276" cy="311276"/>
          </a:xfrm>
          <a:prstGeom prst="rect">
            <a:avLst/>
          </a:prstGeom>
        </p:spPr>
      </p:pic>
      <p:pic>
        <p:nvPicPr>
          <p:cNvPr id="23" name="Graphic 22" descr="Question Mark with solid fill">
            <a:extLst>
              <a:ext uri="{FF2B5EF4-FFF2-40B4-BE49-F238E27FC236}">
                <a16:creationId xmlns:a16="http://schemas.microsoft.com/office/drawing/2014/main" id="{7FDCF6E1-9249-4B49-8FA9-5E2C4A4A40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37861" y="3538130"/>
            <a:ext cx="362498" cy="362498"/>
          </a:xfrm>
          <a:prstGeom prst="rect">
            <a:avLst/>
          </a:prstGeom>
        </p:spPr>
      </p:pic>
      <p:pic>
        <p:nvPicPr>
          <p:cNvPr id="48" name="Graphic 47" descr="Question Mark with solid fill">
            <a:extLst>
              <a:ext uri="{FF2B5EF4-FFF2-40B4-BE49-F238E27FC236}">
                <a16:creationId xmlns:a16="http://schemas.microsoft.com/office/drawing/2014/main" id="{2E89178D-26C0-47D3-991B-2253B7D82D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46072" y="4337067"/>
            <a:ext cx="362498" cy="362498"/>
          </a:xfrm>
          <a:prstGeom prst="rect">
            <a:avLst/>
          </a:prstGeom>
        </p:spPr>
      </p:pic>
      <p:pic>
        <p:nvPicPr>
          <p:cNvPr id="49" name="Graphic 48" descr="Question Mark with solid fill">
            <a:extLst>
              <a:ext uri="{FF2B5EF4-FFF2-40B4-BE49-F238E27FC236}">
                <a16:creationId xmlns:a16="http://schemas.microsoft.com/office/drawing/2014/main" id="{F900FE3B-873C-423D-B25E-5664EAEE51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6942" y="5083060"/>
            <a:ext cx="362498" cy="362498"/>
          </a:xfrm>
          <a:prstGeom prst="rect">
            <a:avLst/>
          </a:prstGeom>
        </p:spPr>
      </p:pic>
      <p:sp>
        <p:nvSpPr>
          <p:cNvPr id="50" name="TextBox 49">
            <a:extLst>
              <a:ext uri="{FF2B5EF4-FFF2-40B4-BE49-F238E27FC236}">
                <a16:creationId xmlns:a16="http://schemas.microsoft.com/office/drawing/2014/main" id="{9D82DA5C-D923-4EB2-9326-29465F109A26}"/>
              </a:ext>
            </a:extLst>
          </p:cNvPr>
          <p:cNvSpPr txBox="1"/>
          <p:nvPr/>
        </p:nvSpPr>
        <p:spPr>
          <a:xfrm>
            <a:off x="830438" y="976169"/>
            <a:ext cx="9938553" cy="1077218"/>
          </a:xfrm>
          <a:prstGeom prst="rect">
            <a:avLst/>
          </a:prstGeom>
          <a:noFill/>
        </p:spPr>
        <p:txBody>
          <a:bodyPr wrap="square">
            <a:spAutoFit/>
          </a:bodyPr>
          <a:lstStyle/>
          <a:p>
            <a:r>
              <a:rPr lang="vi-VN" sz="1600" b="0" i="0">
                <a:solidFill>
                  <a:srgbClr val="000000"/>
                </a:solidFill>
                <a:effectLst/>
                <a:latin typeface="Montserrat" panose="00000500000000000000" pitchFamily="2" charset="0"/>
              </a:rPr>
              <a:t> </a:t>
            </a:r>
            <a:r>
              <a:rPr lang="en-US" sz="1600" b="0" i="0">
                <a:solidFill>
                  <a:srgbClr val="000000"/>
                </a:solidFill>
                <a:effectLst/>
                <a:latin typeface="Montserrat" panose="00000500000000000000" pitchFamily="2" charset="0"/>
              </a:rPr>
              <a:t>Banker: </a:t>
            </a:r>
            <a:r>
              <a:rPr lang="vi-VN" sz="1600" b="0" i="0">
                <a:solidFill>
                  <a:srgbClr val="000000"/>
                </a:solidFill>
                <a:effectLst/>
                <a:latin typeface="Montserrat" panose="00000500000000000000" pitchFamily="2" charset="0"/>
              </a:rPr>
              <a:t>Tên được chọn vì giải thuật này có thể được dùng trong hệ thống ngân hàng để đảm bảo ngân hàng không bao giờ cấp phát tiền mặt đang có của nó khi nó không thể thoả mãn các yêu cầu của tất cả khách hàng</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hoặc</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giao</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dịch</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có</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liên</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quan,tương</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tự</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với</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việc</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yêu</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cầu</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sử</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dụng</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tài</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nguyên</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của</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một</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chương</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trình</a:t>
            </a:r>
            <a:r>
              <a:rPr lang="en-US" sz="1600" b="0" i="0">
                <a:solidFill>
                  <a:srgbClr val="000000"/>
                </a:solidFill>
                <a:effectLst/>
                <a:latin typeface="Montserrat" panose="00000500000000000000" pitchFamily="2" charset="0"/>
              </a:rPr>
              <a:t>.</a:t>
            </a:r>
            <a:endParaRPr lang="en-US" sz="1600">
              <a:latin typeface="Montserrat" panose="00000500000000000000" pitchFamily="2" charset="0"/>
            </a:endParaRPr>
          </a:p>
        </p:txBody>
      </p:sp>
      <p:sp>
        <p:nvSpPr>
          <p:cNvPr id="51" name="Oval 50">
            <a:extLst>
              <a:ext uri="{FF2B5EF4-FFF2-40B4-BE49-F238E27FC236}">
                <a16:creationId xmlns:a16="http://schemas.microsoft.com/office/drawing/2014/main" id="{3079B89C-DFA5-474B-B980-1ACAD74C6A3A}"/>
              </a:ext>
            </a:extLst>
          </p:cNvPr>
          <p:cNvSpPr/>
          <p:nvPr/>
        </p:nvSpPr>
        <p:spPr>
          <a:xfrm>
            <a:off x="5651421" y="2961303"/>
            <a:ext cx="559895" cy="559895"/>
          </a:xfrm>
          <a:prstGeom prst="ellipse">
            <a:avLst/>
          </a:prstGeom>
          <a:solidFill>
            <a:srgbClr val="7809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P1</a:t>
            </a:r>
          </a:p>
        </p:txBody>
      </p:sp>
      <p:cxnSp>
        <p:nvCxnSpPr>
          <p:cNvPr id="55" name="Straight Arrow Connector 54">
            <a:extLst>
              <a:ext uri="{FF2B5EF4-FFF2-40B4-BE49-F238E27FC236}">
                <a16:creationId xmlns:a16="http://schemas.microsoft.com/office/drawing/2014/main" id="{DF828813-6F43-4731-8463-18E16FD90F85}"/>
              </a:ext>
            </a:extLst>
          </p:cNvPr>
          <p:cNvCxnSpPr>
            <a:cxnSpLocks/>
            <a:stCxn id="56" idx="3"/>
            <a:endCxn id="51" idx="2"/>
          </p:cNvCxnSpPr>
          <p:nvPr/>
        </p:nvCxnSpPr>
        <p:spPr>
          <a:xfrm>
            <a:off x="4995143" y="3241251"/>
            <a:ext cx="656278" cy="0"/>
          </a:xfrm>
          <a:prstGeom prst="straightConnector1">
            <a:avLst/>
          </a:prstGeom>
          <a:ln w="28575">
            <a:solidFill>
              <a:srgbClr val="78097B"/>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A575A4DA-F031-4F4F-9075-512ECFBA7624}"/>
              </a:ext>
            </a:extLst>
          </p:cNvPr>
          <p:cNvSpPr/>
          <p:nvPr/>
        </p:nvSpPr>
        <p:spPr>
          <a:xfrm>
            <a:off x="4541781" y="3014570"/>
            <a:ext cx="453362" cy="453362"/>
          </a:xfrm>
          <a:prstGeom prst="rect">
            <a:avLst/>
          </a:prstGeom>
          <a:ln>
            <a:solidFill>
              <a:schemeClr val="accent5">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a:t>R1</a:t>
            </a:r>
          </a:p>
        </p:txBody>
      </p:sp>
      <p:sp>
        <p:nvSpPr>
          <p:cNvPr id="61" name="Oval 60">
            <a:extLst>
              <a:ext uri="{FF2B5EF4-FFF2-40B4-BE49-F238E27FC236}">
                <a16:creationId xmlns:a16="http://schemas.microsoft.com/office/drawing/2014/main" id="{E1305443-68A5-4F3D-B853-0B2631E48D3D}"/>
              </a:ext>
            </a:extLst>
          </p:cNvPr>
          <p:cNvSpPr/>
          <p:nvPr/>
        </p:nvSpPr>
        <p:spPr>
          <a:xfrm>
            <a:off x="5651421" y="3727427"/>
            <a:ext cx="559895" cy="559895"/>
          </a:xfrm>
          <a:prstGeom prst="ellipse">
            <a:avLst/>
          </a:prstGeom>
          <a:solidFill>
            <a:srgbClr val="7809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P2</a:t>
            </a:r>
          </a:p>
        </p:txBody>
      </p:sp>
      <p:sp>
        <p:nvSpPr>
          <p:cNvPr id="62" name="Rectangle 61">
            <a:extLst>
              <a:ext uri="{FF2B5EF4-FFF2-40B4-BE49-F238E27FC236}">
                <a16:creationId xmlns:a16="http://schemas.microsoft.com/office/drawing/2014/main" id="{322C66D6-48A6-4D43-86FC-DFF429210D42}"/>
              </a:ext>
            </a:extLst>
          </p:cNvPr>
          <p:cNvSpPr/>
          <p:nvPr/>
        </p:nvSpPr>
        <p:spPr>
          <a:xfrm>
            <a:off x="4541781" y="3780694"/>
            <a:ext cx="453362" cy="453362"/>
          </a:xfrm>
          <a:prstGeom prst="rect">
            <a:avLst/>
          </a:prstGeom>
          <a:ln>
            <a:solidFill>
              <a:schemeClr val="accent5">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a:t>R2</a:t>
            </a:r>
          </a:p>
        </p:txBody>
      </p:sp>
      <p:sp>
        <p:nvSpPr>
          <p:cNvPr id="63" name="Oval 62">
            <a:extLst>
              <a:ext uri="{FF2B5EF4-FFF2-40B4-BE49-F238E27FC236}">
                <a16:creationId xmlns:a16="http://schemas.microsoft.com/office/drawing/2014/main" id="{9645BB08-575B-4902-8599-00CB8AB0E2F2}"/>
              </a:ext>
            </a:extLst>
          </p:cNvPr>
          <p:cNvSpPr/>
          <p:nvPr/>
        </p:nvSpPr>
        <p:spPr>
          <a:xfrm>
            <a:off x="5651421" y="4483044"/>
            <a:ext cx="559895" cy="559895"/>
          </a:xfrm>
          <a:prstGeom prst="ellipse">
            <a:avLst/>
          </a:prstGeom>
          <a:solidFill>
            <a:srgbClr val="7809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P3</a:t>
            </a:r>
          </a:p>
        </p:txBody>
      </p:sp>
      <p:sp>
        <p:nvSpPr>
          <p:cNvPr id="64" name="Rectangle 63">
            <a:extLst>
              <a:ext uri="{FF2B5EF4-FFF2-40B4-BE49-F238E27FC236}">
                <a16:creationId xmlns:a16="http://schemas.microsoft.com/office/drawing/2014/main" id="{150B7FAA-E5AA-434F-8765-BDFC3E669C9F}"/>
              </a:ext>
            </a:extLst>
          </p:cNvPr>
          <p:cNvSpPr/>
          <p:nvPr/>
        </p:nvSpPr>
        <p:spPr>
          <a:xfrm>
            <a:off x="4541781" y="4536311"/>
            <a:ext cx="453362" cy="453362"/>
          </a:xfrm>
          <a:prstGeom prst="rect">
            <a:avLst/>
          </a:prstGeom>
          <a:ln>
            <a:solidFill>
              <a:schemeClr val="accent5">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a:t>R3</a:t>
            </a:r>
          </a:p>
        </p:txBody>
      </p:sp>
      <p:sp>
        <p:nvSpPr>
          <p:cNvPr id="65" name="Oval 64">
            <a:extLst>
              <a:ext uri="{FF2B5EF4-FFF2-40B4-BE49-F238E27FC236}">
                <a16:creationId xmlns:a16="http://schemas.microsoft.com/office/drawing/2014/main" id="{211127B5-C4F6-4AD4-8258-B3537E60814A}"/>
              </a:ext>
            </a:extLst>
          </p:cNvPr>
          <p:cNvSpPr/>
          <p:nvPr/>
        </p:nvSpPr>
        <p:spPr>
          <a:xfrm>
            <a:off x="5651421" y="5249168"/>
            <a:ext cx="559895" cy="559895"/>
          </a:xfrm>
          <a:prstGeom prst="ellipse">
            <a:avLst/>
          </a:prstGeom>
          <a:solidFill>
            <a:srgbClr val="7809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P4</a:t>
            </a:r>
          </a:p>
        </p:txBody>
      </p:sp>
      <p:sp>
        <p:nvSpPr>
          <p:cNvPr id="66" name="Rectangle 65">
            <a:extLst>
              <a:ext uri="{FF2B5EF4-FFF2-40B4-BE49-F238E27FC236}">
                <a16:creationId xmlns:a16="http://schemas.microsoft.com/office/drawing/2014/main" id="{FC77549C-2323-44D1-A413-0E773ECCE207}"/>
              </a:ext>
            </a:extLst>
          </p:cNvPr>
          <p:cNvSpPr/>
          <p:nvPr/>
        </p:nvSpPr>
        <p:spPr>
          <a:xfrm>
            <a:off x="4541781" y="5302435"/>
            <a:ext cx="453362" cy="453362"/>
          </a:xfrm>
          <a:prstGeom prst="rect">
            <a:avLst/>
          </a:prstGeom>
          <a:ln>
            <a:solidFill>
              <a:schemeClr val="accent5">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a:t>R4</a:t>
            </a:r>
          </a:p>
        </p:txBody>
      </p:sp>
      <p:cxnSp>
        <p:nvCxnSpPr>
          <p:cNvPr id="67" name="Straight Arrow Connector 66">
            <a:extLst>
              <a:ext uri="{FF2B5EF4-FFF2-40B4-BE49-F238E27FC236}">
                <a16:creationId xmlns:a16="http://schemas.microsoft.com/office/drawing/2014/main" id="{76615D79-E779-450C-933E-595C4BD12CC2}"/>
              </a:ext>
            </a:extLst>
          </p:cNvPr>
          <p:cNvCxnSpPr>
            <a:cxnSpLocks/>
            <a:stCxn id="51" idx="6"/>
          </p:cNvCxnSpPr>
          <p:nvPr/>
        </p:nvCxnSpPr>
        <p:spPr>
          <a:xfrm>
            <a:off x="6211316" y="3241251"/>
            <a:ext cx="1115014"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E7E31AF5-2691-40C1-9126-9E930FBE52D3}"/>
              </a:ext>
            </a:extLst>
          </p:cNvPr>
          <p:cNvSpPr/>
          <p:nvPr/>
        </p:nvSpPr>
        <p:spPr>
          <a:xfrm>
            <a:off x="5492225" y="2830660"/>
            <a:ext cx="883653" cy="307060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E4BAB07D-B277-4813-9FAD-3FBDD14EC6F2}"/>
              </a:ext>
            </a:extLst>
          </p:cNvPr>
          <p:cNvCxnSpPr>
            <a:cxnSpLocks/>
          </p:cNvCxnSpPr>
          <p:nvPr/>
        </p:nvCxnSpPr>
        <p:spPr>
          <a:xfrm>
            <a:off x="4234777" y="2564330"/>
            <a:ext cx="1696591" cy="0"/>
          </a:xfrm>
          <a:prstGeom prst="line">
            <a:avLst/>
          </a:prstGeom>
          <a:ln w="28575">
            <a:solidFill>
              <a:srgbClr val="78097B"/>
            </a:solidFill>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A57F606-6140-4E5B-9C13-8B9154475E5B}"/>
              </a:ext>
            </a:extLst>
          </p:cNvPr>
          <p:cNvCxnSpPr>
            <a:cxnSpLocks/>
          </p:cNvCxnSpPr>
          <p:nvPr/>
        </p:nvCxnSpPr>
        <p:spPr>
          <a:xfrm>
            <a:off x="5916907" y="2564330"/>
            <a:ext cx="0" cy="266330"/>
          </a:xfrm>
          <a:prstGeom prst="straightConnector1">
            <a:avLst/>
          </a:prstGeom>
          <a:ln w="28575">
            <a:solidFill>
              <a:srgbClr val="78097B"/>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5C5C1AB-B971-466A-BAD5-972FEAE8EC67}"/>
              </a:ext>
            </a:extLst>
          </p:cNvPr>
          <p:cNvCxnSpPr>
            <a:cxnSpLocks/>
          </p:cNvCxnSpPr>
          <p:nvPr/>
        </p:nvCxnSpPr>
        <p:spPr>
          <a:xfrm>
            <a:off x="4995143" y="4007374"/>
            <a:ext cx="656278" cy="0"/>
          </a:xfrm>
          <a:prstGeom prst="straightConnector1">
            <a:avLst/>
          </a:prstGeom>
          <a:ln w="28575">
            <a:solidFill>
              <a:srgbClr val="78097B"/>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F407771-F5B6-4549-891C-01A2015B2C7E}"/>
              </a:ext>
            </a:extLst>
          </p:cNvPr>
          <p:cNvCxnSpPr>
            <a:cxnSpLocks/>
          </p:cNvCxnSpPr>
          <p:nvPr/>
        </p:nvCxnSpPr>
        <p:spPr>
          <a:xfrm>
            <a:off x="4995143" y="4762992"/>
            <a:ext cx="656278" cy="0"/>
          </a:xfrm>
          <a:prstGeom prst="straightConnector1">
            <a:avLst/>
          </a:prstGeom>
          <a:ln w="28575">
            <a:solidFill>
              <a:srgbClr val="78097B"/>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6AA1BF6-3F0D-4D25-88D2-B2083A6601C5}"/>
              </a:ext>
            </a:extLst>
          </p:cNvPr>
          <p:cNvCxnSpPr>
            <a:cxnSpLocks/>
          </p:cNvCxnSpPr>
          <p:nvPr/>
        </p:nvCxnSpPr>
        <p:spPr>
          <a:xfrm>
            <a:off x="4995143" y="5529115"/>
            <a:ext cx="656278" cy="0"/>
          </a:xfrm>
          <a:prstGeom prst="straightConnector1">
            <a:avLst/>
          </a:prstGeom>
          <a:ln w="28575">
            <a:solidFill>
              <a:srgbClr val="78097B"/>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3E91466-2465-4583-8C6B-965D9F6A2B1C}"/>
              </a:ext>
            </a:extLst>
          </p:cNvPr>
          <p:cNvCxnSpPr>
            <a:cxnSpLocks/>
          </p:cNvCxnSpPr>
          <p:nvPr/>
        </p:nvCxnSpPr>
        <p:spPr>
          <a:xfrm>
            <a:off x="6211316" y="4010070"/>
            <a:ext cx="1115014"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B9D0DC7-9DF6-4122-8D07-73B406FA1EAB}"/>
              </a:ext>
            </a:extLst>
          </p:cNvPr>
          <p:cNvCxnSpPr>
            <a:cxnSpLocks/>
          </p:cNvCxnSpPr>
          <p:nvPr/>
        </p:nvCxnSpPr>
        <p:spPr>
          <a:xfrm>
            <a:off x="6211316" y="4762191"/>
            <a:ext cx="1115014"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9410963-CDD0-4DDC-B036-271A8AE4FCB7}"/>
              </a:ext>
            </a:extLst>
          </p:cNvPr>
          <p:cNvCxnSpPr>
            <a:cxnSpLocks/>
          </p:cNvCxnSpPr>
          <p:nvPr/>
        </p:nvCxnSpPr>
        <p:spPr>
          <a:xfrm>
            <a:off x="6211316" y="5531010"/>
            <a:ext cx="1115014"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92C9C3B6-BCC2-4128-B2CA-2C58B5068789}"/>
              </a:ext>
            </a:extLst>
          </p:cNvPr>
          <p:cNvSpPr/>
          <p:nvPr/>
        </p:nvSpPr>
        <p:spPr>
          <a:xfrm>
            <a:off x="7336580" y="2999029"/>
            <a:ext cx="937007" cy="465438"/>
          </a:xfrm>
          <a:prstGeom prst="rect">
            <a:avLst/>
          </a:prstGeom>
          <a:ln>
            <a:solidFill>
              <a:schemeClr val="accent5">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M1</a:t>
            </a:r>
          </a:p>
        </p:txBody>
      </p:sp>
      <p:sp>
        <p:nvSpPr>
          <p:cNvPr id="78" name="Rectangle 77">
            <a:extLst>
              <a:ext uri="{FF2B5EF4-FFF2-40B4-BE49-F238E27FC236}">
                <a16:creationId xmlns:a16="http://schemas.microsoft.com/office/drawing/2014/main" id="{DF8FDE5E-FA20-4AC0-9C53-98E3A303F0BB}"/>
              </a:ext>
            </a:extLst>
          </p:cNvPr>
          <p:cNvSpPr/>
          <p:nvPr/>
        </p:nvSpPr>
        <p:spPr>
          <a:xfrm>
            <a:off x="7336580" y="3774655"/>
            <a:ext cx="937007" cy="465438"/>
          </a:xfrm>
          <a:prstGeom prst="rect">
            <a:avLst/>
          </a:prstGeom>
          <a:ln>
            <a:solidFill>
              <a:schemeClr val="accent5">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M2</a:t>
            </a:r>
          </a:p>
        </p:txBody>
      </p:sp>
      <p:sp>
        <p:nvSpPr>
          <p:cNvPr id="79" name="Rectangle 78">
            <a:extLst>
              <a:ext uri="{FF2B5EF4-FFF2-40B4-BE49-F238E27FC236}">
                <a16:creationId xmlns:a16="http://schemas.microsoft.com/office/drawing/2014/main" id="{1E66D1A2-C82C-476E-997F-14D2DA6C04B1}"/>
              </a:ext>
            </a:extLst>
          </p:cNvPr>
          <p:cNvSpPr/>
          <p:nvPr/>
        </p:nvSpPr>
        <p:spPr>
          <a:xfrm>
            <a:off x="7350611" y="4523100"/>
            <a:ext cx="937007" cy="465438"/>
          </a:xfrm>
          <a:prstGeom prst="rect">
            <a:avLst/>
          </a:prstGeom>
          <a:ln>
            <a:solidFill>
              <a:schemeClr val="accent5">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M3</a:t>
            </a:r>
          </a:p>
        </p:txBody>
      </p:sp>
      <p:sp>
        <p:nvSpPr>
          <p:cNvPr id="80" name="Rectangle 79">
            <a:extLst>
              <a:ext uri="{FF2B5EF4-FFF2-40B4-BE49-F238E27FC236}">
                <a16:creationId xmlns:a16="http://schemas.microsoft.com/office/drawing/2014/main" id="{69FA46EC-B9E7-413B-8D9D-440612DE3F5B}"/>
              </a:ext>
            </a:extLst>
          </p:cNvPr>
          <p:cNvSpPr/>
          <p:nvPr/>
        </p:nvSpPr>
        <p:spPr>
          <a:xfrm>
            <a:off x="7350611" y="5298726"/>
            <a:ext cx="937007" cy="465438"/>
          </a:xfrm>
          <a:prstGeom prst="rect">
            <a:avLst/>
          </a:prstGeom>
          <a:ln>
            <a:solidFill>
              <a:schemeClr val="accent5">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M4</a:t>
            </a:r>
          </a:p>
        </p:txBody>
      </p:sp>
      <p:cxnSp>
        <p:nvCxnSpPr>
          <p:cNvPr id="83" name="Straight Arrow Connector 82">
            <a:extLst>
              <a:ext uri="{FF2B5EF4-FFF2-40B4-BE49-F238E27FC236}">
                <a16:creationId xmlns:a16="http://schemas.microsoft.com/office/drawing/2014/main" id="{B019DDDE-8A1E-47C9-BD7C-D997F8CB831B}"/>
              </a:ext>
            </a:extLst>
          </p:cNvPr>
          <p:cNvCxnSpPr>
            <a:cxnSpLocks/>
          </p:cNvCxnSpPr>
          <p:nvPr/>
        </p:nvCxnSpPr>
        <p:spPr>
          <a:xfrm flipV="1">
            <a:off x="4093086" y="4049389"/>
            <a:ext cx="453362" cy="142651"/>
          </a:xfrm>
          <a:prstGeom prst="straightConnector1">
            <a:avLst/>
          </a:prstGeom>
          <a:ln w="28575">
            <a:solidFill>
              <a:srgbClr val="EC792B"/>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539A9A90-550E-4AD6-8202-5B29E1F5B0D8}"/>
              </a:ext>
            </a:extLst>
          </p:cNvPr>
          <p:cNvSpPr txBox="1"/>
          <p:nvPr/>
        </p:nvSpPr>
        <p:spPr>
          <a:xfrm>
            <a:off x="3074377" y="4080167"/>
            <a:ext cx="1130694" cy="307777"/>
          </a:xfrm>
          <a:prstGeom prst="rect">
            <a:avLst/>
          </a:prstGeom>
          <a:noFill/>
        </p:spPr>
        <p:txBody>
          <a:bodyPr wrap="square" rtlCol="0">
            <a:spAutoFit/>
          </a:bodyPr>
          <a:lstStyle/>
          <a:p>
            <a:r>
              <a:rPr lang="en-US" sz="1400">
                <a:solidFill>
                  <a:srgbClr val="EC792B"/>
                </a:solidFill>
                <a:latin typeface="Montserrat SemiBold" panose="00000700000000000000" pitchFamily="2" charset="0"/>
              </a:rPr>
              <a:t>Allocation</a:t>
            </a:r>
          </a:p>
        </p:txBody>
      </p:sp>
      <p:sp>
        <p:nvSpPr>
          <p:cNvPr id="85" name="Rectangle 84">
            <a:extLst>
              <a:ext uri="{FF2B5EF4-FFF2-40B4-BE49-F238E27FC236}">
                <a16:creationId xmlns:a16="http://schemas.microsoft.com/office/drawing/2014/main" id="{684C15CB-BBD4-4A1F-9C07-50DF32FE7C3F}"/>
              </a:ext>
            </a:extLst>
          </p:cNvPr>
          <p:cNvSpPr/>
          <p:nvPr/>
        </p:nvSpPr>
        <p:spPr>
          <a:xfrm>
            <a:off x="3569905" y="2349806"/>
            <a:ext cx="676558" cy="41238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A</a:t>
            </a:r>
          </a:p>
        </p:txBody>
      </p:sp>
      <p:sp>
        <p:nvSpPr>
          <p:cNvPr id="86" name="TextBox 85">
            <a:extLst>
              <a:ext uri="{FF2B5EF4-FFF2-40B4-BE49-F238E27FC236}">
                <a16:creationId xmlns:a16="http://schemas.microsoft.com/office/drawing/2014/main" id="{1ADCAAC5-3BE0-4F65-9541-2A529E5A8EFE}"/>
              </a:ext>
            </a:extLst>
          </p:cNvPr>
          <p:cNvSpPr txBox="1"/>
          <p:nvPr/>
        </p:nvSpPr>
        <p:spPr>
          <a:xfrm>
            <a:off x="2521369" y="2402111"/>
            <a:ext cx="1130694" cy="307777"/>
          </a:xfrm>
          <a:prstGeom prst="rect">
            <a:avLst/>
          </a:prstGeom>
          <a:noFill/>
          <a:ln>
            <a:noFill/>
          </a:ln>
        </p:spPr>
        <p:txBody>
          <a:bodyPr wrap="square" rtlCol="0">
            <a:spAutoFit/>
          </a:bodyPr>
          <a:lstStyle/>
          <a:p>
            <a:r>
              <a:rPr lang="en-US" sz="1400">
                <a:solidFill>
                  <a:srgbClr val="595959"/>
                </a:solidFill>
                <a:latin typeface="Montserrat SemiBold" panose="00000700000000000000" pitchFamily="2" charset="0"/>
              </a:rPr>
              <a:t>Available</a:t>
            </a:r>
          </a:p>
        </p:txBody>
      </p:sp>
      <p:sp>
        <p:nvSpPr>
          <p:cNvPr id="87" name="TextBox 86">
            <a:extLst>
              <a:ext uri="{FF2B5EF4-FFF2-40B4-BE49-F238E27FC236}">
                <a16:creationId xmlns:a16="http://schemas.microsoft.com/office/drawing/2014/main" id="{63BA5D50-48F5-44B2-803B-3D174FC04723}"/>
              </a:ext>
            </a:extLst>
          </p:cNvPr>
          <p:cNvSpPr txBox="1"/>
          <p:nvPr/>
        </p:nvSpPr>
        <p:spPr>
          <a:xfrm>
            <a:off x="585355" y="2873992"/>
            <a:ext cx="2178726" cy="738664"/>
          </a:xfrm>
          <a:prstGeom prst="rect">
            <a:avLst/>
          </a:prstGeom>
          <a:noFill/>
          <a:ln>
            <a:solidFill>
              <a:schemeClr val="tx1"/>
            </a:solidFill>
          </a:ln>
        </p:spPr>
        <p:txBody>
          <a:bodyPr wrap="square" rtlCol="0">
            <a:spAutoFit/>
          </a:bodyPr>
          <a:lstStyle/>
          <a:p>
            <a:r>
              <a:rPr lang="en-US" sz="1400">
                <a:latin typeface="Montserrat" panose="00000500000000000000" pitchFamily="2" charset="0"/>
              </a:rPr>
              <a:t>Tài nguyên có sẵn của mỗi loại được cấp cho hệ thống</a:t>
            </a:r>
          </a:p>
        </p:txBody>
      </p:sp>
      <p:sp>
        <p:nvSpPr>
          <p:cNvPr id="88" name="TextBox 87">
            <a:extLst>
              <a:ext uri="{FF2B5EF4-FFF2-40B4-BE49-F238E27FC236}">
                <a16:creationId xmlns:a16="http://schemas.microsoft.com/office/drawing/2014/main" id="{981DCAC6-710A-4CDF-9FC3-1BCB66516BD2}"/>
              </a:ext>
            </a:extLst>
          </p:cNvPr>
          <p:cNvSpPr txBox="1"/>
          <p:nvPr/>
        </p:nvSpPr>
        <p:spPr>
          <a:xfrm>
            <a:off x="1458188" y="4843016"/>
            <a:ext cx="2178726" cy="738664"/>
          </a:xfrm>
          <a:prstGeom prst="rect">
            <a:avLst/>
          </a:prstGeom>
          <a:noFill/>
          <a:ln>
            <a:solidFill>
              <a:schemeClr val="tx1"/>
            </a:solidFill>
          </a:ln>
        </p:spPr>
        <p:txBody>
          <a:bodyPr wrap="square" rtlCol="0">
            <a:spAutoFit/>
          </a:bodyPr>
          <a:lstStyle/>
          <a:p>
            <a:r>
              <a:rPr lang="en-US" sz="1400">
                <a:latin typeface="Montserrat" panose="00000500000000000000" pitchFamily="2" charset="0"/>
              </a:rPr>
              <a:t>Tài nguyên đã được phân bổ cho từng tiến trình</a:t>
            </a:r>
          </a:p>
        </p:txBody>
      </p:sp>
      <p:cxnSp>
        <p:nvCxnSpPr>
          <p:cNvPr id="89" name="Straight Connector 88">
            <a:extLst>
              <a:ext uri="{FF2B5EF4-FFF2-40B4-BE49-F238E27FC236}">
                <a16:creationId xmlns:a16="http://schemas.microsoft.com/office/drawing/2014/main" id="{611204A6-1D21-482A-AC52-956B3C92B1DD}"/>
              </a:ext>
            </a:extLst>
          </p:cNvPr>
          <p:cNvCxnSpPr>
            <a:cxnSpLocks/>
            <a:endCxn id="87" idx="0"/>
          </p:cNvCxnSpPr>
          <p:nvPr/>
        </p:nvCxnSpPr>
        <p:spPr>
          <a:xfrm flipH="1">
            <a:off x="1674718" y="2561902"/>
            <a:ext cx="924349" cy="312090"/>
          </a:xfrm>
          <a:prstGeom prst="line">
            <a:avLst/>
          </a:prstGeom>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4D25C46F-CA0E-468C-8FAD-EF2291F44449}"/>
              </a:ext>
            </a:extLst>
          </p:cNvPr>
          <p:cNvCxnSpPr>
            <a:cxnSpLocks/>
            <a:endCxn id="88" idx="0"/>
          </p:cNvCxnSpPr>
          <p:nvPr/>
        </p:nvCxnSpPr>
        <p:spPr>
          <a:xfrm flipH="1">
            <a:off x="2547551" y="4278993"/>
            <a:ext cx="598573" cy="564023"/>
          </a:xfrm>
          <a:prstGeom prst="line">
            <a:avLst/>
          </a:prstGeom>
        </p:spPr>
        <p:style>
          <a:lnRef idx="1">
            <a:schemeClr val="dk1"/>
          </a:lnRef>
          <a:fillRef idx="0">
            <a:schemeClr val="dk1"/>
          </a:fillRef>
          <a:effectRef idx="0">
            <a:schemeClr val="dk1"/>
          </a:effectRef>
          <a:fontRef idx="minor">
            <a:schemeClr val="tx1"/>
          </a:fontRef>
        </p:style>
      </p:cxnSp>
      <p:sp>
        <p:nvSpPr>
          <p:cNvPr id="94" name="TextBox 93">
            <a:extLst>
              <a:ext uri="{FF2B5EF4-FFF2-40B4-BE49-F238E27FC236}">
                <a16:creationId xmlns:a16="http://schemas.microsoft.com/office/drawing/2014/main" id="{3A7DDA07-ECAB-4E1D-AC65-A2BA26049826}"/>
              </a:ext>
            </a:extLst>
          </p:cNvPr>
          <p:cNvSpPr txBox="1"/>
          <p:nvPr/>
        </p:nvSpPr>
        <p:spPr>
          <a:xfrm>
            <a:off x="9128835" y="2571801"/>
            <a:ext cx="2178726" cy="1169551"/>
          </a:xfrm>
          <a:prstGeom prst="rect">
            <a:avLst/>
          </a:prstGeom>
          <a:noFill/>
          <a:ln>
            <a:solidFill>
              <a:schemeClr val="tx1"/>
            </a:solidFill>
          </a:ln>
        </p:spPr>
        <p:txBody>
          <a:bodyPr wrap="square" rtlCol="0">
            <a:spAutoFit/>
          </a:bodyPr>
          <a:lstStyle/>
          <a:p>
            <a:r>
              <a:rPr lang="en-US" sz="1400">
                <a:latin typeface="Montserrat" panose="00000500000000000000" pitchFamily="2" charset="0"/>
              </a:rPr>
              <a:t>Khi tiến trình đầu tiên hoàn thành,sẽ giải phóng tài nguyên R1 để tiếp tục thực hiện tiến trình tiếp theo</a:t>
            </a:r>
          </a:p>
        </p:txBody>
      </p:sp>
      <p:sp>
        <p:nvSpPr>
          <p:cNvPr id="8" name="Arrow: Down 7">
            <a:extLst>
              <a:ext uri="{FF2B5EF4-FFF2-40B4-BE49-F238E27FC236}">
                <a16:creationId xmlns:a16="http://schemas.microsoft.com/office/drawing/2014/main" id="{CB3C77D5-7D47-4C0F-820E-4567AD1D306F}"/>
              </a:ext>
            </a:extLst>
          </p:cNvPr>
          <p:cNvSpPr/>
          <p:nvPr/>
        </p:nvSpPr>
        <p:spPr>
          <a:xfrm rot="10800000">
            <a:off x="4697056" y="2629042"/>
            <a:ext cx="170753" cy="312090"/>
          </a:xfrm>
          <a:prstGeom prst="downArrow">
            <a:avLst/>
          </a:prstGeom>
          <a:solidFill>
            <a:srgbClr val="59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99E7A27-B4D2-44CE-B8FF-2BBAFC519872}"/>
              </a:ext>
            </a:extLst>
          </p:cNvPr>
          <p:cNvCxnSpPr>
            <a:stCxn id="77" idx="3"/>
            <a:endCxn id="94" idx="1"/>
          </p:cNvCxnSpPr>
          <p:nvPr/>
        </p:nvCxnSpPr>
        <p:spPr>
          <a:xfrm flipV="1">
            <a:off x="8273587" y="3156577"/>
            <a:ext cx="855248" cy="75171"/>
          </a:xfrm>
          <a:prstGeom prst="line">
            <a:avLst/>
          </a:prstGeom>
          <a:ln w="19050"/>
        </p:spPr>
        <p:style>
          <a:lnRef idx="1">
            <a:schemeClr val="dk1"/>
          </a:lnRef>
          <a:fillRef idx="0">
            <a:schemeClr val="dk1"/>
          </a:fillRef>
          <a:effectRef idx="0">
            <a:schemeClr val="dk1"/>
          </a:effectRef>
          <a:fontRef idx="minor">
            <a:schemeClr val="tx1"/>
          </a:fontRef>
        </p:style>
      </p:cxnSp>
      <p:sp>
        <p:nvSpPr>
          <p:cNvPr id="96" name="TextBox 95">
            <a:extLst>
              <a:ext uri="{FF2B5EF4-FFF2-40B4-BE49-F238E27FC236}">
                <a16:creationId xmlns:a16="http://schemas.microsoft.com/office/drawing/2014/main" id="{4B35A28B-8817-4D28-9FC3-6EA0D563B60C}"/>
              </a:ext>
            </a:extLst>
          </p:cNvPr>
          <p:cNvSpPr txBox="1"/>
          <p:nvPr/>
        </p:nvSpPr>
        <p:spPr>
          <a:xfrm>
            <a:off x="9391501" y="4379200"/>
            <a:ext cx="2178726" cy="1077218"/>
          </a:xfrm>
          <a:prstGeom prst="rect">
            <a:avLst/>
          </a:prstGeom>
          <a:noFill/>
          <a:ln>
            <a:solidFill>
              <a:schemeClr val="tx1"/>
            </a:solidFill>
          </a:ln>
        </p:spPr>
        <p:txBody>
          <a:bodyPr wrap="square" rtlCol="0">
            <a:spAutoFit/>
          </a:bodyPr>
          <a:lstStyle/>
          <a:p>
            <a:r>
              <a:rPr lang="en-US" sz="1600" b="1">
                <a:solidFill>
                  <a:schemeClr val="accent5">
                    <a:lumMod val="50000"/>
                  </a:schemeClr>
                </a:solidFill>
                <a:latin typeface="Montserrat" panose="00000500000000000000" pitchFamily="2" charset="0"/>
              </a:rPr>
              <a:t>Lặp lại cho đến khi chương trình kết thúc hoặc Deadlock xảy ra</a:t>
            </a:r>
          </a:p>
        </p:txBody>
      </p:sp>
      <p:sp>
        <p:nvSpPr>
          <p:cNvPr id="29" name="Arrow: Right 28">
            <a:extLst>
              <a:ext uri="{FF2B5EF4-FFF2-40B4-BE49-F238E27FC236}">
                <a16:creationId xmlns:a16="http://schemas.microsoft.com/office/drawing/2014/main" id="{EDD3E98A-B515-43EE-8567-2D7F625A5F2B}"/>
              </a:ext>
            </a:extLst>
          </p:cNvPr>
          <p:cNvSpPr/>
          <p:nvPr/>
        </p:nvSpPr>
        <p:spPr>
          <a:xfrm>
            <a:off x="8721979" y="4614172"/>
            <a:ext cx="540372" cy="364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066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309317-9E05-4B43-AE9C-2407E0A27E21}"/>
              </a:ext>
            </a:extLst>
          </p:cNvPr>
          <p:cNvSpPr txBox="1"/>
          <p:nvPr/>
        </p:nvSpPr>
        <p:spPr>
          <a:xfrm>
            <a:off x="491231" y="220175"/>
            <a:ext cx="6282431" cy="369332"/>
          </a:xfrm>
          <a:prstGeom prst="rect">
            <a:avLst/>
          </a:prstGeom>
          <a:noFill/>
        </p:spPr>
        <p:txBody>
          <a:bodyPr wrap="square" rtlCol="0">
            <a:spAutoFit/>
          </a:bodyPr>
          <a:lstStyle/>
          <a:p>
            <a:r>
              <a:rPr lang="en-US">
                <a:latin typeface="Montserrat Black" panose="00000A00000000000000" pitchFamily="2" charset="0"/>
              </a:rPr>
              <a:t> </a:t>
            </a:r>
            <a:r>
              <a:rPr lang="en-US" err="1">
                <a:latin typeface="Montserrat Black" panose="00000A00000000000000" pitchFamily="2" charset="0"/>
              </a:rPr>
              <a:t>Giải</a:t>
            </a:r>
            <a:r>
              <a:rPr lang="en-US">
                <a:latin typeface="Montserrat Black" panose="00000A00000000000000" pitchFamily="2" charset="0"/>
              </a:rPr>
              <a:t> </a:t>
            </a:r>
            <a:r>
              <a:rPr lang="en-US" err="1">
                <a:latin typeface="Montserrat Black" panose="00000A00000000000000" pitchFamily="2" charset="0"/>
              </a:rPr>
              <a:t>thuật</a:t>
            </a:r>
            <a:r>
              <a:rPr lang="en-US">
                <a:latin typeface="Montserrat Black" panose="00000A00000000000000" pitchFamily="2" charset="0"/>
              </a:rPr>
              <a:t> </a:t>
            </a:r>
            <a:r>
              <a:rPr lang="en-US" err="1">
                <a:latin typeface="Montserrat Black" panose="00000A00000000000000" pitchFamily="2" charset="0"/>
              </a:rPr>
              <a:t>tránh</a:t>
            </a:r>
            <a:r>
              <a:rPr lang="en-US">
                <a:latin typeface="Montserrat Black" panose="00000A00000000000000" pitchFamily="2" charset="0"/>
              </a:rPr>
              <a:t> Deadlock – </a:t>
            </a:r>
            <a:r>
              <a:rPr lang="en-US" err="1">
                <a:latin typeface="Montserrat Black" panose="00000A00000000000000" pitchFamily="2" charset="0"/>
              </a:rPr>
              <a:t>Giải</a:t>
            </a:r>
            <a:r>
              <a:rPr lang="en-US">
                <a:latin typeface="Montserrat Black" panose="00000A00000000000000" pitchFamily="2" charset="0"/>
              </a:rPr>
              <a:t> </a:t>
            </a:r>
            <a:r>
              <a:rPr lang="en-US" err="1">
                <a:latin typeface="Montserrat Black" panose="00000A00000000000000" pitchFamily="2" charset="0"/>
              </a:rPr>
              <a:t>thuật</a:t>
            </a:r>
            <a:r>
              <a:rPr lang="en-US">
                <a:latin typeface="Montserrat Black" panose="00000A00000000000000" pitchFamily="2" charset="0"/>
              </a:rPr>
              <a:t> Banker</a:t>
            </a:r>
          </a:p>
        </p:txBody>
      </p:sp>
      <p:grpSp>
        <p:nvGrpSpPr>
          <p:cNvPr id="11" name="!!2">
            <a:extLst>
              <a:ext uri="{FF2B5EF4-FFF2-40B4-BE49-F238E27FC236}">
                <a16:creationId xmlns:a16="http://schemas.microsoft.com/office/drawing/2014/main" id="{FD1048D7-9A32-4AAC-8155-2F8D98A5F59C}"/>
              </a:ext>
            </a:extLst>
          </p:cNvPr>
          <p:cNvGrpSpPr/>
          <p:nvPr/>
        </p:nvGrpSpPr>
        <p:grpSpPr>
          <a:xfrm>
            <a:off x="10654626" y="118011"/>
            <a:ext cx="1352938" cy="1166326"/>
            <a:chOff x="10114384" y="822416"/>
            <a:chExt cx="1352938" cy="1166326"/>
          </a:xfrm>
        </p:grpSpPr>
        <p:cxnSp>
          <p:nvCxnSpPr>
            <p:cNvPr id="12" name="Straight Connector 11">
              <a:extLst>
                <a:ext uri="{FF2B5EF4-FFF2-40B4-BE49-F238E27FC236}">
                  <a16:creationId xmlns:a16="http://schemas.microsoft.com/office/drawing/2014/main" id="{98B1EBF2-E631-4A3C-A46A-B4134BD9C0B1}"/>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B5CD88-73CF-48BE-A1F4-FD3EB3247091}"/>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3">
            <a:extLst>
              <a:ext uri="{FF2B5EF4-FFF2-40B4-BE49-F238E27FC236}">
                <a16:creationId xmlns:a16="http://schemas.microsoft.com/office/drawing/2014/main" id="{499EED39-A50C-405F-8EB9-DD96BA7EDE68}"/>
              </a:ext>
            </a:extLst>
          </p:cNvPr>
          <p:cNvGrpSpPr/>
          <p:nvPr/>
        </p:nvGrpSpPr>
        <p:grpSpPr>
          <a:xfrm rot="10800000">
            <a:off x="285652" y="5439944"/>
            <a:ext cx="1352938" cy="1166326"/>
            <a:chOff x="10114384" y="822416"/>
            <a:chExt cx="1352938" cy="1166326"/>
          </a:xfrm>
        </p:grpSpPr>
        <p:cxnSp>
          <p:nvCxnSpPr>
            <p:cNvPr id="15" name="Straight Connector 14">
              <a:extLst>
                <a:ext uri="{FF2B5EF4-FFF2-40B4-BE49-F238E27FC236}">
                  <a16:creationId xmlns:a16="http://schemas.microsoft.com/office/drawing/2014/main" id="{2A29518B-42A2-427D-8EF4-0772774101A3}"/>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C0D4E7-39C6-4701-AAD9-621EAA35C83D}"/>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03F3B72C-43A8-4375-B616-91F569629343}"/>
              </a:ext>
            </a:extLst>
          </p:cNvPr>
          <p:cNvSpPr txBox="1"/>
          <p:nvPr/>
        </p:nvSpPr>
        <p:spPr>
          <a:xfrm>
            <a:off x="1686224" y="6410323"/>
            <a:ext cx="6118860" cy="338554"/>
          </a:xfrm>
          <a:prstGeom prst="rect">
            <a:avLst/>
          </a:prstGeom>
          <a:noFill/>
        </p:spPr>
        <p:txBody>
          <a:bodyPr wrap="square">
            <a:spAutoFit/>
          </a:bodyPr>
          <a:lstStyle/>
          <a:p>
            <a:r>
              <a:rPr lang="en-US" sz="1600">
                <a:latin typeface="Montserrat "/>
              </a:rPr>
              <a:t>Linux Operating System</a:t>
            </a:r>
          </a:p>
        </p:txBody>
      </p:sp>
      <p:pic>
        <p:nvPicPr>
          <p:cNvPr id="18" name="Graphic 17" descr="Aperture outline">
            <a:extLst>
              <a:ext uri="{FF2B5EF4-FFF2-40B4-BE49-F238E27FC236}">
                <a16:creationId xmlns:a16="http://schemas.microsoft.com/office/drawing/2014/main" id="{23160278-521A-49A1-8992-04383E8A2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6015" y="6318121"/>
            <a:ext cx="522957" cy="522957"/>
          </a:xfrm>
          <a:prstGeom prst="rect">
            <a:avLst/>
          </a:prstGeom>
        </p:spPr>
      </p:pic>
      <p:sp>
        <p:nvSpPr>
          <p:cNvPr id="20" name="TextBox 19">
            <a:extLst>
              <a:ext uri="{FF2B5EF4-FFF2-40B4-BE49-F238E27FC236}">
                <a16:creationId xmlns:a16="http://schemas.microsoft.com/office/drawing/2014/main" id="{666352ED-AFCF-49DA-8A37-608E4D65C2FB}"/>
              </a:ext>
            </a:extLst>
          </p:cNvPr>
          <p:cNvSpPr txBox="1"/>
          <p:nvPr/>
        </p:nvSpPr>
        <p:spPr>
          <a:xfrm>
            <a:off x="6087861" y="6225657"/>
            <a:ext cx="6094520" cy="523220"/>
          </a:xfrm>
          <a:prstGeom prst="rect">
            <a:avLst/>
          </a:prstGeom>
          <a:noFill/>
        </p:spPr>
        <p:txBody>
          <a:bodyPr wrap="square">
            <a:spAutoFit/>
          </a:bodyPr>
          <a:lstStyle/>
          <a:p>
            <a:r>
              <a:rPr lang="en-US" sz="1400">
                <a:latin typeface="Montserrat" panose="00000500000000000000" pitchFamily="2" charset="0"/>
                <a:hlinkClick r:id="rId4"/>
              </a:rPr>
              <a:t>https://www.jobilize.com/online/course/0-7-deadlock-h-i-u-hanh-by-openstax?page=9</a:t>
            </a:r>
            <a:r>
              <a:rPr lang="en-US" sz="1400">
                <a:latin typeface="Montserrat" panose="00000500000000000000" pitchFamily="2" charset="0"/>
              </a:rPr>
              <a:t> – </a:t>
            </a:r>
            <a:r>
              <a:rPr lang="en-US" sz="1400" err="1">
                <a:latin typeface="Montserrat" panose="00000500000000000000" pitchFamily="2" charset="0"/>
              </a:rPr>
              <a:t>Giải</a:t>
            </a:r>
            <a:r>
              <a:rPr lang="en-US" sz="1400">
                <a:latin typeface="Montserrat" panose="00000500000000000000" pitchFamily="2" charset="0"/>
              </a:rPr>
              <a:t> </a:t>
            </a:r>
            <a:r>
              <a:rPr lang="en-US" sz="1400" err="1">
                <a:latin typeface="Montserrat" panose="00000500000000000000" pitchFamily="2" charset="0"/>
              </a:rPr>
              <a:t>thuật</a:t>
            </a:r>
            <a:r>
              <a:rPr lang="en-US" sz="1400">
                <a:latin typeface="Montserrat" panose="00000500000000000000" pitchFamily="2" charset="0"/>
              </a:rPr>
              <a:t> Banker</a:t>
            </a:r>
          </a:p>
        </p:txBody>
      </p:sp>
      <p:sp>
        <p:nvSpPr>
          <p:cNvPr id="21" name="TextBox 20">
            <a:extLst>
              <a:ext uri="{FF2B5EF4-FFF2-40B4-BE49-F238E27FC236}">
                <a16:creationId xmlns:a16="http://schemas.microsoft.com/office/drawing/2014/main" id="{84B872E6-2B4F-4868-956A-8B229C67A760}"/>
              </a:ext>
            </a:extLst>
          </p:cNvPr>
          <p:cNvSpPr txBox="1"/>
          <p:nvPr/>
        </p:nvSpPr>
        <p:spPr>
          <a:xfrm>
            <a:off x="962121" y="1315874"/>
            <a:ext cx="6094520" cy="338554"/>
          </a:xfrm>
          <a:prstGeom prst="rect">
            <a:avLst/>
          </a:prstGeom>
          <a:noFill/>
        </p:spPr>
        <p:txBody>
          <a:bodyPr wrap="square">
            <a:spAutoFit/>
          </a:bodyPr>
          <a:lstStyle/>
          <a:p>
            <a:r>
              <a:rPr lang="en-US" sz="1600" b="1" i="0">
                <a:effectLst/>
                <a:latin typeface="Montserrat" panose="00000500000000000000" pitchFamily="2" charset="0"/>
              </a:rPr>
              <a:t>Available :</a:t>
            </a:r>
            <a:endParaRPr lang="en-US" sz="1600">
              <a:latin typeface="Montserrat" panose="00000500000000000000" pitchFamily="2" charset="0"/>
            </a:endParaRPr>
          </a:p>
        </p:txBody>
      </p:sp>
      <p:sp>
        <p:nvSpPr>
          <p:cNvPr id="22" name="TextBox 21">
            <a:extLst>
              <a:ext uri="{FF2B5EF4-FFF2-40B4-BE49-F238E27FC236}">
                <a16:creationId xmlns:a16="http://schemas.microsoft.com/office/drawing/2014/main" id="{4FEDEFFD-1A2F-4850-9F9E-5307657A06F3}"/>
              </a:ext>
            </a:extLst>
          </p:cNvPr>
          <p:cNvSpPr txBox="1"/>
          <p:nvPr/>
        </p:nvSpPr>
        <p:spPr>
          <a:xfrm>
            <a:off x="962121" y="1755923"/>
            <a:ext cx="9425866" cy="584775"/>
          </a:xfrm>
          <a:prstGeom prst="rect">
            <a:avLst/>
          </a:prstGeom>
          <a:noFill/>
        </p:spPr>
        <p:txBody>
          <a:bodyPr wrap="square">
            <a:spAutoFit/>
          </a:bodyPr>
          <a:lstStyle/>
          <a:p>
            <a:pPr marL="285750" indent="-285750" algn="l" fontAlgn="auto">
              <a:buFont typeface="Arial" panose="020B0604020202020204" pitchFamily="34" charset="0"/>
              <a:buChar char="•"/>
            </a:pPr>
            <a:r>
              <a:rPr lang="vi-VN" sz="1600" b="0" i="0">
                <a:effectLst/>
                <a:latin typeface="Montserrat" panose="00000500000000000000" pitchFamily="2" charset="0"/>
              </a:rPr>
              <a:t>Đây là mảng </a:t>
            </a:r>
            <a:r>
              <a:rPr lang="en-US" sz="1600" b="0" i="0">
                <a:effectLst/>
                <a:latin typeface="Montserrat" panose="00000500000000000000" pitchFamily="2" charset="0"/>
              </a:rPr>
              <a:t>1 chiều</a:t>
            </a:r>
            <a:r>
              <a:rPr lang="vi-VN" sz="1600" b="0" i="0">
                <a:effectLst/>
                <a:latin typeface="Montserrat" panose="00000500000000000000" pitchFamily="2" charset="0"/>
              </a:rPr>
              <a:t> có kích thước ‘m’ cho biết số lượng tài nguyên có sẵn của </a:t>
            </a:r>
            <a:r>
              <a:rPr lang="vi-VN" sz="1600" b="0" i="0" err="1">
                <a:effectLst/>
                <a:latin typeface="Montserrat" panose="00000500000000000000" pitchFamily="2" charset="0"/>
              </a:rPr>
              <a:t>mỗi</a:t>
            </a:r>
            <a:r>
              <a:rPr lang="vi-VN" sz="1600" b="0" i="0">
                <a:effectLst/>
                <a:latin typeface="Montserrat" panose="00000500000000000000" pitchFamily="2" charset="0"/>
              </a:rPr>
              <a:t> </a:t>
            </a:r>
            <a:r>
              <a:rPr lang="vi-VN" sz="1600" b="0" i="0" err="1">
                <a:effectLst/>
                <a:latin typeface="Montserrat" panose="00000500000000000000" pitchFamily="2" charset="0"/>
              </a:rPr>
              <a:t>loại</a:t>
            </a:r>
            <a:r>
              <a:rPr lang="en-US" sz="1600" b="0" i="0">
                <a:effectLst/>
                <a:latin typeface="Montserrat" panose="00000500000000000000" pitchFamily="2" charset="0"/>
              </a:rPr>
              <a:t> </a:t>
            </a:r>
            <a:r>
              <a:rPr lang="en-US" sz="1600" b="0" i="0" err="1">
                <a:effectLst/>
                <a:latin typeface="Montserrat" panose="00000500000000000000" pitchFamily="2" charset="0"/>
              </a:rPr>
              <a:t>được</a:t>
            </a:r>
            <a:r>
              <a:rPr lang="en-US" sz="1600" b="0" i="0">
                <a:effectLst/>
                <a:latin typeface="Montserrat" panose="00000500000000000000" pitchFamily="2" charset="0"/>
              </a:rPr>
              <a:t> </a:t>
            </a:r>
            <a:r>
              <a:rPr lang="en-US" sz="1600" b="0" i="0" err="1">
                <a:effectLst/>
                <a:latin typeface="Montserrat" panose="00000500000000000000" pitchFamily="2" charset="0"/>
              </a:rPr>
              <a:t>cấp</a:t>
            </a:r>
            <a:r>
              <a:rPr lang="en-US" sz="1600" b="0" i="0">
                <a:effectLst/>
                <a:latin typeface="Montserrat" panose="00000500000000000000" pitchFamily="2" charset="0"/>
              </a:rPr>
              <a:t> </a:t>
            </a:r>
            <a:r>
              <a:rPr lang="en-US" sz="1600" b="0" i="0" err="1">
                <a:effectLst/>
                <a:latin typeface="Montserrat" panose="00000500000000000000" pitchFamily="2" charset="0"/>
              </a:rPr>
              <a:t>vào</a:t>
            </a:r>
            <a:r>
              <a:rPr lang="en-US" sz="1600" b="0" i="0">
                <a:effectLst/>
                <a:latin typeface="Montserrat" panose="00000500000000000000" pitchFamily="2" charset="0"/>
              </a:rPr>
              <a:t> </a:t>
            </a:r>
            <a:r>
              <a:rPr lang="en-US" sz="1600" b="0" i="0" err="1">
                <a:effectLst/>
                <a:latin typeface="Montserrat" panose="00000500000000000000" pitchFamily="2" charset="0"/>
              </a:rPr>
              <a:t>chương</a:t>
            </a:r>
            <a:r>
              <a:rPr lang="en-US" sz="1600" b="0" i="0">
                <a:effectLst/>
                <a:latin typeface="Montserrat" panose="00000500000000000000" pitchFamily="2" charset="0"/>
              </a:rPr>
              <a:t> </a:t>
            </a:r>
            <a:r>
              <a:rPr lang="en-US" sz="1600" b="0" i="0" err="1">
                <a:effectLst/>
                <a:latin typeface="Montserrat" panose="00000500000000000000" pitchFamily="2" charset="0"/>
              </a:rPr>
              <a:t>trình</a:t>
            </a:r>
            <a:r>
              <a:rPr lang="vi-VN" sz="1600" b="0" i="0">
                <a:effectLst/>
                <a:latin typeface="Montserrat" panose="00000500000000000000" pitchFamily="2" charset="0"/>
              </a:rPr>
              <a:t>.</a:t>
            </a:r>
          </a:p>
        </p:txBody>
      </p:sp>
      <p:sp>
        <p:nvSpPr>
          <p:cNvPr id="23" name="TextBox 22">
            <a:extLst>
              <a:ext uri="{FF2B5EF4-FFF2-40B4-BE49-F238E27FC236}">
                <a16:creationId xmlns:a16="http://schemas.microsoft.com/office/drawing/2014/main" id="{543A6DD7-986A-44CE-BFEA-CD77895C7D80}"/>
              </a:ext>
            </a:extLst>
          </p:cNvPr>
          <p:cNvSpPr txBox="1"/>
          <p:nvPr/>
        </p:nvSpPr>
        <p:spPr>
          <a:xfrm>
            <a:off x="962121" y="2543686"/>
            <a:ext cx="6094520" cy="338554"/>
          </a:xfrm>
          <a:prstGeom prst="rect">
            <a:avLst/>
          </a:prstGeom>
          <a:noFill/>
        </p:spPr>
        <p:txBody>
          <a:bodyPr wrap="square">
            <a:spAutoFit/>
          </a:bodyPr>
          <a:lstStyle/>
          <a:p>
            <a:r>
              <a:rPr lang="en-US" sz="1600" b="1" i="0">
                <a:effectLst/>
                <a:latin typeface="Montserrat" panose="00000500000000000000" pitchFamily="2" charset="0"/>
              </a:rPr>
              <a:t>Max :</a:t>
            </a:r>
            <a:r>
              <a:rPr lang="en-US" sz="1600" b="0" i="0">
                <a:effectLst/>
                <a:latin typeface="Montserrat" panose="00000500000000000000" pitchFamily="2" charset="0"/>
              </a:rPr>
              <a:t> </a:t>
            </a:r>
            <a:endParaRPr lang="en-US" sz="1600">
              <a:latin typeface="Montserrat" panose="00000500000000000000" pitchFamily="2" charset="0"/>
            </a:endParaRPr>
          </a:p>
        </p:txBody>
      </p:sp>
      <p:sp>
        <p:nvSpPr>
          <p:cNvPr id="25" name="TextBox 24">
            <a:extLst>
              <a:ext uri="{FF2B5EF4-FFF2-40B4-BE49-F238E27FC236}">
                <a16:creationId xmlns:a16="http://schemas.microsoft.com/office/drawing/2014/main" id="{6C06B81F-D29C-498B-9BF5-DA936C5EE5A1}"/>
              </a:ext>
            </a:extLst>
          </p:cNvPr>
          <p:cNvSpPr txBox="1"/>
          <p:nvPr/>
        </p:nvSpPr>
        <p:spPr>
          <a:xfrm>
            <a:off x="962121" y="2923304"/>
            <a:ext cx="10153835" cy="584775"/>
          </a:xfrm>
          <a:prstGeom prst="rect">
            <a:avLst/>
          </a:prstGeom>
          <a:noFill/>
        </p:spPr>
        <p:txBody>
          <a:bodyPr wrap="square">
            <a:spAutoFit/>
          </a:bodyPr>
          <a:lstStyle/>
          <a:p>
            <a:pPr marL="285750" indent="-285750" algn="l" fontAlgn="auto">
              <a:buFont typeface="Arial" panose="020B0604020202020204" pitchFamily="34" charset="0"/>
              <a:buChar char="•"/>
            </a:pPr>
            <a:r>
              <a:rPr lang="vi-VN" sz="1600" b="0" i="0">
                <a:effectLst/>
                <a:latin typeface="Montserrat" panose="00000500000000000000" pitchFamily="2" charset="0"/>
              </a:rPr>
              <a:t>Đây là mảng </a:t>
            </a:r>
            <a:r>
              <a:rPr lang="en-US" sz="1600" b="0" i="0">
                <a:effectLst/>
                <a:latin typeface="Montserrat" panose="00000500000000000000" pitchFamily="2" charset="0"/>
              </a:rPr>
              <a:t>2 chiều</a:t>
            </a:r>
            <a:r>
              <a:rPr lang="vi-VN" sz="1600" b="0" i="0">
                <a:effectLst/>
                <a:latin typeface="Montserrat" panose="00000500000000000000" pitchFamily="2" charset="0"/>
              </a:rPr>
              <a:t> có kích thước ‘n * m’ xác định nhu cầu tối đa của mỗi quy trình trong hệ </a:t>
            </a:r>
            <a:r>
              <a:rPr lang="vi-VN" sz="1600" b="0" i="0" err="1">
                <a:effectLst/>
                <a:latin typeface="Montserrat" panose="00000500000000000000" pitchFamily="2" charset="0"/>
              </a:rPr>
              <a:t>thống</a:t>
            </a:r>
            <a:r>
              <a:rPr lang="vi-VN" sz="1600" b="0" i="0">
                <a:effectLst/>
                <a:latin typeface="Montserrat" panose="00000500000000000000" pitchFamily="2" charset="0"/>
              </a:rPr>
              <a:t>.</a:t>
            </a:r>
          </a:p>
        </p:txBody>
      </p:sp>
      <p:sp>
        <p:nvSpPr>
          <p:cNvPr id="27" name="TextBox 26">
            <a:extLst>
              <a:ext uri="{FF2B5EF4-FFF2-40B4-BE49-F238E27FC236}">
                <a16:creationId xmlns:a16="http://schemas.microsoft.com/office/drawing/2014/main" id="{30A84507-F663-436A-8BA2-3C696762C7EA}"/>
              </a:ext>
            </a:extLst>
          </p:cNvPr>
          <p:cNvSpPr txBox="1"/>
          <p:nvPr/>
        </p:nvSpPr>
        <p:spPr>
          <a:xfrm>
            <a:off x="962121" y="3725427"/>
            <a:ext cx="6094520" cy="338554"/>
          </a:xfrm>
          <a:prstGeom prst="rect">
            <a:avLst/>
          </a:prstGeom>
          <a:noFill/>
        </p:spPr>
        <p:txBody>
          <a:bodyPr wrap="square">
            <a:spAutoFit/>
          </a:bodyPr>
          <a:lstStyle/>
          <a:p>
            <a:r>
              <a:rPr lang="en-US" sz="1600" b="1" i="0">
                <a:effectLst/>
                <a:latin typeface="Montserrat" panose="00000500000000000000" pitchFamily="2" charset="0"/>
              </a:rPr>
              <a:t>Allocation :</a:t>
            </a:r>
            <a:r>
              <a:rPr lang="en-US" sz="1600" b="0" i="0">
                <a:effectLst/>
                <a:latin typeface="Montserrat" panose="00000500000000000000" pitchFamily="2" charset="0"/>
              </a:rPr>
              <a:t> </a:t>
            </a:r>
            <a:endParaRPr lang="en-US" sz="1600">
              <a:latin typeface="Montserrat" panose="00000500000000000000" pitchFamily="2" charset="0"/>
            </a:endParaRPr>
          </a:p>
        </p:txBody>
      </p:sp>
      <p:sp>
        <p:nvSpPr>
          <p:cNvPr id="29" name="TextBox 28">
            <a:extLst>
              <a:ext uri="{FF2B5EF4-FFF2-40B4-BE49-F238E27FC236}">
                <a16:creationId xmlns:a16="http://schemas.microsoft.com/office/drawing/2014/main" id="{B914932E-CC69-4CC5-9A9F-204C79D7822D}"/>
              </a:ext>
            </a:extLst>
          </p:cNvPr>
          <p:cNvSpPr txBox="1"/>
          <p:nvPr/>
        </p:nvSpPr>
        <p:spPr>
          <a:xfrm>
            <a:off x="962121" y="4152013"/>
            <a:ext cx="10420165" cy="584775"/>
          </a:xfrm>
          <a:prstGeom prst="rect">
            <a:avLst/>
          </a:prstGeom>
          <a:noFill/>
        </p:spPr>
        <p:txBody>
          <a:bodyPr wrap="square">
            <a:spAutoFit/>
          </a:bodyPr>
          <a:lstStyle/>
          <a:p>
            <a:pPr marL="285750" indent="-285750" algn="l" fontAlgn="auto">
              <a:buFont typeface="Arial" panose="020B0604020202020204" pitchFamily="34" charset="0"/>
              <a:buChar char="•"/>
            </a:pPr>
            <a:r>
              <a:rPr lang="vi-VN" sz="1600" b="0" i="0">
                <a:effectLst/>
                <a:latin typeface="Montserrat" panose="00000500000000000000" pitchFamily="2" charset="0"/>
              </a:rPr>
              <a:t>Nó là một mảng 2 chiều có kích thước ‘n * m’ xác định số lượng tài nguyên của mỗi </a:t>
            </a:r>
            <a:r>
              <a:rPr lang="vi-VN" sz="1600" b="0" i="0" err="1">
                <a:effectLst/>
                <a:latin typeface="Montserrat" panose="00000500000000000000" pitchFamily="2" charset="0"/>
              </a:rPr>
              <a:t>loại</a:t>
            </a:r>
            <a:r>
              <a:rPr lang="vi-VN" sz="1600" b="0" i="0">
                <a:effectLst/>
                <a:latin typeface="Montserrat" panose="00000500000000000000" pitchFamily="2" charset="0"/>
              </a:rPr>
              <a:t> </a:t>
            </a:r>
            <a:r>
              <a:rPr lang="vi-VN" sz="1600" b="0" i="0" err="1">
                <a:effectLst/>
                <a:latin typeface="Montserrat" panose="00000500000000000000" pitchFamily="2" charset="0"/>
              </a:rPr>
              <a:t>hiện</a:t>
            </a:r>
            <a:r>
              <a:rPr lang="en-US" sz="1600" b="0" i="0">
                <a:effectLst/>
                <a:latin typeface="Montserrat" panose="00000500000000000000" pitchFamily="2" charset="0"/>
              </a:rPr>
              <a:t> </a:t>
            </a:r>
            <a:r>
              <a:rPr lang="en-US" sz="1600" b="0" i="0" err="1">
                <a:effectLst/>
                <a:latin typeface="Montserrat" panose="00000500000000000000" pitchFamily="2" charset="0"/>
              </a:rPr>
              <a:t>đã</a:t>
            </a:r>
            <a:r>
              <a:rPr lang="vi-VN" sz="1600" b="0" i="0">
                <a:effectLst/>
                <a:latin typeface="Montserrat" panose="00000500000000000000" pitchFamily="2" charset="0"/>
              </a:rPr>
              <a:t> được phân bổ cho mỗi quy </a:t>
            </a:r>
            <a:r>
              <a:rPr lang="vi-VN" sz="1600" b="0" i="0" err="1">
                <a:effectLst/>
                <a:latin typeface="Montserrat" panose="00000500000000000000" pitchFamily="2" charset="0"/>
              </a:rPr>
              <a:t>trình</a:t>
            </a:r>
            <a:r>
              <a:rPr lang="vi-VN" sz="1600" b="0" i="0">
                <a:effectLst/>
                <a:latin typeface="Montserrat" panose="00000500000000000000" pitchFamily="2" charset="0"/>
              </a:rPr>
              <a:t>.</a:t>
            </a:r>
          </a:p>
        </p:txBody>
      </p:sp>
      <p:sp>
        <p:nvSpPr>
          <p:cNvPr id="31" name="TextBox 30">
            <a:extLst>
              <a:ext uri="{FF2B5EF4-FFF2-40B4-BE49-F238E27FC236}">
                <a16:creationId xmlns:a16="http://schemas.microsoft.com/office/drawing/2014/main" id="{64C35210-9DC5-457F-A241-08D72E202402}"/>
              </a:ext>
            </a:extLst>
          </p:cNvPr>
          <p:cNvSpPr txBox="1"/>
          <p:nvPr/>
        </p:nvSpPr>
        <p:spPr>
          <a:xfrm>
            <a:off x="962121" y="4921454"/>
            <a:ext cx="6094520" cy="338554"/>
          </a:xfrm>
          <a:prstGeom prst="rect">
            <a:avLst/>
          </a:prstGeom>
          <a:noFill/>
        </p:spPr>
        <p:txBody>
          <a:bodyPr wrap="square">
            <a:spAutoFit/>
          </a:bodyPr>
          <a:lstStyle/>
          <a:p>
            <a:r>
              <a:rPr lang="en-US" sz="1600" b="1" i="0">
                <a:effectLst/>
                <a:latin typeface="Montserrat" panose="00000500000000000000" pitchFamily="2" charset="0"/>
              </a:rPr>
              <a:t>Need :</a:t>
            </a:r>
            <a:r>
              <a:rPr lang="en-US" sz="1600" b="0" i="0">
                <a:effectLst/>
                <a:latin typeface="Montserrat" panose="00000500000000000000" pitchFamily="2" charset="0"/>
              </a:rPr>
              <a:t> </a:t>
            </a:r>
            <a:endParaRPr lang="en-US" sz="1600">
              <a:latin typeface="Montserrat" panose="00000500000000000000" pitchFamily="2" charset="0"/>
            </a:endParaRPr>
          </a:p>
        </p:txBody>
      </p:sp>
      <p:sp>
        <p:nvSpPr>
          <p:cNvPr id="33" name="TextBox 32">
            <a:extLst>
              <a:ext uri="{FF2B5EF4-FFF2-40B4-BE49-F238E27FC236}">
                <a16:creationId xmlns:a16="http://schemas.microsoft.com/office/drawing/2014/main" id="{CD7729EC-F776-4E9D-A43F-0ED3FE08BEED}"/>
              </a:ext>
            </a:extLst>
          </p:cNvPr>
          <p:cNvSpPr txBox="1"/>
          <p:nvPr/>
        </p:nvSpPr>
        <p:spPr>
          <a:xfrm>
            <a:off x="962121" y="5358112"/>
            <a:ext cx="10943948" cy="584775"/>
          </a:xfrm>
          <a:prstGeom prst="rect">
            <a:avLst/>
          </a:prstGeom>
          <a:noFill/>
        </p:spPr>
        <p:txBody>
          <a:bodyPr wrap="square">
            <a:spAutoFit/>
          </a:bodyPr>
          <a:lstStyle/>
          <a:p>
            <a:pPr marL="285750" indent="-285750" algn="l" fontAlgn="auto">
              <a:buFont typeface="Arial" panose="020B0604020202020204" pitchFamily="34" charset="0"/>
              <a:buChar char="•"/>
            </a:pPr>
            <a:r>
              <a:rPr lang="vi-VN" sz="1600" b="0" i="0">
                <a:effectLst/>
                <a:latin typeface="Montserrat" panose="00000500000000000000" pitchFamily="2" charset="0"/>
              </a:rPr>
              <a:t>Nó là một mảng 2</a:t>
            </a:r>
            <a:r>
              <a:rPr lang="en-US" sz="1600" b="0" i="0">
                <a:effectLst/>
                <a:latin typeface="Montserrat" panose="00000500000000000000" pitchFamily="2" charset="0"/>
              </a:rPr>
              <a:t> </a:t>
            </a:r>
            <a:r>
              <a:rPr lang="en-US" sz="1600" b="0" i="0" err="1">
                <a:effectLst/>
                <a:latin typeface="Montserrat" panose="00000500000000000000" pitchFamily="2" charset="0"/>
              </a:rPr>
              <a:t>chiều</a:t>
            </a:r>
            <a:r>
              <a:rPr lang="vi-VN" sz="1600" b="0" i="0">
                <a:effectLst/>
                <a:latin typeface="Montserrat" panose="00000500000000000000" pitchFamily="2" charset="0"/>
              </a:rPr>
              <a:t> có kích thước ‘n * m’ cho biết nhu cầu tài nguyên </a:t>
            </a:r>
            <a:r>
              <a:rPr lang="vi-VN" sz="1600" b="0" i="0" err="1">
                <a:effectLst/>
                <a:latin typeface="Montserrat" panose="00000500000000000000" pitchFamily="2" charset="0"/>
              </a:rPr>
              <a:t>còn</a:t>
            </a:r>
            <a:r>
              <a:rPr lang="vi-VN" sz="1600" b="0" i="0">
                <a:effectLst/>
                <a:latin typeface="Montserrat" panose="00000500000000000000" pitchFamily="2" charset="0"/>
              </a:rPr>
              <a:t> </a:t>
            </a:r>
            <a:r>
              <a:rPr lang="en-US" sz="1600" b="0" i="0" err="1">
                <a:effectLst/>
                <a:latin typeface="Montserrat" panose="00000500000000000000" pitchFamily="2" charset="0"/>
              </a:rPr>
              <a:t>thiếu</a:t>
            </a:r>
            <a:r>
              <a:rPr lang="vi-VN" sz="1600" b="0" i="0">
                <a:effectLst/>
                <a:latin typeface="Montserrat" panose="00000500000000000000" pitchFamily="2" charset="0"/>
              </a:rPr>
              <a:t> của mỗi quá trình.</a:t>
            </a:r>
          </a:p>
          <a:p>
            <a:pPr marL="285750" indent="-285750" algn="l" fontAlgn="auto">
              <a:buFont typeface="Arial" panose="020B0604020202020204" pitchFamily="34" charset="0"/>
              <a:buChar char="•"/>
            </a:pPr>
            <a:r>
              <a:rPr lang="vi-VN" sz="1600" b="0" i="0" err="1">
                <a:effectLst/>
                <a:latin typeface="Montserrat" panose="00000500000000000000" pitchFamily="2" charset="0"/>
              </a:rPr>
              <a:t>Need</a:t>
            </a:r>
            <a:r>
              <a:rPr lang="vi-VN" sz="1600" b="0" i="0">
                <a:effectLst/>
                <a:latin typeface="Montserrat" panose="00000500000000000000" pitchFamily="2" charset="0"/>
              </a:rPr>
              <a:t> [i, j] = Max [i, j] - </a:t>
            </a:r>
            <a:r>
              <a:rPr lang="en-US" sz="1600" i="0">
                <a:effectLst/>
                <a:latin typeface="Montserrat" panose="00000500000000000000" pitchFamily="2" charset="0"/>
              </a:rPr>
              <a:t>Allocation</a:t>
            </a:r>
            <a:r>
              <a:rPr lang="vi-VN" sz="1600" b="0" i="0">
                <a:effectLst/>
                <a:latin typeface="Montserrat" panose="00000500000000000000" pitchFamily="2" charset="0"/>
              </a:rPr>
              <a:t>[i, j]</a:t>
            </a:r>
          </a:p>
        </p:txBody>
      </p:sp>
      <p:sp>
        <p:nvSpPr>
          <p:cNvPr id="3" name="TextBox 2">
            <a:extLst>
              <a:ext uri="{FF2B5EF4-FFF2-40B4-BE49-F238E27FC236}">
                <a16:creationId xmlns:a16="http://schemas.microsoft.com/office/drawing/2014/main" id="{8C23378E-AAA3-4AF1-A738-887BECE40DF4}"/>
              </a:ext>
            </a:extLst>
          </p:cNvPr>
          <p:cNvSpPr txBox="1"/>
          <p:nvPr/>
        </p:nvSpPr>
        <p:spPr>
          <a:xfrm>
            <a:off x="572511" y="760215"/>
            <a:ext cx="5020855" cy="369332"/>
          </a:xfrm>
          <a:prstGeom prst="rect">
            <a:avLst/>
          </a:prstGeom>
          <a:noFill/>
        </p:spPr>
        <p:txBody>
          <a:bodyPr wrap="square" rtlCol="0">
            <a:spAutoFit/>
          </a:bodyPr>
          <a:lstStyle/>
          <a:p>
            <a:pPr marL="285750" indent="-285750">
              <a:buFont typeface="Wingdings" panose="05000000000000000000" pitchFamily="2" charset="2"/>
              <a:buChar char="v"/>
            </a:pPr>
            <a:r>
              <a:rPr lang="en-US" b="1">
                <a:latin typeface="Montserrat" panose="00000500000000000000" pitchFamily="2" charset="0"/>
              </a:rPr>
              <a:t>Xây dựng thuật toán</a:t>
            </a:r>
          </a:p>
        </p:txBody>
      </p:sp>
    </p:spTree>
    <p:extLst>
      <p:ext uri="{BB962C8B-B14F-4D97-AF65-F5344CB8AC3E}">
        <p14:creationId xmlns:p14="http://schemas.microsoft.com/office/powerpoint/2010/main" val="33668715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309317-9E05-4B43-AE9C-2407E0A27E21}"/>
              </a:ext>
            </a:extLst>
          </p:cNvPr>
          <p:cNvSpPr txBox="1"/>
          <p:nvPr/>
        </p:nvSpPr>
        <p:spPr>
          <a:xfrm>
            <a:off x="491231" y="220175"/>
            <a:ext cx="6282431" cy="369332"/>
          </a:xfrm>
          <a:prstGeom prst="rect">
            <a:avLst/>
          </a:prstGeom>
          <a:noFill/>
        </p:spPr>
        <p:txBody>
          <a:bodyPr wrap="square" rtlCol="0">
            <a:spAutoFit/>
          </a:bodyPr>
          <a:lstStyle/>
          <a:p>
            <a:r>
              <a:rPr lang="en-US">
                <a:latin typeface="Montserrat Black" panose="00000A00000000000000" pitchFamily="2" charset="0"/>
              </a:rPr>
              <a:t> </a:t>
            </a:r>
            <a:r>
              <a:rPr lang="en-US" err="1">
                <a:latin typeface="Montserrat Black" panose="00000A00000000000000" pitchFamily="2" charset="0"/>
              </a:rPr>
              <a:t>Giải</a:t>
            </a:r>
            <a:r>
              <a:rPr lang="en-US">
                <a:latin typeface="Montserrat Black" panose="00000A00000000000000" pitchFamily="2" charset="0"/>
              </a:rPr>
              <a:t> </a:t>
            </a:r>
            <a:r>
              <a:rPr lang="en-US" err="1">
                <a:latin typeface="Montserrat Black" panose="00000A00000000000000" pitchFamily="2" charset="0"/>
              </a:rPr>
              <a:t>thuật</a:t>
            </a:r>
            <a:r>
              <a:rPr lang="en-US">
                <a:latin typeface="Montserrat Black" panose="00000A00000000000000" pitchFamily="2" charset="0"/>
              </a:rPr>
              <a:t> Deadlock – </a:t>
            </a:r>
            <a:r>
              <a:rPr lang="en-US" err="1">
                <a:latin typeface="Montserrat Black" panose="00000A00000000000000" pitchFamily="2" charset="0"/>
              </a:rPr>
              <a:t>Giải</a:t>
            </a:r>
            <a:r>
              <a:rPr lang="en-US">
                <a:latin typeface="Montserrat Black" panose="00000A00000000000000" pitchFamily="2" charset="0"/>
              </a:rPr>
              <a:t> </a:t>
            </a:r>
            <a:r>
              <a:rPr lang="en-US" err="1">
                <a:latin typeface="Montserrat Black" panose="00000A00000000000000" pitchFamily="2" charset="0"/>
              </a:rPr>
              <a:t>thuật</a:t>
            </a:r>
            <a:r>
              <a:rPr lang="en-US">
                <a:latin typeface="Montserrat Black" panose="00000A00000000000000" pitchFamily="2" charset="0"/>
              </a:rPr>
              <a:t> Banker</a:t>
            </a:r>
          </a:p>
        </p:txBody>
      </p:sp>
      <p:grpSp>
        <p:nvGrpSpPr>
          <p:cNvPr id="11" name="!!2">
            <a:extLst>
              <a:ext uri="{FF2B5EF4-FFF2-40B4-BE49-F238E27FC236}">
                <a16:creationId xmlns:a16="http://schemas.microsoft.com/office/drawing/2014/main" id="{FD1048D7-9A32-4AAC-8155-2F8D98A5F59C}"/>
              </a:ext>
            </a:extLst>
          </p:cNvPr>
          <p:cNvGrpSpPr/>
          <p:nvPr/>
        </p:nvGrpSpPr>
        <p:grpSpPr>
          <a:xfrm>
            <a:off x="10654626" y="118011"/>
            <a:ext cx="1352938" cy="1166326"/>
            <a:chOff x="10114384" y="822416"/>
            <a:chExt cx="1352938" cy="1166326"/>
          </a:xfrm>
        </p:grpSpPr>
        <p:cxnSp>
          <p:nvCxnSpPr>
            <p:cNvPr id="12" name="Straight Connector 11">
              <a:extLst>
                <a:ext uri="{FF2B5EF4-FFF2-40B4-BE49-F238E27FC236}">
                  <a16:creationId xmlns:a16="http://schemas.microsoft.com/office/drawing/2014/main" id="{98B1EBF2-E631-4A3C-A46A-B4134BD9C0B1}"/>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B5CD88-73CF-48BE-A1F4-FD3EB3247091}"/>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3">
            <a:extLst>
              <a:ext uri="{FF2B5EF4-FFF2-40B4-BE49-F238E27FC236}">
                <a16:creationId xmlns:a16="http://schemas.microsoft.com/office/drawing/2014/main" id="{499EED39-A50C-405F-8EB9-DD96BA7EDE68}"/>
              </a:ext>
            </a:extLst>
          </p:cNvPr>
          <p:cNvGrpSpPr/>
          <p:nvPr/>
        </p:nvGrpSpPr>
        <p:grpSpPr>
          <a:xfrm rot="10800000">
            <a:off x="285652" y="5439944"/>
            <a:ext cx="1352938" cy="1166326"/>
            <a:chOff x="10114384" y="822416"/>
            <a:chExt cx="1352938" cy="1166326"/>
          </a:xfrm>
        </p:grpSpPr>
        <p:cxnSp>
          <p:nvCxnSpPr>
            <p:cNvPr id="15" name="Straight Connector 14">
              <a:extLst>
                <a:ext uri="{FF2B5EF4-FFF2-40B4-BE49-F238E27FC236}">
                  <a16:creationId xmlns:a16="http://schemas.microsoft.com/office/drawing/2014/main" id="{2A29518B-42A2-427D-8EF4-0772774101A3}"/>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C0D4E7-39C6-4701-AAD9-621EAA35C83D}"/>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03F3B72C-43A8-4375-B616-91F569629343}"/>
              </a:ext>
            </a:extLst>
          </p:cNvPr>
          <p:cNvSpPr txBox="1"/>
          <p:nvPr/>
        </p:nvSpPr>
        <p:spPr>
          <a:xfrm>
            <a:off x="1686224" y="6410323"/>
            <a:ext cx="6118860" cy="338554"/>
          </a:xfrm>
          <a:prstGeom prst="rect">
            <a:avLst/>
          </a:prstGeom>
          <a:noFill/>
        </p:spPr>
        <p:txBody>
          <a:bodyPr wrap="square">
            <a:spAutoFit/>
          </a:bodyPr>
          <a:lstStyle/>
          <a:p>
            <a:r>
              <a:rPr lang="en-US" sz="1600">
                <a:latin typeface="Montserrat "/>
              </a:rPr>
              <a:t>Linux Operating System</a:t>
            </a:r>
          </a:p>
        </p:txBody>
      </p:sp>
      <p:pic>
        <p:nvPicPr>
          <p:cNvPr id="18" name="Graphic 17" descr="Aperture outline">
            <a:extLst>
              <a:ext uri="{FF2B5EF4-FFF2-40B4-BE49-F238E27FC236}">
                <a16:creationId xmlns:a16="http://schemas.microsoft.com/office/drawing/2014/main" id="{23160278-521A-49A1-8992-04383E8A2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6015" y="6318121"/>
            <a:ext cx="522957" cy="522957"/>
          </a:xfrm>
          <a:prstGeom prst="rect">
            <a:avLst/>
          </a:prstGeom>
        </p:spPr>
      </p:pic>
      <p:sp>
        <p:nvSpPr>
          <p:cNvPr id="20" name="TextBox 19">
            <a:extLst>
              <a:ext uri="{FF2B5EF4-FFF2-40B4-BE49-F238E27FC236}">
                <a16:creationId xmlns:a16="http://schemas.microsoft.com/office/drawing/2014/main" id="{666352ED-AFCF-49DA-8A37-608E4D65C2FB}"/>
              </a:ext>
            </a:extLst>
          </p:cNvPr>
          <p:cNvSpPr txBox="1"/>
          <p:nvPr/>
        </p:nvSpPr>
        <p:spPr>
          <a:xfrm>
            <a:off x="6087861" y="6225657"/>
            <a:ext cx="6094520" cy="523220"/>
          </a:xfrm>
          <a:prstGeom prst="rect">
            <a:avLst/>
          </a:prstGeom>
          <a:noFill/>
        </p:spPr>
        <p:txBody>
          <a:bodyPr wrap="square">
            <a:spAutoFit/>
          </a:bodyPr>
          <a:lstStyle/>
          <a:p>
            <a:r>
              <a:rPr lang="en-US" sz="1400">
                <a:latin typeface="Montserrat" panose="00000500000000000000" pitchFamily="2" charset="0"/>
                <a:hlinkClick r:id="rId4"/>
              </a:rPr>
              <a:t>https://www.jobilize.com/online/course/0-7-deadlock-h-i-u-hanh-by-openstax?page=9</a:t>
            </a:r>
            <a:r>
              <a:rPr lang="en-US" sz="1400">
                <a:latin typeface="Montserrat" panose="00000500000000000000" pitchFamily="2" charset="0"/>
              </a:rPr>
              <a:t> – </a:t>
            </a:r>
            <a:r>
              <a:rPr lang="en-US" sz="1400" err="1">
                <a:latin typeface="Montserrat" panose="00000500000000000000" pitchFamily="2" charset="0"/>
              </a:rPr>
              <a:t>Giải</a:t>
            </a:r>
            <a:r>
              <a:rPr lang="en-US" sz="1400">
                <a:latin typeface="Montserrat" panose="00000500000000000000" pitchFamily="2" charset="0"/>
              </a:rPr>
              <a:t> </a:t>
            </a:r>
            <a:r>
              <a:rPr lang="en-US" sz="1400" err="1">
                <a:latin typeface="Montserrat" panose="00000500000000000000" pitchFamily="2" charset="0"/>
              </a:rPr>
              <a:t>thuật</a:t>
            </a:r>
            <a:r>
              <a:rPr lang="en-US" sz="1400">
                <a:latin typeface="Montserrat" panose="00000500000000000000" pitchFamily="2" charset="0"/>
              </a:rPr>
              <a:t> Banker</a:t>
            </a:r>
          </a:p>
        </p:txBody>
      </p:sp>
      <p:pic>
        <p:nvPicPr>
          <p:cNvPr id="7" name="Picture 6">
            <a:extLst>
              <a:ext uri="{FF2B5EF4-FFF2-40B4-BE49-F238E27FC236}">
                <a16:creationId xmlns:a16="http://schemas.microsoft.com/office/drawing/2014/main" id="{43BE34AC-13DD-4F3C-8083-E8C2DAD17D08}"/>
              </a:ext>
            </a:extLst>
          </p:cNvPr>
          <p:cNvPicPr>
            <a:picLocks noChangeAspect="1"/>
          </p:cNvPicPr>
          <p:nvPr/>
        </p:nvPicPr>
        <p:blipFill>
          <a:blip r:embed="rId5"/>
          <a:stretch>
            <a:fillRect/>
          </a:stretch>
        </p:blipFill>
        <p:spPr>
          <a:xfrm>
            <a:off x="1127533" y="2160143"/>
            <a:ext cx="5989180" cy="2523360"/>
          </a:xfrm>
          <a:prstGeom prst="rect">
            <a:avLst/>
          </a:prstGeom>
        </p:spPr>
      </p:pic>
      <p:pic>
        <p:nvPicPr>
          <p:cNvPr id="10" name="Picture 9">
            <a:extLst>
              <a:ext uri="{FF2B5EF4-FFF2-40B4-BE49-F238E27FC236}">
                <a16:creationId xmlns:a16="http://schemas.microsoft.com/office/drawing/2014/main" id="{847CBA45-4B83-4CA2-A8D1-0F92AADA8336}"/>
              </a:ext>
            </a:extLst>
          </p:cNvPr>
          <p:cNvPicPr>
            <a:picLocks noChangeAspect="1"/>
          </p:cNvPicPr>
          <p:nvPr/>
        </p:nvPicPr>
        <p:blipFill>
          <a:blip r:embed="rId6"/>
          <a:stretch>
            <a:fillRect/>
          </a:stretch>
        </p:blipFill>
        <p:spPr>
          <a:xfrm>
            <a:off x="8348856" y="2060375"/>
            <a:ext cx="2923635" cy="2664771"/>
          </a:xfrm>
          <a:prstGeom prst="rect">
            <a:avLst/>
          </a:prstGeom>
        </p:spPr>
      </p:pic>
      <p:sp>
        <p:nvSpPr>
          <p:cNvPr id="19" name="Arrow: Right 18">
            <a:extLst>
              <a:ext uri="{FF2B5EF4-FFF2-40B4-BE49-F238E27FC236}">
                <a16:creationId xmlns:a16="http://schemas.microsoft.com/office/drawing/2014/main" id="{A48C5267-C942-473B-B15B-0E915F468AA9}"/>
              </a:ext>
            </a:extLst>
          </p:cNvPr>
          <p:cNvSpPr/>
          <p:nvPr/>
        </p:nvSpPr>
        <p:spPr>
          <a:xfrm>
            <a:off x="7532111" y="3286310"/>
            <a:ext cx="426129" cy="3195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7A6EF67-E3B3-431D-8EEC-F5861372001E}"/>
              </a:ext>
            </a:extLst>
          </p:cNvPr>
          <p:cNvSpPr txBox="1"/>
          <p:nvPr/>
        </p:nvSpPr>
        <p:spPr>
          <a:xfrm>
            <a:off x="1559644" y="1489562"/>
            <a:ext cx="6094520" cy="369332"/>
          </a:xfrm>
          <a:prstGeom prst="rect">
            <a:avLst/>
          </a:prstGeom>
          <a:noFill/>
        </p:spPr>
        <p:txBody>
          <a:bodyPr wrap="square">
            <a:spAutoFit/>
          </a:bodyPr>
          <a:lstStyle/>
          <a:p>
            <a:r>
              <a:rPr lang="en-US" b="1" i="0">
                <a:solidFill>
                  <a:srgbClr val="273239"/>
                </a:solidFill>
                <a:effectLst/>
                <a:latin typeface="Montserrat" panose="00000500000000000000" pitchFamily="2" charset="0"/>
              </a:rPr>
              <a:t>Need [</a:t>
            </a:r>
            <a:r>
              <a:rPr lang="en-US" b="1" i="0" err="1">
                <a:solidFill>
                  <a:srgbClr val="273239"/>
                </a:solidFill>
                <a:effectLst/>
                <a:latin typeface="Montserrat" panose="00000500000000000000" pitchFamily="2" charset="0"/>
              </a:rPr>
              <a:t>i</a:t>
            </a:r>
            <a:r>
              <a:rPr lang="en-US" b="1" i="0">
                <a:solidFill>
                  <a:srgbClr val="273239"/>
                </a:solidFill>
                <a:effectLst/>
                <a:latin typeface="Montserrat" panose="00000500000000000000" pitchFamily="2" charset="0"/>
              </a:rPr>
              <a:t>, j] = Max [</a:t>
            </a:r>
            <a:r>
              <a:rPr lang="en-US" b="1" i="0" err="1">
                <a:solidFill>
                  <a:srgbClr val="273239"/>
                </a:solidFill>
                <a:effectLst/>
                <a:latin typeface="Montserrat" panose="00000500000000000000" pitchFamily="2" charset="0"/>
              </a:rPr>
              <a:t>i</a:t>
            </a:r>
            <a:r>
              <a:rPr lang="en-US" b="1" i="0">
                <a:solidFill>
                  <a:srgbClr val="273239"/>
                </a:solidFill>
                <a:effectLst/>
                <a:latin typeface="Montserrat" panose="00000500000000000000" pitchFamily="2" charset="0"/>
              </a:rPr>
              <a:t>, j] – Allocation [</a:t>
            </a:r>
            <a:r>
              <a:rPr lang="en-US" b="1" i="0" err="1">
                <a:solidFill>
                  <a:srgbClr val="273239"/>
                </a:solidFill>
                <a:effectLst/>
                <a:latin typeface="Montserrat" panose="00000500000000000000" pitchFamily="2" charset="0"/>
              </a:rPr>
              <a:t>i</a:t>
            </a:r>
            <a:r>
              <a:rPr lang="en-US" b="1" i="0">
                <a:solidFill>
                  <a:srgbClr val="273239"/>
                </a:solidFill>
                <a:effectLst/>
                <a:latin typeface="Montserrat" panose="00000500000000000000" pitchFamily="2" charset="0"/>
              </a:rPr>
              <a:t>, j]</a:t>
            </a:r>
            <a:endParaRPr lang="en-US" b="1">
              <a:latin typeface="Montserrat" panose="00000500000000000000" pitchFamily="2" charset="0"/>
            </a:endParaRPr>
          </a:p>
        </p:txBody>
      </p:sp>
      <p:sp>
        <p:nvSpPr>
          <p:cNvPr id="23" name="TextBox 22">
            <a:extLst>
              <a:ext uri="{FF2B5EF4-FFF2-40B4-BE49-F238E27FC236}">
                <a16:creationId xmlns:a16="http://schemas.microsoft.com/office/drawing/2014/main" id="{85F4E9B3-BBD8-4AFB-B24E-4820EF4925D8}"/>
              </a:ext>
            </a:extLst>
          </p:cNvPr>
          <p:cNvSpPr txBox="1"/>
          <p:nvPr/>
        </p:nvSpPr>
        <p:spPr>
          <a:xfrm>
            <a:off x="572511" y="760215"/>
            <a:ext cx="5020855" cy="369332"/>
          </a:xfrm>
          <a:prstGeom prst="rect">
            <a:avLst/>
          </a:prstGeom>
          <a:noFill/>
        </p:spPr>
        <p:txBody>
          <a:bodyPr wrap="square" rtlCol="0">
            <a:spAutoFit/>
          </a:bodyPr>
          <a:lstStyle/>
          <a:p>
            <a:pPr marL="285750" indent="-285750">
              <a:buFont typeface="Wingdings" panose="05000000000000000000" pitchFamily="2" charset="2"/>
              <a:buChar char="v"/>
            </a:pPr>
            <a:r>
              <a:rPr lang="en-US" b="1">
                <a:latin typeface="Montserrat" panose="00000500000000000000" pitchFamily="2" charset="0"/>
              </a:rPr>
              <a:t>Xây dựng thuật toán</a:t>
            </a:r>
          </a:p>
        </p:txBody>
      </p:sp>
      <p:sp>
        <p:nvSpPr>
          <p:cNvPr id="3" name="TextBox 2">
            <a:extLst>
              <a:ext uri="{FF2B5EF4-FFF2-40B4-BE49-F238E27FC236}">
                <a16:creationId xmlns:a16="http://schemas.microsoft.com/office/drawing/2014/main" id="{CB56F310-C3ED-452A-B624-A82C3746902C}"/>
              </a:ext>
            </a:extLst>
          </p:cNvPr>
          <p:cNvSpPr txBox="1"/>
          <p:nvPr/>
        </p:nvSpPr>
        <p:spPr>
          <a:xfrm>
            <a:off x="1225942" y="4917358"/>
            <a:ext cx="9951044" cy="584775"/>
          </a:xfrm>
          <a:prstGeom prst="rect">
            <a:avLst/>
          </a:prstGeom>
          <a:noFill/>
        </p:spPr>
        <p:txBody>
          <a:bodyPr wrap="square" rtlCol="0">
            <a:spAutoFit/>
          </a:bodyPr>
          <a:lstStyle/>
          <a:p>
            <a:r>
              <a:rPr lang="en-US" sz="1600">
                <a:latin typeface="Montserrat" panose="00000500000000000000" pitchFamily="2" charset="0"/>
              </a:rPr>
              <a:t>Từ bảng bên trái dựa vào giá trị </a:t>
            </a:r>
            <a:r>
              <a:rPr lang="en-US" sz="1600" b="1">
                <a:latin typeface="Montserrat" panose="00000500000000000000" pitchFamily="2" charset="0"/>
              </a:rPr>
              <a:t>MAX</a:t>
            </a:r>
            <a:r>
              <a:rPr lang="en-US" sz="1600">
                <a:latin typeface="Montserrat" panose="00000500000000000000" pitchFamily="2" charset="0"/>
              </a:rPr>
              <a:t> và </a:t>
            </a:r>
            <a:r>
              <a:rPr lang="en-US" sz="1600" b="1">
                <a:latin typeface="Montserrat" panose="00000500000000000000" pitchFamily="2" charset="0"/>
              </a:rPr>
              <a:t>Allocation</a:t>
            </a:r>
            <a:r>
              <a:rPr lang="en-US" sz="1600">
                <a:latin typeface="Montserrat" panose="00000500000000000000" pitchFamily="2" charset="0"/>
              </a:rPr>
              <a:t> đã biết ta sẽ tính được giá trị Need cần thiết, sau đó so sánh </a:t>
            </a:r>
            <a:r>
              <a:rPr lang="en-US" sz="1600" b="1">
                <a:latin typeface="Montserrat" panose="00000500000000000000" pitchFamily="2" charset="0"/>
              </a:rPr>
              <a:t>Need</a:t>
            </a:r>
            <a:r>
              <a:rPr lang="en-US" sz="1600">
                <a:latin typeface="Montserrat" panose="00000500000000000000" pitchFamily="2" charset="0"/>
              </a:rPr>
              <a:t> với </a:t>
            </a:r>
            <a:r>
              <a:rPr lang="en-US" sz="1600" b="1">
                <a:latin typeface="Montserrat" panose="00000500000000000000" pitchFamily="2" charset="0"/>
              </a:rPr>
              <a:t>Available</a:t>
            </a:r>
            <a:r>
              <a:rPr lang="en-US" sz="1600">
                <a:latin typeface="Montserrat" panose="00000500000000000000" pitchFamily="2" charset="0"/>
              </a:rPr>
              <a:t> để xem có đủ điều kiện để tiến trình hoạt động hay không</a:t>
            </a:r>
          </a:p>
        </p:txBody>
      </p:sp>
      <p:sp>
        <p:nvSpPr>
          <p:cNvPr id="4" name="Rectangle 3">
            <a:extLst>
              <a:ext uri="{FF2B5EF4-FFF2-40B4-BE49-F238E27FC236}">
                <a16:creationId xmlns:a16="http://schemas.microsoft.com/office/drawing/2014/main" id="{7B17A08D-750A-4C4F-9958-F41D224950DC}"/>
              </a:ext>
            </a:extLst>
          </p:cNvPr>
          <p:cNvSpPr/>
          <p:nvPr/>
        </p:nvSpPr>
        <p:spPr>
          <a:xfrm>
            <a:off x="5618639" y="3068936"/>
            <a:ext cx="1305018" cy="3351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D01DB1-9C2C-4205-8BEA-CB087C03F421}"/>
              </a:ext>
            </a:extLst>
          </p:cNvPr>
          <p:cNvSpPr/>
          <p:nvPr/>
        </p:nvSpPr>
        <p:spPr>
          <a:xfrm>
            <a:off x="9675734" y="3041150"/>
            <a:ext cx="1305018" cy="3351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87DD1D28-528D-4411-A938-255C0EA778AC}"/>
              </a:ext>
            </a:extLst>
          </p:cNvPr>
          <p:cNvSpPr/>
          <p:nvPr/>
        </p:nvSpPr>
        <p:spPr>
          <a:xfrm>
            <a:off x="1200133" y="5796256"/>
            <a:ext cx="396162" cy="212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92A407A-CD24-4F3D-8EF6-89F6E8B24BCE}"/>
              </a:ext>
            </a:extLst>
          </p:cNvPr>
          <p:cNvSpPr txBox="1"/>
          <p:nvPr/>
        </p:nvSpPr>
        <p:spPr>
          <a:xfrm>
            <a:off x="1776273" y="5579326"/>
            <a:ext cx="9844592" cy="584775"/>
          </a:xfrm>
          <a:prstGeom prst="rect">
            <a:avLst/>
          </a:prstGeom>
          <a:noFill/>
        </p:spPr>
        <p:txBody>
          <a:bodyPr wrap="square" rtlCol="0">
            <a:spAutoFit/>
          </a:bodyPr>
          <a:lstStyle/>
          <a:p>
            <a:r>
              <a:rPr lang="en-US" sz="1600">
                <a:latin typeface="Montserrat" panose="00000500000000000000" pitchFamily="2" charset="0"/>
              </a:rPr>
              <a:t>Ở đây ta thấy, với process P0 tính được Need(7,4,3) &gt; Available(3,3,2)</a:t>
            </a:r>
          </a:p>
          <a:p>
            <a:r>
              <a:rPr lang="en-US" sz="1600">
                <a:latin typeface="Montserrat" panose="00000500000000000000" pitchFamily="2" charset="0"/>
              </a:rPr>
              <a:t>Chính vì thế P0 sẽ chưa được thực hiện, lần lượt xuống P1 P2 P3 khảo sát tương tự như vậy</a:t>
            </a:r>
          </a:p>
        </p:txBody>
      </p:sp>
    </p:spTree>
    <p:extLst>
      <p:ext uri="{BB962C8B-B14F-4D97-AF65-F5344CB8AC3E}">
        <p14:creationId xmlns:p14="http://schemas.microsoft.com/office/powerpoint/2010/main" val="115018777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2">
            <a:extLst>
              <a:ext uri="{FF2B5EF4-FFF2-40B4-BE49-F238E27FC236}">
                <a16:creationId xmlns:a16="http://schemas.microsoft.com/office/drawing/2014/main" id="{FD1048D7-9A32-4AAC-8155-2F8D98A5F59C}"/>
              </a:ext>
            </a:extLst>
          </p:cNvPr>
          <p:cNvGrpSpPr/>
          <p:nvPr/>
        </p:nvGrpSpPr>
        <p:grpSpPr>
          <a:xfrm>
            <a:off x="10654626" y="118011"/>
            <a:ext cx="1352938" cy="1166326"/>
            <a:chOff x="10114384" y="822416"/>
            <a:chExt cx="1352938" cy="1166326"/>
          </a:xfrm>
        </p:grpSpPr>
        <p:cxnSp>
          <p:nvCxnSpPr>
            <p:cNvPr id="12" name="Straight Connector 11">
              <a:extLst>
                <a:ext uri="{FF2B5EF4-FFF2-40B4-BE49-F238E27FC236}">
                  <a16:creationId xmlns:a16="http://schemas.microsoft.com/office/drawing/2014/main" id="{98B1EBF2-E631-4A3C-A46A-B4134BD9C0B1}"/>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B5CD88-73CF-48BE-A1F4-FD3EB3247091}"/>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3">
            <a:extLst>
              <a:ext uri="{FF2B5EF4-FFF2-40B4-BE49-F238E27FC236}">
                <a16:creationId xmlns:a16="http://schemas.microsoft.com/office/drawing/2014/main" id="{499EED39-A50C-405F-8EB9-DD96BA7EDE68}"/>
              </a:ext>
            </a:extLst>
          </p:cNvPr>
          <p:cNvGrpSpPr/>
          <p:nvPr/>
        </p:nvGrpSpPr>
        <p:grpSpPr>
          <a:xfrm rot="10800000">
            <a:off x="285652" y="5439944"/>
            <a:ext cx="1352938" cy="1166326"/>
            <a:chOff x="10114384" y="822416"/>
            <a:chExt cx="1352938" cy="1166326"/>
          </a:xfrm>
        </p:grpSpPr>
        <p:cxnSp>
          <p:nvCxnSpPr>
            <p:cNvPr id="15" name="Straight Connector 14">
              <a:extLst>
                <a:ext uri="{FF2B5EF4-FFF2-40B4-BE49-F238E27FC236}">
                  <a16:creationId xmlns:a16="http://schemas.microsoft.com/office/drawing/2014/main" id="{2A29518B-42A2-427D-8EF4-0772774101A3}"/>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C0D4E7-39C6-4701-AAD9-621EAA35C83D}"/>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03F3B72C-43A8-4375-B616-91F569629343}"/>
              </a:ext>
            </a:extLst>
          </p:cNvPr>
          <p:cNvSpPr txBox="1"/>
          <p:nvPr/>
        </p:nvSpPr>
        <p:spPr>
          <a:xfrm>
            <a:off x="1686224" y="6410323"/>
            <a:ext cx="6118860" cy="338554"/>
          </a:xfrm>
          <a:prstGeom prst="rect">
            <a:avLst/>
          </a:prstGeom>
          <a:noFill/>
        </p:spPr>
        <p:txBody>
          <a:bodyPr wrap="square">
            <a:spAutoFit/>
          </a:bodyPr>
          <a:lstStyle/>
          <a:p>
            <a:r>
              <a:rPr lang="en-US" sz="1600">
                <a:latin typeface="Montserrat "/>
              </a:rPr>
              <a:t>Linux Operating System</a:t>
            </a:r>
          </a:p>
        </p:txBody>
      </p:sp>
      <p:pic>
        <p:nvPicPr>
          <p:cNvPr id="18" name="Graphic 17" descr="Aperture outline">
            <a:extLst>
              <a:ext uri="{FF2B5EF4-FFF2-40B4-BE49-F238E27FC236}">
                <a16:creationId xmlns:a16="http://schemas.microsoft.com/office/drawing/2014/main" id="{23160278-521A-49A1-8992-04383E8A2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6015" y="6318121"/>
            <a:ext cx="522957" cy="522957"/>
          </a:xfrm>
          <a:prstGeom prst="rect">
            <a:avLst/>
          </a:prstGeom>
        </p:spPr>
      </p:pic>
      <p:pic>
        <p:nvPicPr>
          <p:cNvPr id="4" name="Picture 3">
            <a:extLst>
              <a:ext uri="{FF2B5EF4-FFF2-40B4-BE49-F238E27FC236}">
                <a16:creationId xmlns:a16="http://schemas.microsoft.com/office/drawing/2014/main" id="{D4968C3E-3A56-4EDF-B6E8-1793E0DBC76B}"/>
              </a:ext>
            </a:extLst>
          </p:cNvPr>
          <p:cNvPicPr>
            <a:picLocks noChangeAspect="1"/>
          </p:cNvPicPr>
          <p:nvPr/>
        </p:nvPicPr>
        <p:blipFill>
          <a:blip r:embed="rId4"/>
          <a:stretch>
            <a:fillRect/>
          </a:stretch>
        </p:blipFill>
        <p:spPr>
          <a:xfrm>
            <a:off x="972351" y="1024847"/>
            <a:ext cx="5340741" cy="4808306"/>
          </a:xfrm>
          <a:prstGeom prst="rect">
            <a:avLst/>
          </a:prstGeom>
        </p:spPr>
      </p:pic>
      <p:sp>
        <p:nvSpPr>
          <p:cNvPr id="29" name="TextBox 28">
            <a:extLst>
              <a:ext uri="{FF2B5EF4-FFF2-40B4-BE49-F238E27FC236}">
                <a16:creationId xmlns:a16="http://schemas.microsoft.com/office/drawing/2014/main" id="{2310DE71-E6C8-4F6E-9CEA-9E38EC3929DE}"/>
              </a:ext>
            </a:extLst>
          </p:cNvPr>
          <p:cNvSpPr txBox="1"/>
          <p:nvPr/>
        </p:nvSpPr>
        <p:spPr>
          <a:xfrm>
            <a:off x="6696386" y="6455453"/>
            <a:ext cx="6094520" cy="307777"/>
          </a:xfrm>
          <a:prstGeom prst="rect">
            <a:avLst/>
          </a:prstGeom>
          <a:noFill/>
        </p:spPr>
        <p:txBody>
          <a:bodyPr wrap="square">
            <a:spAutoFit/>
          </a:bodyPr>
          <a:lstStyle/>
          <a:p>
            <a:r>
              <a:rPr lang="en-US" sz="1400">
                <a:latin typeface="Montserrat" panose="00000500000000000000" pitchFamily="2" charset="0"/>
                <a:hlinkClick r:id="rId5"/>
              </a:rPr>
              <a:t>GitHub - </a:t>
            </a:r>
            <a:r>
              <a:rPr lang="en-US" sz="1400" err="1">
                <a:latin typeface="Montserrat" panose="00000500000000000000" pitchFamily="2" charset="0"/>
                <a:hlinkClick r:id="rId5"/>
              </a:rPr>
              <a:t>DwangDNguyen</a:t>
            </a:r>
            <a:r>
              <a:rPr lang="en-US" sz="1400">
                <a:latin typeface="Montserrat" panose="00000500000000000000" pitchFamily="2" charset="0"/>
                <a:hlinkClick r:id="rId5"/>
              </a:rPr>
              <a:t>/deadlock at master</a:t>
            </a:r>
            <a:r>
              <a:rPr lang="en-US" sz="1400">
                <a:latin typeface="Montserrat" panose="00000500000000000000" pitchFamily="2" charset="0"/>
              </a:rPr>
              <a:t> – link </a:t>
            </a:r>
            <a:r>
              <a:rPr lang="en-US" sz="1400" err="1">
                <a:latin typeface="Montserrat" panose="00000500000000000000" pitchFamily="2" charset="0"/>
              </a:rPr>
              <a:t>github</a:t>
            </a:r>
            <a:endParaRPr lang="en-US" sz="1400">
              <a:latin typeface="Montserrat" panose="00000500000000000000" pitchFamily="2" charset="0"/>
            </a:endParaRPr>
          </a:p>
        </p:txBody>
      </p:sp>
      <p:sp>
        <p:nvSpPr>
          <p:cNvPr id="3" name="TextBox 2">
            <a:extLst>
              <a:ext uri="{FF2B5EF4-FFF2-40B4-BE49-F238E27FC236}">
                <a16:creationId xmlns:a16="http://schemas.microsoft.com/office/drawing/2014/main" id="{0F514AAE-FEBC-4FA9-B43D-0247C513FFED}"/>
              </a:ext>
            </a:extLst>
          </p:cNvPr>
          <p:cNvSpPr txBox="1"/>
          <p:nvPr/>
        </p:nvSpPr>
        <p:spPr>
          <a:xfrm>
            <a:off x="6696386" y="3747813"/>
            <a:ext cx="4835481" cy="584775"/>
          </a:xfrm>
          <a:prstGeom prst="rect">
            <a:avLst/>
          </a:prstGeom>
          <a:noFill/>
        </p:spPr>
        <p:txBody>
          <a:bodyPr wrap="square" rtlCol="0">
            <a:spAutoFit/>
          </a:bodyPr>
          <a:lstStyle/>
          <a:p>
            <a:r>
              <a:rPr lang="en-US" sz="1600">
                <a:latin typeface="Montserrat" panose="00000500000000000000" pitchFamily="2" charset="0"/>
              </a:rPr>
              <a:t>Đưa vào lượng tài nguyên(</a:t>
            </a:r>
            <a:r>
              <a:rPr lang="en-US" sz="1600" b="1">
                <a:latin typeface="Montserrat" panose="00000500000000000000" pitchFamily="2" charset="0"/>
              </a:rPr>
              <a:t>Available</a:t>
            </a:r>
            <a:r>
              <a:rPr lang="en-US" sz="1600">
                <a:latin typeface="Montserrat" panose="00000500000000000000" pitchFamily="2" charset="0"/>
              </a:rPr>
              <a:t>) khá nhỏ so với nhu cầu </a:t>
            </a:r>
            <a:r>
              <a:rPr lang="en-US" sz="1600" b="1">
                <a:latin typeface="Montserrat" panose="00000500000000000000" pitchFamily="2" charset="0"/>
              </a:rPr>
              <a:t>MAX</a:t>
            </a:r>
            <a:r>
              <a:rPr lang="en-US" sz="1600">
                <a:latin typeface="Montserrat" panose="00000500000000000000" pitchFamily="2" charset="0"/>
              </a:rPr>
              <a:t> (Available &lt;&lt; MAX)</a:t>
            </a:r>
          </a:p>
        </p:txBody>
      </p:sp>
      <p:sp>
        <p:nvSpPr>
          <p:cNvPr id="19" name="Rectangle 18">
            <a:extLst>
              <a:ext uri="{FF2B5EF4-FFF2-40B4-BE49-F238E27FC236}">
                <a16:creationId xmlns:a16="http://schemas.microsoft.com/office/drawing/2014/main" id="{B01A928F-665D-43BE-9973-FDC5B2D65A7D}"/>
              </a:ext>
            </a:extLst>
          </p:cNvPr>
          <p:cNvSpPr/>
          <p:nvPr/>
        </p:nvSpPr>
        <p:spPr>
          <a:xfrm>
            <a:off x="3896160" y="4159236"/>
            <a:ext cx="1510230" cy="51690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35BAFD4-9A4F-48C1-B1FB-268AB80907E1}"/>
              </a:ext>
            </a:extLst>
          </p:cNvPr>
          <p:cNvSpPr/>
          <p:nvPr/>
        </p:nvSpPr>
        <p:spPr>
          <a:xfrm>
            <a:off x="972351" y="5342199"/>
            <a:ext cx="5002319" cy="4450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9D6EEE7-3177-4560-8C7D-49CEB854C3C7}"/>
              </a:ext>
            </a:extLst>
          </p:cNvPr>
          <p:cNvSpPr txBox="1"/>
          <p:nvPr/>
        </p:nvSpPr>
        <p:spPr>
          <a:xfrm>
            <a:off x="719092" y="118011"/>
            <a:ext cx="1651246" cy="369332"/>
          </a:xfrm>
          <a:prstGeom prst="rect">
            <a:avLst/>
          </a:prstGeom>
          <a:noFill/>
        </p:spPr>
        <p:txBody>
          <a:bodyPr wrap="square" rtlCol="0">
            <a:spAutoFit/>
          </a:bodyPr>
          <a:lstStyle/>
          <a:p>
            <a:pPr marL="285750" indent="-285750">
              <a:buFont typeface="Wingdings" panose="05000000000000000000" pitchFamily="2" charset="2"/>
              <a:buChar char="v"/>
            </a:pPr>
            <a:r>
              <a:rPr lang="en-US">
                <a:latin typeface="Montserrat Black" panose="00000A00000000000000" pitchFamily="2" charset="0"/>
              </a:rPr>
              <a:t>Kết quả</a:t>
            </a:r>
          </a:p>
        </p:txBody>
      </p:sp>
      <p:sp>
        <p:nvSpPr>
          <p:cNvPr id="7" name="TextBox 6">
            <a:extLst>
              <a:ext uri="{FF2B5EF4-FFF2-40B4-BE49-F238E27FC236}">
                <a16:creationId xmlns:a16="http://schemas.microsoft.com/office/drawing/2014/main" id="{16A90074-CAEB-4A2A-8708-56DEB4E8FDE8}"/>
              </a:ext>
            </a:extLst>
          </p:cNvPr>
          <p:cNvSpPr txBox="1"/>
          <p:nvPr/>
        </p:nvSpPr>
        <p:spPr>
          <a:xfrm>
            <a:off x="3884757" y="3867884"/>
            <a:ext cx="1743879" cy="276999"/>
          </a:xfrm>
          <a:prstGeom prst="rect">
            <a:avLst/>
          </a:prstGeom>
          <a:noFill/>
        </p:spPr>
        <p:txBody>
          <a:bodyPr wrap="square" rtlCol="0">
            <a:spAutoFit/>
          </a:bodyPr>
          <a:lstStyle/>
          <a:p>
            <a:r>
              <a:rPr lang="en-US" sz="1200">
                <a:solidFill>
                  <a:srgbClr val="FFFF00"/>
                </a:solidFill>
                <a:latin typeface="Montserrat" panose="00000500000000000000" pitchFamily="2" charset="0"/>
              </a:rPr>
              <a:t>Tài nguyên đưa vào</a:t>
            </a:r>
          </a:p>
        </p:txBody>
      </p:sp>
      <p:sp>
        <p:nvSpPr>
          <p:cNvPr id="21" name="Rectangle 20">
            <a:extLst>
              <a:ext uri="{FF2B5EF4-FFF2-40B4-BE49-F238E27FC236}">
                <a16:creationId xmlns:a16="http://schemas.microsoft.com/office/drawing/2014/main" id="{41D5373A-BF82-40DF-AEBB-68177912BDBE}"/>
              </a:ext>
            </a:extLst>
          </p:cNvPr>
          <p:cNvSpPr/>
          <p:nvPr/>
        </p:nvSpPr>
        <p:spPr>
          <a:xfrm>
            <a:off x="972351" y="2192783"/>
            <a:ext cx="2001668" cy="7363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7182960-5C0B-4C5F-9CC8-5F70C0BF3A3D}"/>
              </a:ext>
            </a:extLst>
          </p:cNvPr>
          <p:cNvSpPr txBox="1"/>
          <p:nvPr/>
        </p:nvSpPr>
        <p:spPr>
          <a:xfrm>
            <a:off x="3195522" y="2129082"/>
            <a:ext cx="1743879" cy="646331"/>
          </a:xfrm>
          <a:prstGeom prst="rect">
            <a:avLst/>
          </a:prstGeom>
          <a:noFill/>
        </p:spPr>
        <p:txBody>
          <a:bodyPr wrap="square" rtlCol="0">
            <a:spAutoFit/>
          </a:bodyPr>
          <a:lstStyle/>
          <a:p>
            <a:r>
              <a:rPr lang="en-US" sz="1200">
                <a:solidFill>
                  <a:srgbClr val="FFFF00"/>
                </a:solidFill>
                <a:latin typeface="Montserrat" panose="00000500000000000000" pitchFamily="2" charset="0"/>
              </a:rPr>
              <a:t>Nhu cầu để tiến trình thực hiện công việc của mình</a:t>
            </a:r>
          </a:p>
        </p:txBody>
      </p:sp>
      <p:sp>
        <p:nvSpPr>
          <p:cNvPr id="23" name="Rectangle 22">
            <a:extLst>
              <a:ext uri="{FF2B5EF4-FFF2-40B4-BE49-F238E27FC236}">
                <a16:creationId xmlns:a16="http://schemas.microsoft.com/office/drawing/2014/main" id="{D3D9EE1B-7F35-4C33-88A6-7BADEF3F7412}"/>
              </a:ext>
            </a:extLst>
          </p:cNvPr>
          <p:cNvSpPr/>
          <p:nvPr/>
        </p:nvSpPr>
        <p:spPr>
          <a:xfrm>
            <a:off x="972351" y="3131503"/>
            <a:ext cx="2001668" cy="7363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7E62544-CE78-430C-BEAF-2458E9938398}"/>
              </a:ext>
            </a:extLst>
          </p:cNvPr>
          <p:cNvSpPr txBox="1"/>
          <p:nvPr/>
        </p:nvSpPr>
        <p:spPr>
          <a:xfrm>
            <a:off x="3194898" y="3268860"/>
            <a:ext cx="1743879" cy="461665"/>
          </a:xfrm>
          <a:prstGeom prst="rect">
            <a:avLst/>
          </a:prstGeom>
          <a:noFill/>
        </p:spPr>
        <p:txBody>
          <a:bodyPr wrap="square" rtlCol="0">
            <a:spAutoFit/>
          </a:bodyPr>
          <a:lstStyle/>
          <a:p>
            <a:r>
              <a:rPr lang="en-US" sz="1200">
                <a:solidFill>
                  <a:srgbClr val="FFFF00"/>
                </a:solidFill>
                <a:latin typeface="Montserrat" panose="00000500000000000000" pitchFamily="2" charset="0"/>
              </a:rPr>
              <a:t>Tài nguyên đã phân bổ sẵn</a:t>
            </a:r>
          </a:p>
        </p:txBody>
      </p:sp>
      <p:sp>
        <p:nvSpPr>
          <p:cNvPr id="25" name="TextBox 24">
            <a:extLst>
              <a:ext uri="{FF2B5EF4-FFF2-40B4-BE49-F238E27FC236}">
                <a16:creationId xmlns:a16="http://schemas.microsoft.com/office/drawing/2014/main" id="{4A0CA5E6-4913-43EE-996A-C1520A53C7B3}"/>
              </a:ext>
            </a:extLst>
          </p:cNvPr>
          <p:cNvSpPr txBox="1"/>
          <p:nvPr/>
        </p:nvSpPr>
        <p:spPr>
          <a:xfrm>
            <a:off x="6576222" y="5244576"/>
            <a:ext cx="5075807" cy="584775"/>
          </a:xfrm>
          <a:prstGeom prst="rect">
            <a:avLst/>
          </a:prstGeom>
          <a:noFill/>
          <a:ln>
            <a:solidFill>
              <a:schemeClr val="tx1"/>
            </a:solidFill>
          </a:ln>
        </p:spPr>
        <p:txBody>
          <a:bodyPr wrap="square">
            <a:spAutoFit/>
          </a:bodyPr>
          <a:lstStyle/>
          <a:p>
            <a:r>
              <a:rPr lang="en-US" sz="1600">
                <a:latin typeface="Montserrat" panose="00000500000000000000" pitchFamily="2" charset="0"/>
              </a:rPr>
              <a:t>Kết quả ta thu được chương trình deadlock xảy ra ở 3 tiến trình P1 P2 P3 như trên </a:t>
            </a:r>
            <a:endParaRPr lang="en-US" sz="1600"/>
          </a:p>
        </p:txBody>
      </p:sp>
      <p:sp>
        <p:nvSpPr>
          <p:cNvPr id="9" name="Arrow: Right 8">
            <a:extLst>
              <a:ext uri="{FF2B5EF4-FFF2-40B4-BE49-F238E27FC236}">
                <a16:creationId xmlns:a16="http://schemas.microsoft.com/office/drawing/2014/main" id="{71913A67-3208-4C20-A983-2D89E3F37907}"/>
              </a:ext>
            </a:extLst>
          </p:cNvPr>
          <p:cNvSpPr/>
          <p:nvPr/>
        </p:nvSpPr>
        <p:spPr>
          <a:xfrm>
            <a:off x="6102746" y="5433836"/>
            <a:ext cx="426128" cy="20625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751698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2">
            <a:extLst>
              <a:ext uri="{FF2B5EF4-FFF2-40B4-BE49-F238E27FC236}">
                <a16:creationId xmlns:a16="http://schemas.microsoft.com/office/drawing/2014/main" id="{FD1048D7-9A32-4AAC-8155-2F8D98A5F59C}"/>
              </a:ext>
            </a:extLst>
          </p:cNvPr>
          <p:cNvGrpSpPr/>
          <p:nvPr/>
        </p:nvGrpSpPr>
        <p:grpSpPr>
          <a:xfrm>
            <a:off x="10654626" y="118011"/>
            <a:ext cx="1352938" cy="1166326"/>
            <a:chOff x="10114384" y="822416"/>
            <a:chExt cx="1352938" cy="1166326"/>
          </a:xfrm>
        </p:grpSpPr>
        <p:cxnSp>
          <p:nvCxnSpPr>
            <p:cNvPr id="12" name="Straight Connector 11">
              <a:extLst>
                <a:ext uri="{FF2B5EF4-FFF2-40B4-BE49-F238E27FC236}">
                  <a16:creationId xmlns:a16="http://schemas.microsoft.com/office/drawing/2014/main" id="{98B1EBF2-E631-4A3C-A46A-B4134BD9C0B1}"/>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B5CD88-73CF-48BE-A1F4-FD3EB3247091}"/>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3">
            <a:extLst>
              <a:ext uri="{FF2B5EF4-FFF2-40B4-BE49-F238E27FC236}">
                <a16:creationId xmlns:a16="http://schemas.microsoft.com/office/drawing/2014/main" id="{499EED39-A50C-405F-8EB9-DD96BA7EDE68}"/>
              </a:ext>
            </a:extLst>
          </p:cNvPr>
          <p:cNvGrpSpPr/>
          <p:nvPr/>
        </p:nvGrpSpPr>
        <p:grpSpPr>
          <a:xfrm rot="10800000">
            <a:off x="285652" y="5439944"/>
            <a:ext cx="1352938" cy="1166326"/>
            <a:chOff x="10114384" y="822416"/>
            <a:chExt cx="1352938" cy="1166326"/>
          </a:xfrm>
        </p:grpSpPr>
        <p:cxnSp>
          <p:nvCxnSpPr>
            <p:cNvPr id="15" name="Straight Connector 14">
              <a:extLst>
                <a:ext uri="{FF2B5EF4-FFF2-40B4-BE49-F238E27FC236}">
                  <a16:creationId xmlns:a16="http://schemas.microsoft.com/office/drawing/2014/main" id="{2A29518B-42A2-427D-8EF4-0772774101A3}"/>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C0D4E7-39C6-4701-AAD9-621EAA35C83D}"/>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03F3B72C-43A8-4375-B616-91F569629343}"/>
              </a:ext>
            </a:extLst>
          </p:cNvPr>
          <p:cNvSpPr txBox="1"/>
          <p:nvPr/>
        </p:nvSpPr>
        <p:spPr>
          <a:xfrm>
            <a:off x="1686224" y="6410323"/>
            <a:ext cx="6118860" cy="338554"/>
          </a:xfrm>
          <a:prstGeom prst="rect">
            <a:avLst/>
          </a:prstGeom>
          <a:noFill/>
        </p:spPr>
        <p:txBody>
          <a:bodyPr wrap="square">
            <a:spAutoFit/>
          </a:bodyPr>
          <a:lstStyle/>
          <a:p>
            <a:r>
              <a:rPr lang="en-US" sz="1600">
                <a:latin typeface="Montserrat "/>
              </a:rPr>
              <a:t>Linux Operating System</a:t>
            </a:r>
          </a:p>
        </p:txBody>
      </p:sp>
      <p:pic>
        <p:nvPicPr>
          <p:cNvPr id="18" name="Graphic 17" descr="Aperture outline">
            <a:extLst>
              <a:ext uri="{FF2B5EF4-FFF2-40B4-BE49-F238E27FC236}">
                <a16:creationId xmlns:a16="http://schemas.microsoft.com/office/drawing/2014/main" id="{23160278-521A-49A1-8992-04383E8A2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6015" y="6318121"/>
            <a:ext cx="522957" cy="522957"/>
          </a:xfrm>
          <a:prstGeom prst="rect">
            <a:avLst/>
          </a:prstGeom>
        </p:spPr>
      </p:pic>
      <p:sp>
        <p:nvSpPr>
          <p:cNvPr id="20" name="TextBox 19">
            <a:extLst>
              <a:ext uri="{FF2B5EF4-FFF2-40B4-BE49-F238E27FC236}">
                <a16:creationId xmlns:a16="http://schemas.microsoft.com/office/drawing/2014/main" id="{666352ED-AFCF-49DA-8A37-608E4D65C2FB}"/>
              </a:ext>
            </a:extLst>
          </p:cNvPr>
          <p:cNvSpPr txBox="1"/>
          <p:nvPr/>
        </p:nvSpPr>
        <p:spPr>
          <a:xfrm>
            <a:off x="6087861" y="6225657"/>
            <a:ext cx="6094520" cy="523220"/>
          </a:xfrm>
          <a:prstGeom prst="rect">
            <a:avLst/>
          </a:prstGeom>
          <a:noFill/>
        </p:spPr>
        <p:txBody>
          <a:bodyPr wrap="square">
            <a:spAutoFit/>
          </a:bodyPr>
          <a:lstStyle/>
          <a:p>
            <a:r>
              <a:rPr lang="en-US" sz="1400">
                <a:latin typeface="Montserrat" panose="00000500000000000000" pitchFamily="2" charset="0"/>
                <a:hlinkClick r:id="rId4"/>
              </a:rPr>
              <a:t>https://www.jobilize.com/online/course/0-7-deadlock-h-i-u-hanh-by-openstax?page=9</a:t>
            </a:r>
            <a:r>
              <a:rPr lang="en-US" sz="1400">
                <a:latin typeface="Montserrat" panose="00000500000000000000" pitchFamily="2" charset="0"/>
              </a:rPr>
              <a:t> – </a:t>
            </a:r>
            <a:r>
              <a:rPr lang="en-US" sz="1400" err="1">
                <a:latin typeface="Montserrat" panose="00000500000000000000" pitchFamily="2" charset="0"/>
              </a:rPr>
              <a:t>Giải</a:t>
            </a:r>
            <a:r>
              <a:rPr lang="en-US" sz="1400">
                <a:latin typeface="Montserrat" panose="00000500000000000000" pitchFamily="2" charset="0"/>
              </a:rPr>
              <a:t> </a:t>
            </a:r>
            <a:r>
              <a:rPr lang="en-US" sz="1400" err="1">
                <a:latin typeface="Montserrat" panose="00000500000000000000" pitchFamily="2" charset="0"/>
              </a:rPr>
              <a:t>thuật</a:t>
            </a:r>
            <a:r>
              <a:rPr lang="en-US" sz="1400">
                <a:latin typeface="Montserrat" panose="00000500000000000000" pitchFamily="2" charset="0"/>
              </a:rPr>
              <a:t> Banker</a:t>
            </a:r>
          </a:p>
        </p:txBody>
      </p:sp>
      <p:pic>
        <p:nvPicPr>
          <p:cNvPr id="3" name="Picture 2">
            <a:extLst>
              <a:ext uri="{FF2B5EF4-FFF2-40B4-BE49-F238E27FC236}">
                <a16:creationId xmlns:a16="http://schemas.microsoft.com/office/drawing/2014/main" id="{A2B48C00-FAD5-4FD3-9D99-AA1E546B8047}"/>
              </a:ext>
            </a:extLst>
          </p:cNvPr>
          <p:cNvPicPr>
            <a:picLocks noChangeAspect="1"/>
          </p:cNvPicPr>
          <p:nvPr/>
        </p:nvPicPr>
        <p:blipFill>
          <a:blip r:embed="rId5"/>
          <a:stretch>
            <a:fillRect/>
          </a:stretch>
        </p:blipFill>
        <p:spPr>
          <a:xfrm>
            <a:off x="997388" y="836331"/>
            <a:ext cx="5235479" cy="4388682"/>
          </a:xfrm>
          <a:prstGeom prst="rect">
            <a:avLst/>
          </a:prstGeom>
        </p:spPr>
      </p:pic>
      <p:sp>
        <p:nvSpPr>
          <p:cNvPr id="21" name="TextBox 20">
            <a:extLst>
              <a:ext uri="{FF2B5EF4-FFF2-40B4-BE49-F238E27FC236}">
                <a16:creationId xmlns:a16="http://schemas.microsoft.com/office/drawing/2014/main" id="{7B3E5AA4-229B-4AD7-ADE6-E39F793BA398}"/>
              </a:ext>
            </a:extLst>
          </p:cNvPr>
          <p:cNvSpPr txBox="1"/>
          <p:nvPr/>
        </p:nvSpPr>
        <p:spPr>
          <a:xfrm>
            <a:off x="6472649" y="3767767"/>
            <a:ext cx="5075807" cy="830997"/>
          </a:xfrm>
          <a:prstGeom prst="rect">
            <a:avLst/>
          </a:prstGeom>
          <a:noFill/>
        </p:spPr>
        <p:txBody>
          <a:bodyPr wrap="square" rtlCol="0">
            <a:spAutoFit/>
          </a:bodyPr>
          <a:lstStyle/>
          <a:p>
            <a:r>
              <a:rPr lang="en-US" sz="1600">
                <a:latin typeface="Montserrat" panose="00000500000000000000" pitchFamily="2" charset="0"/>
              </a:rPr>
              <a:t>Khi ta cung cấp tài nguyên có sẵn(</a:t>
            </a:r>
            <a:r>
              <a:rPr lang="en-US" sz="1600" b="1">
                <a:latin typeface="Montserrat" panose="00000500000000000000" pitchFamily="2" charset="0"/>
              </a:rPr>
              <a:t>Allocation</a:t>
            </a:r>
            <a:r>
              <a:rPr lang="en-US" sz="1600">
                <a:latin typeface="Montserrat" panose="00000500000000000000" pitchFamily="2" charset="0"/>
              </a:rPr>
              <a:t>) và tài nguyên đưa vào(</a:t>
            </a:r>
            <a:r>
              <a:rPr lang="en-US" sz="1600" b="1">
                <a:latin typeface="Montserrat" panose="00000500000000000000" pitchFamily="2" charset="0"/>
              </a:rPr>
              <a:t>Available</a:t>
            </a:r>
            <a:r>
              <a:rPr lang="en-US" sz="1600">
                <a:latin typeface="Montserrat" panose="00000500000000000000" pitchFamily="2" charset="0"/>
              </a:rPr>
              <a:t>) lớn so với nhu cầu </a:t>
            </a:r>
            <a:r>
              <a:rPr lang="en-US" sz="1600" b="1">
                <a:latin typeface="Montserrat" panose="00000500000000000000" pitchFamily="2" charset="0"/>
              </a:rPr>
              <a:t>MAX</a:t>
            </a:r>
            <a:endParaRPr lang="en-US" sz="1600">
              <a:latin typeface="Montserrat" panose="00000500000000000000" pitchFamily="2" charset="0"/>
            </a:endParaRPr>
          </a:p>
        </p:txBody>
      </p:sp>
      <p:sp>
        <p:nvSpPr>
          <p:cNvPr id="23" name="TextBox 22">
            <a:extLst>
              <a:ext uri="{FF2B5EF4-FFF2-40B4-BE49-F238E27FC236}">
                <a16:creationId xmlns:a16="http://schemas.microsoft.com/office/drawing/2014/main" id="{CCF49C2F-8BE9-4FD0-B59E-9116806616A3}"/>
              </a:ext>
            </a:extLst>
          </p:cNvPr>
          <p:cNvSpPr txBox="1"/>
          <p:nvPr/>
        </p:nvSpPr>
        <p:spPr>
          <a:xfrm>
            <a:off x="719092" y="118011"/>
            <a:ext cx="1651246" cy="369332"/>
          </a:xfrm>
          <a:prstGeom prst="rect">
            <a:avLst/>
          </a:prstGeom>
          <a:noFill/>
        </p:spPr>
        <p:txBody>
          <a:bodyPr wrap="square" rtlCol="0">
            <a:spAutoFit/>
          </a:bodyPr>
          <a:lstStyle/>
          <a:p>
            <a:pPr marL="285750" indent="-285750">
              <a:buFont typeface="Wingdings" panose="05000000000000000000" pitchFamily="2" charset="2"/>
              <a:buChar char="v"/>
            </a:pPr>
            <a:r>
              <a:rPr lang="en-US">
                <a:latin typeface="Montserrat Black" panose="00000A00000000000000" pitchFamily="2" charset="0"/>
              </a:rPr>
              <a:t>Kết quả</a:t>
            </a:r>
          </a:p>
        </p:txBody>
      </p:sp>
      <p:sp>
        <p:nvSpPr>
          <p:cNvPr id="37" name="Rectangle 36">
            <a:extLst>
              <a:ext uri="{FF2B5EF4-FFF2-40B4-BE49-F238E27FC236}">
                <a16:creationId xmlns:a16="http://schemas.microsoft.com/office/drawing/2014/main" id="{A786BC28-6649-4D76-A065-F7B4EFCE0346}"/>
              </a:ext>
            </a:extLst>
          </p:cNvPr>
          <p:cNvSpPr/>
          <p:nvPr/>
        </p:nvSpPr>
        <p:spPr>
          <a:xfrm>
            <a:off x="3896160" y="3999541"/>
            <a:ext cx="1510230" cy="51690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CDC6D04-CFB1-4239-B6E7-A88A8786C55A}"/>
              </a:ext>
            </a:extLst>
          </p:cNvPr>
          <p:cNvSpPr/>
          <p:nvPr/>
        </p:nvSpPr>
        <p:spPr>
          <a:xfrm>
            <a:off x="997388" y="4928555"/>
            <a:ext cx="4758381" cy="2892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7CD9E5F-8530-4523-9202-86E978A29372}"/>
              </a:ext>
            </a:extLst>
          </p:cNvPr>
          <p:cNvSpPr txBox="1"/>
          <p:nvPr/>
        </p:nvSpPr>
        <p:spPr>
          <a:xfrm>
            <a:off x="3748174" y="3555742"/>
            <a:ext cx="2381206" cy="461665"/>
          </a:xfrm>
          <a:prstGeom prst="rect">
            <a:avLst/>
          </a:prstGeom>
          <a:noFill/>
        </p:spPr>
        <p:txBody>
          <a:bodyPr wrap="square" rtlCol="0">
            <a:spAutoFit/>
          </a:bodyPr>
          <a:lstStyle/>
          <a:p>
            <a:r>
              <a:rPr lang="en-US" sz="1200">
                <a:solidFill>
                  <a:srgbClr val="FFFF00"/>
                </a:solidFill>
                <a:latin typeface="Montserrat" panose="00000500000000000000" pitchFamily="2" charset="0"/>
              </a:rPr>
              <a:t>Tài nguyên đưa vào khi chương trình bắt đầu chạy</a:t>
            </a:r>
          </a:p>
        </p:txBody>
      </p:sp>
      <p:sp>
        <p:nvSpPr>
          <p:cNvPr id="40" name="Rectangle 39">
            <a:extLst>
              <a:ext uri="{FF2B5EF4-FFF2-40B4-BE49-F238E27FC236}">
                <a16:creationId xmlns:a16="http://schemas.microsoft.com/office/drawing/2014/main" id="{E1B96111-C28D-4AF2-BE2D-F0A1ADB31C94}"/>
              </a:ext>
            </a:extLst>
          </p:cNvPr>
          <p:cNvSpPr/>
          <p:nvPr/>
        </p:nvSpPr>
        <p:spPr>
          <a:xfrm>
            <a:off x="972351" y="1958362"/>
            <a:ext cx="2001668" cy="7363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3B6879F-8F21-4969-AB23-CBF80EB8A646}"/>
              </a:ext>
            </a:extLst>
          </p:cNvPr>
          <p:cNvSpPr txBox="1"/>
          <p:nvPr/>
        </p:nvSpPr>
        <p:spPr>
          <a:xfrm>
            <a:off x="3194898" y="1947741"/>
            <a:ext cx="1743879" cy="646331"/>
          </a:xfrm>
          <a:prstGeom prst="rect">
            <a:avLst/>
          </a:prstGeom>
          <a:noFill/>
        </p:spPr>
        <p:txBody>
          <a:bodyPr wrap="square" rtlCol="0">
            <a:spAutoFit/>
          </a:bodyPr>
          <a:lstStyle/>
          <a:p>
            <a:r>
              <a:rPr lang="en-US" sz="1200">
                <a:solidFill>
                  <a:srgbClr val="FFFF00"/>
                </a:solidFill>
                <a:latin typeface="Montserrat" panose="00000500000000000000" pitchFamily="2" charset="0"/>
              </a:rPr>
              <a:t>Nhu cầu để tiến trình thực hiện công việc của mình</a:t>
            </a:r>
          </a:p>
        </p:txBody>
      </p:sp>
      <p:sp>
        <p:nvSpPr>
          <p:cNvPr id="42" name="Rectangle 41">
            <a:extLst>
              <a:ext uri="{FF2B5EF4-FFF2-40B4-BE49-F238E27FC236}">
                <a16:creationId xmlns:a16="http://schemas.microsoft.com/office/drawing/2014/main" id="{83604371-B039-4B07-A9E5-DB18230FBB78}"/>
              </a:ext>
            </a:extLst>
          </p:cNvPr>
          <p:cNvSpPr/>
          <p:nvPr/>
        </p:nvSpPr>
        <p:spPr>
          <a:xfrm>
            <a:off x="972351" y="2897082"/>
            <a:ext cx="2001668" cy="7363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93B14DD-DCF8-4E0D-B7C8-686DCE75B974}"/>
              </a:ext>
            </a:extLst>
          </p:cNvPr>
          <p:cNvSpPr txBox="1"/>
          <p:nvPr/>
        </p:nvSpPr>
        <p:spPr>
          <a:xfrm>
            <a:off x="3194898" y="3034439"/>
            <a:ext cx="2211492" cy="461665"/>
          </a:xfrm>
          <a:prstGeom prst="rect">
            <a:avLst/>
          </a:prstGeom>
          <a:noFill/>
        </p:spPr>
        <p:txBody>
          <a:bodyPr wrap="square" rtlCol="0">
            <a:spAutoFit/>
          </a:bodyPr>
          <a:lstStyle/>
          <a:p>
            <a:r>
              <a:rPr lang="en-US" sz="1200">
                <a:solidFill>
                  <a:srgbClr val="FFFF00"/>
                </a:solidFill>
                <a:latin typeface="Montserrat" panose="00000500000000000000" pitchFamily="2" charset="0"/>
              </a:rPr>
              <a:t>Tài nguyên đã phân bổ sẵn cho tiến trình</a:t>
            </a:r>
          </a:p>
        </p:txBody>
      </p:sp>
      <p:sp>
        <p:nvSpPr>
          <p:cNvPr id="44" name="TextBox 43">
            <a:extLst>
              <a:ext uri="{FF2B5EF4-FFF2-40B4-BE49-F238E27FC236}">
                <a16:creationId xmlns:a16="http://schemas.microsoft.com/office/drawing/2014/main" id="{56E9F810-C0DA-4B74-B81B-D2E107BB7A2D}"/>
              </a:ext>
            </a:extLst>
          </p:cNvPr>
          <p:cNvSpPr txBox="1"/>
          <p:nvPr/>
        </p:nvSpPr>
        <p:spPr>
          <a:xfrm>
            <a:off x="6597217" y="4855697"/>
            <a:ext cx="4277929" cy="338554"/>
          </a:xfrm>
          <a:prstGeom prst="rect">
            <a:avLst/>
          </a:prstGeom>
          <a:noFill/>
          <a:ln>
            <a:solidFill>
              <a:schemeClr val="tx1"/>
            </a:solidFill>
          </a:ln>
        </p:spPr>
        <p:txBody>
          <a:bodyPr wrap="square">
            <a:spAutoFit/>
          </a:bodyPr>
          <a:lstStyle/>
          <a:p>
            <a:r>
              <a:rPr lang="en-US" sz="1600">
                <a:latin typeface="Montserrat" panose="00000500000000000000" pitchFamily="2" charset="0"/>
              </a:rPr>
              <a:t>Chương trình không xảy ra Deadlock</a:t>
            </a:r>
            <a:endParaRPr lang="en-US" sz="1600"/>
          </a:p>
        </p:txBody>
      </p:sp>
      <p:sp>
        <p:nvSpPr>
          <p:cNvPr id="45" name="Arrow: Right 44">
            <a:extLst>
              <a:ext uri="{FF2B5EF4-FFF2-40B4-BE49-F238E27FC236}">
                <a16:creationId xmlns:a16="http://schemas.microsoft.com/office/drawing/2014/main" id="{DFD0DEBD-4A6C-484D-8315-1FC25EFE8DA7}"/>
              </a:ext>
            </a:extLst>
          </p:cNvPr>
          <p:cNvSpPr/>
          <p:nvPr/>
        </p:nvSpPr>
        <p:spPr>
          <a:xfrm>
            <a:off x="6046521" y="4931995"/>
            <a:ext cx="426128" cy="20625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2803FBFF-69A2-4960-95D3-A65C3F4CC7A6}"/>
              </a:ext>
            </a:extLst>
          </p:cNvPr>
          <p:cNvSpPr/>
          <p:nvPr/>
        </p:nvSpPr>
        <p:spPr>
          <a:xfrm>
            <a:off x="1154102" y="5684662"/>
            <a:ext cx="390613" cy="2892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C291233-2401-4C49-AB6E-22BD1083AA42}"/>
              </a:ext>
            </a:extLst>
          </p:cNvPr>
          <p:cNvSpPr txBox="1"/>
          <p:nvPr/>
        </p:nvSpPr>
        <p:spPr>
          <a:xfrm>
            <a:off x="1812471" y="5495482"/>
            <a:ext cx="8852459" cy="584775"/>
          </a:xfrm>
          <a:prstGeom prst="rect">
            <a:avLst/>
          </a:prstGeom>
          <a:noFill/>
        </p:spPr>
        <p:txBody>
          <a:bodyPr wrap="square" rtlCol="0">
            <a:spAutoFit/>
          </a:bodyPr>
          <a:lstStyle/>
          <a:p>
            <a:r>
              <a:rPr lang="en-US" sz="1600">
                <a:latin typeface="Montserrat" panose="00000500000000000000" pitchFamily="2" charset="0"/>
              </a:rPr>
              <a:t>Giải thuật Banker dễ dàng giúp chúng ta tính toán, kiểm soát, cũng như phát hiện hay phòng tránh khả năng xảy ra Deadlock trong chương trình</a:t>
            </a:r>
          </a:p>
        </p:txBody>
      </p:sp>
    </p:spTree>
    <p:extLst>
      <p:ext uri="{BB962C8B-B14F-4D97-AF65-F5344CB8AC3E}">
        <p14:creationId xmlns:p14="http://schemas.microsoft.com/office/powerpoint/2010/main" val="88604633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2">
            <a:extLst>
              <a:ext uri="{FF2B5EF4-FFF2-40B4-BE49-F238E27FC236}">
                <a16:creationId xmlns:a16="http://schemas.microsoft.com/office/drawing/2014/main" id="{FD1048D7-9A32-4AAC-8155-2F8D98A5F59C}"/>
              </a:ext>
            </a:extLst>
          </p:cNvPr>
          <p:cNvGrpSpPr/>
          <p:nvPr/>
        </p:nvGrpSpPr>
        <p:grpSpPr>
          <a:xfrm>
            <a:off x="10654626" y="118011"/>
            <a:ext cx="1352938" cy="1166326"/>
            <a:chOff x="10114384" y="822416"/>
            <a:chExt cx="1352938" cy="1166326"/>
          </a:xfrm>
        </p:grpSpPr>
        <p:cxnSp>
          <p:nvCxnSpPr>
            <p:cNvPr id="12" name="Straight Connector 11">
              <a:extLst>
                <a:ext uri="{FF2B5EF4-FFF2-40B4-BE49-F238E27FC236}">
                  <a16:creationId xmlns:a16="http://schemas.microsoft.com/office/drawing/2014/main" id="{98B1EBF2-E631-4A3C-A46A-B4134BD9C0B1}"/>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B5CD88-73CF-48BE-A1F4-FD3EB3247091}"/>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3">
            <a:extLst>
              <a:ext uri="{FF2B5EF4-FFF2-40B4-BE49-F238E27FC236}">
                <a16:creationId xmlns:a16="http://schemas.microsoft.com/office/drawing/2014/main" id="{499EED39-A50C-405F-8EB9-DD96BA7EDE68}"/>
              </a:ext>
            </a:extLst>
          </p:cNvPr>
          <p:cNvGrpSpPr/>
          <p:nvPr/>
        </p:nvGrpSpPr>
        <p:grpSpPr>
          <a:xfrm rot="10800000">
            <a:off x="285652" y="5439944"/>
            <a:ext cx="1352938" cy="1166326"/>
            <a:chOff x="10114384" y="822416"/>
            <a:chExt cx="1352938" cy="1166326"/>
          </a:xfrm>
        </p:grpSpPr>
        <p:cxnSp>
          <p:nvCxnSpPr>
            <p:cNvPr id="15" name="Straight Connector 14">
              <a:extLst>
                <a:ext uri="{FF2B5EF4-FFF2-40B4-BE49-F238E27FC236}">
                  <a16:creationId xmlns:a16="http://schemas.microsoft.com/office/drawing/2014/main" id="{2A29518B-42A2-427D-8EF4-0772774101A3}"/>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C0D4E7-39C6-4701-AAD9-621EAA35C83D}"/>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03F3B72C-43A8-4375-B616-91F569629343}"/>
              </a:ext>
            </a:extLst>
          </p:cNvPr>
          <p:cNvSpPr txBox="1"/>
          <p:nvPr/>
        </p:nvSpPr>
        <p:spPr>
          <a:xfrm>
            <a:off x="1686224" y="6410323"/>
            <a:ext cx="6118860" cy="338554"/>
          </a:xfrm>
          <a:prstGeom prst="rect">
            <a:avLst/>
          </a:prstGeom>
          <a:noFill/>
        </p:spPr>
        <p:txBody>
          <a:bodyPr wrap="square">
            <a:spAutoFit/>
          </a:bodyPr>
          <a:lstStyle/>
          <a:p>
            <a:r>
              <a:rPr lang="en-US" sz="1600">
                <a:latin typeface="Montserrat "/>
              </a:rPr>
              <a:t>Linux Operating System</a:t>
            </a:r>
          </a:p>
        </p:txBody>
      </p:sp>
      <p:pic>
        <p:nvPicPr>
          <p:cNvPr id="18" name="Graphic 17" descr="Aperture outline">
            <a:extLst>
              <a:ext uri="{FF2B5EF4-FFF2-40B4-BE49-F238E27FC236}">
                <a16:creationId xmlns:a16="http://schemas.microsoft.com/office/drawing/2014/main" id="{23160278-521A-49A1-8992-04383E8A2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6015" y="6318121"/>
            <a:ext cx="522957" cy="522957"/>
          </a:xfrm>
          <a:prstGeom prst="rect">
            <a:avLst/>
          </a:prstGeom>
        </p:spPr>
      </p:pic>
      <p:sp>
        <p:nvSpPr>
          <p:cNvPr id="9" name="TextBox 8">
            <a:extLst>
              <a:ext uri="{FF2B5EF4-FFF2-40B4-BE49-F238E27FC236}">
                <a16:creationId xmlns:a16="http://schemas.microsoft.com/office/drawing/2014/main" id="{F7CEE72A-9A21-4F7F-8193-7D1B52D03BBB}"/>
              </a:ext>
            </a:extLst>
          </p:cNvPr>
          <p:cNvSpPr txBox="1"/>
          <p:nvPr/>
        </p:nvSpPr>
        <p:spPr>
          <a:xfrm flipH="1">
            <a:off x="692455" y="301064"/>
            <a:ext cx="4837950" cy="400110"/>
          </a:xfrm>
          <a:prstGeom prst="rect">
            <a:avLst/>
          </a:prstGeom>
          <a:noFill/>
        </p:spPr>
        <p:txBody>
          <a:bodyPr wrap="square" rtlCol="0">
            <a:spAutoFit/>
          </a:bodyPr>
          <a:lstStyle/>
          <a:p>
            <a:r>
              <a:rPr lang="en-US" sz="2000">
                <a:latin typeface="Montserrat Black" panose="00000A00000000000000" pitchFamily="2" charset="0"/>
              </a:rPr>
              <a:t>Dining Philosophers - Problem</a:t>
            </a:r>
          </a:p>
        </p:txBody>
      </p:sp>
      <p:pic>
        <p:nvPicPr>
          <p:cNvPr id="21" name="Picture 20" descr="Diagram&#10;&#10;Description automatically generated">
            <a:extLst>
              <a:ext uri="{FF2B5EF4-FFF2-40B4-BE49-F238E27FC236}">
                <a16:creationId xmlns:a16="http://schemas.microsoft.com/office/drawing/2014/main" id="{451BFCE5-CCFE-4C16-BDAC-4FCC48C568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3175" y="939644"/>
            <a:ext cx="4300979" cy="3318390"/>
          </a:xfrm>
          <a:prstGeom prst="rect">
            <a:avLst/>
          </a:prstGeom>
        </p:spPr>
      </p:pic>
      <p:sp>
        <p:nvSpPr>
          <p:cNvPr id="22" name="TextBox 21">
            <a:extLst>
              <a:ext uri="{FF2B5EF4-FFF2-40B4-BE49-F238E27FC236}">
                <a16:creationId xmlns:a16="http://schemas.microsoft.com/office/drawing/2014/main" id="{4629BC6A-AA55-414A-AE34-C2E886DCA05B}"/>
              </a:ext>
            </a:extLst>
          </p:cNvPr>
          <p:cNvSpPr txBox="1"/>
          <p:nvPr/>
        </p:nvSpPr>
        <p:spPr>
          <a:xfrm>
            <a:off x="6942339" y="636649"/>
            <a:ext cx="3906042" cy="1546449"/>
          </a:xfrm>
          <a:prstGeom prst="rect">
            <a:avLst/>
          </a:prstGeom>
          <a:noFill/>
          <a:ln>
            <a:solidFill>
              <a:schemeClr val="tx1"/>
            </a:solidFill>
          </a:ln>
        </p:spPr>
        <p:txBody>
          <a:bodyPr wrap="square" rtlCol="0">
            <a:spAutoFit/>
          </a:bodyPr>
          <a:lstStyle/>
          <a:p>
            <a:pPr marL="285750" indent="-285750">
              <a:lnSpc>
                <a:spcPct val="120000"/>
              </a:lnSpc>
              <a:buFont typeface="Arial" panose="020B0604020202020204" pitchFamily="34" charset="0"/>
              <a:buChar char="•"/>
            </a:pPr>
            <a:r>
              <a:rPr lang="en-US" sz="1600">
                <a:latin typeface="Montserrat" panose="00000500000000000000" pitchFamily="2" charset="0"/>
              </a:rPr>
              <a:t>5 </a:t>
            </a:r>
            <a:r>
              <a:rPr lang="en-US" sz="1600" err="1">
                <a:latin typeface="Montserrat" panose="00000500000000000000" pitchFamily="2" charset="0"/>
              </a:rPr>
              <a:t>người</a:t>
            </a:r>
            <a:r>
              <a:rPr lang="en-US" sz="1600">
                <a:latin typeface="Montserrat" panose="00000500000000000000" pitchFamily="2" charset="0"/>
              </a:rPr>
              <a:t> </a:t>
            </a:r>
            <a:r>
              <a:rPr lang="en-US" sz="1600" err="1">
                <a:latin typeface="Montserrat" panose="00000500000000000000" pitchFamily="2" charset="0"/>
              </a:rPr>
              <a:t>ngồi</a:t>
            </a:r>
            <a:r>
              <a:rPr lang="en-US" sz="1600">
                <a:latin typeface="Montserrat" panose="00000500000000000000" pitchFamily="2" charset="0"/>
              </a:rPr>
              <a:t> </a:t>
            </a:r>
            <a:r>
              <a:rPr lang="en-US" sz="1600" err="1">
                <a:latin typeface="Montserrat" panose="00000500000000000000" pitchFamily="2" charset="0"/>
              </a:rPr>
              <a:t>trong</a:t>
            </a:r>
            <a:r>
              <a:rPr lang="en-US" sz="1600">
                <a:latin typeface="Montserrat" panose="00000500000000000000" pitchFamily="2" charset="0"/>
              </a:rPr>
              <a:t> </a:t>
            </a:r>
            <a:r>
              <a:rPr lang="en-US" sz="1600" err="1">
                <a:latin typeface="Montserrat" panose="00000500000000000000" pitchFamily="2" charset="0"/>
              </a:rPr>
              <a:t>một</a:t>
            </a:r>
            <a:r>
              <a:rPr lang="en-US" sz="1600">
                <a:latin typeface="Montserrat" panose="00000500000000000000" pitchFamily="2" charset="0"/>
              </a:rPr>
              <a:t> </a:t>
            </a:r>
            <a:r>
              <a:rPr lang="en-US" sz="1600" err="1">
                <a:latin typeface="Montserrat" panose="00000500000000000000" pitchFamily="2" charset="0"/>
              </a:rPr>
              <a:t>bàn</a:t>
            </a:r>
            <a:r>
              <a:rPr lang="en-US" sz="1600">
                <a:latin typeface="Montserrat" panose="00000500000000000000" pitchFamily="2" charset="0"/>
              </a:rPr>
              <a:t> </a:t>
            </a:r>
            <a:r>
              <a:rPr lang="en-US" sz="1600" err="1">
                <a:latin typeface="Montserrat" panose="00000500000000000000" pitchFamily="2" charset="0"/>
              </a:rPr>
              <a:t>ăn</a:t>
            </a:r>
            <a:endParaRPr lang="en-US" sz="1600">
              <a:latin typeface="Montserrat" panose="00000500000000000000" pitchFamily="2" charset="0"/>
            </a:endParaRPr>
          </a:p>
          <a:p>
            <a:pPr marL="285750" indent="-285750">
              <a:lnSpc>
                <a:spcPct val="120000"/>
              </a:lnSpc>
              <a:buFont typeface="Arial" panose="020B0604020202020204" pitchFamily="34" charset="0"/>
              <a:buChar char="•"/>
            </a:pPr>
            <a:r>
              <a:rPr lang="en-US" sz="1600">
                <a:latin typeface="Montserrat" panose="00000500000000000000" pitchFamily="2" charset="0"/>
              </a:rPr>
              <a:t>5 </a:t>
            </a:r>
            <a:r>
              <a:rPr lang="en-US" sz="1600" err="1">
                <a:latin typeface="Montserrat" panose="00000500000000000000" pitchFamily="2" charset="0"/>
              </a:rPr>
              <a:t>chiếc</a:t>
            </a:r>
            <a:r>
              <a:rPr lang="en-US" sz="1600">
                <a:latin typeface="Montserrat" panose="00000500000000000000" pitchFamily="2" charset="0"/>
              </a:rPr>
              <a:t> </a:t>
            </a:r>
            <a:r>
              <a:rPr lang="en-US" sz="1600" err="1">
                <a:latin typeface="Montserrat" panose="00000500000000000000" pitchFamily="2" charset="0"/>
              </a:rPr>
              <a:t>đũa</a:t>
            </a:r>
            <a:r>
              <a:rPr lang="en-US" sz="1600">
                <a:latin typeface="Montserrat" panose="00000500000000000000" pitchFamily="2" charset="0"/>
              </a:rPr>
              <a:t> </a:t>
            </a:r>
            <a:r>
              <a:rPr lang="en-US" sz="1600" err="1">
                <a:latin typeface="Montserrat" panose="00000500000000000000" pitchFamily="2" charset="0"/>
              </a:rPr>
              <a:t>được</a:t>
            </a:r>
            <a:r>
              <a:rPr lang="en-US" sz="1600">
                <a:latin typeface="Montserrat" panose="00000500000000000000" pitchFamily="2" charset="0"/>
              </a:rPr>
              <a:t> </a:t>
            </a:r>
            <a:r>
              <a:rPr lang="en-US" sz="1600" err="1">
                <a:latin typeface="Montserrat" panose="00000500000000000000" pitchFamily="2" charset="0"/>
              </a:rPr>
              <a:t>đặt</a:t>
            </a:r>
            <a:r>
              <a:rPr lang="en-US" sz="1600">
                <a:latin typeface="Montserrat" panose="00000500000000000000" pitchFamily="2" charset="0"/>
              </a:rPr>
              <a:t> </a:t>
            </a:r>
            <a:r>
              <a:rPr lang="en-US" sz="1600" err="1">
                <a:latin typeface="Montserrat" panose="00000500000000000000" pitchFamily="2" charset="0"/>
              </a:rPr>
              <a:t>giữa</a:t>
            </a:r>
            <a:r>
              <a:rPr lang="en-US" sz="1600">
                <a:latin typeface="Montserrat" panose="00000500000000000000" pitchFamily="2" charset="0"/>
              </a:rPr>
              <a:t> </a:t>
            </a:r>
            <a:r>
              <a:rPr lang="en-US" sz="1600" err="1">
                <a:latin typeface="Montserrat" panose="00000500000000000000" pitchFamily="2" charset="0"/>
              </a:rPr>
              <a:t>mỗi</a:t>
            </a:r>
            <a:r>
              <a:rPr lang="en-US" sz="1600">
                <a:latin typeface="Montserrat" panose="00000500000000000000" pitchFamily="2" charset="0"/>
              </a:rPr>
              <a:t> 2 </a:t>
            </a:r>
            <a:r>
              <a:rPr lang="en-US" sz="1600" err="1">
                <a:latin typeface="Montserrat" panose="00000500000000000000" pitchFamily="2" charset="0"/>
              </a:rPr>
              <a:t>người</a:t>
            </a:r>
            <a:r>
              <a:rPr lang="en-US" sz="1600">
                <a:latin typeface="Montserrat" panose="00000500000000000000" pitchFamily="2" charset="0"/>
              </a:rPr>
              <a:t> </a:t>
            </a:r>
            <a:r>
              <a:rPr lang="en-US" sz="1600" err="1">
                <a:latin typeface="Montserrat" panose="00000500000000000000" pitchFamily="2" charset="0"/>
              </a:rPr>
              <a:t>như</a:t>
            </a:r>
            <a:r>
              <a:rPr lang="en-US" sz="1600">
                <a:latin typeface="Montserrat" panose="00000500000000000000" pitchFamily="2" charset="0"/>
              </a:rPr>
              <a:t> </a:t>
            </a:r>
            <a:r>
              <a:rPr lang="en-US" sz="1600" err="1">
                <a:latin typeface="Montserrat" panose="00000500000000000000" pitchFamily="2" charset="0"/>
              </a:rPr>
              <a:t>hình</a:t>
            </a:r>
            <a:r>
              <a:rPr lang="en-US" sz="1600">
                <a:latin typeface="Montserrat" panose="00000500000000000000" pitchFamily="2" charset="0"/>
              </a:rPr>
              <a:t> </a:t>
            </a:r>
            <a:r>
              <a:rPr lang="en-US" sz="1600" err="1">
                <a:latin typeface="Montserrat" panose="00000500000000000000" pitchFamily="2" charset="0"/>
              </a:rPr>
              <a:t>vẽ</a:t>
            </a:r>
            <a:endParaRPr lang="en-US" sz="1600">
              <a:latin typeface="Montserrat" panose="00000500000000000000" pitchFamily="2" charset="0"/>
            </a:endParaRPr>
          </a:p>
          <a:p>
            <a:pPr marL="285750" indent="-285750">
              <a:lnSpc>
                <a:spcPct val="120000"/>
              </a:lnSpc>
              <a:buFont typeface="Arial" panose="020B0604020202020204" pitchFamily="34" charset="0"/>
              <a:buChar char="•"/>
            </a:pPr>
            <a:r>
              <a:rPr lang="en-US" sz="1600" err="1">
                <a:latin typeface="Montserrat" panose="00000500000000000000" pitchFamily="2" charset="0"/>
              </a:rPr>
              <a:t>Giới</a:t>
            </a:r>
            <a:r>
              <a:rPr lang="en-US" sz="1600">
                <a:latin typeface="Montserrat" panose="00000500000000000000" pitchFamily="2" charset="0"/>
              </a:rPr>
              <a:t> </a:t>
            </a:r>
            <a:r>
              <a:rPr lang="en-US" sz="1600" err="1">
                <a:latin typeface="Montserrat" panose="00000500000000000000" pitchFamily="2" charset="0"/>
              </a:rPr>
              <a:t>hạn</a:t>
            </a:r>
            <a:r>
              <a:rPr lang="en-US" sz="1600">
                <a:latin typeface="Montserrat" panose="00000500000000000000" pitchFamily="2" charset="0"/>
              </a:rPr>
              <a:t> </a:t>
            </a:r>
            <a:r>
              <a:rPr lang="en-US" sz="1600" err="1">
                <a:latin typeface="Montserrat" panose="00000500000000000000" pitchFamily="2" charset="0"/>
              </a:rPr>
              <a:t>số</a:t>
            </a:r>
            <a:r>
              <a:rPr lang="en-US" sz="1600">
                <a:latin typeface="Montserrat" panose="00000500000000000000" pitchFamily="2" charset="0"/>
              </a:rPr>
              <a:t> </a:t>
            </a:r>
            <a:r>
              <a:rPr lang="en-US" sz="1600" err="1">
                <a:latin typeface="Montserrat" panose="00000500000000000000" pitchFamily="2" charset="0"/>
              </a:rPr>
              <a:t>lượng</a:t>
            </a:r>
            <a:r>
              <a:rPr lang="en-US" sz="1600">
                <a:latin typeface="Montserrat" panose="00000500000000000000" pitchFamily="2" charset="0"/>
              </a:rPr>
              <a:t> </a:t>
            </a:r>
            <a:r>
              <a:rPr lang="en-US" sz="1600" err="1">
                <a:latin typeface="Montserrat" panose="00000500000000000000" pitchFamily="2" charset="0"/>
              </a:rPr>
              <a:t>thức</a:t>
            </a:r>
            <a:r>
              <a:rPr lang="en-US" sz="1600">
                <a:latin typeface="Montserrat" panose="00000500000000000000" pitchFamily="2" charset="0"/>
              </a:rPr>
              <a:t> </a:t>
            </a:r>
            <a:r>
              <a:rPr lang="en-US" sz="1600" err="1">
                <a:latin typeface="Montserrat" panose="00000500000000000000" pitchFamily="2" charset="0"/>
              </a:rPr>
              <a:t>ăn</a:t>
            </a:r>
            <a:endParaRPr lang="en-US" sz="1600">
              <a:latin typeface="Montserrat" panose="00000500000000000000" pitchFamily="2" charset="0"/>
            </a:endParaRPr>
          </a:p>
          <a:p>
            <a:pPr marL="285750" indent="-285750">
              <a:lnSpc>
                <a:spcPct val="120000"/>
              </a:lnSpc>
              <a:buFont typeface="Arial" panose="020B0604020202020204" pitchFamily="34" charset="0"/>
              <a:buChar char="•"/>
            </a:pPr>
            <a:endParaRPr lang="en-US" sz="1600">
              <a:latin typeface="Montserrat" panose="00000500000000000000" pitchFamily="2" charset="0"/>
            </a:endParaRPr>
          </a:p>
        </p:txBody>
      </p:sp>
      <p:sp>
        <p:nvSpPr>
          <p:cNvPr id="23" name="TextBox 22">
            <a:extLst>
              <a:ext uri="{FF2B5EF4-FFF2-40B4-BE49-F238E27FC236}">
                <a16:creationId xmlns:a16="http://schemas.microsoft.com/office/drawing/2014/main" id="{F51B9A74-E0A6-453D-A2E3-CE7D9AEEFF0A}"/>
              </a:ext>
            </a:extLst>
          </p:cNvPr>
          <p:cNvSpPr txBox="1"/>
          <p:nvPr/>
        </p:nvSpPr>
        <p:spPr>
          <a:xfrm>
            <a:off x="6942339" y="2797919"/>
            <a:ext cx="3906042" cy="1546449"/>
          </a:xfrm>
          <a:prstGeom prst="rect">
            <a:avLst/>
          </a:prstGeom>
          <a:noFill/>
          <a:ln>
            <a:solidFill>
              <a:schemeClr val="tx1"/>
            </a:solidFill>
          </a:ln>
        </p:spPr>
        <p:txBody>
          <a:bodyPr wrap="square" rtlCol="0">
            <a:spAutoFit/>
          </a:bodyPr>
          <a:lstStyle/>
          <a:p>
            <a:pPr marL="285750" indent="-285750">
              <a:lnSpc>
                <a:spcPct val="120000"/>
              </a:lnSpc>
              <a:buFont typeface="Arial" panose="020B0604020202020204" pitchFamily="34" charset="0"/>
              <a:buChar char="•"/>
            </a:pPr>
            <a:r>
              <a:rPr lang="en-US" sz="1600" err="1">
                <a:latin typeface="Montserrat" panose="00000500000000000000" pitchFamily="2" charset="0"/>
              </a:rPr>
              <a:t>Một</a:t>
            </a:r>
            <a:r>
              <a:rPr lang="en-US" sz="1600">
                <a:latin typeface="Montserrat" panose="00000500000000000000" pitchFamily="2" charset="0"/>
              </a:rPr>
              <a:t> </a:t>
            </a:r>
            <a:r>
              <a:rPr lang="en-US" sz="1600" err="1">
                <a:latin typeface="Montserrat" panose="00000500000000000000" pitchFamily="2" charset="0"/>
              </a:rPr>
              <a:t>người</a:t>
            </a:r>
            <a:r>
              <a:rPr lang="en-US" sz="1600">
                <a:latin typeface="Montserrat" panose="00000500000000000000" pitchFamily="2" charset="0"/>
              </a:rPr>
              <a:t> </a:t>
            </a:r>
            <a:r>
              <a:rPr lang="en-US" sz="1600" err="1">
                <a:latin typeface="Montserrat" panose="00000500000000000000" pitchFamily="2" charset="0"/>
              </a:rPr>
              <a:t>chỉ</a:t>
            </a:r>
            <a:r>
              <a:rPr lang="en-US" sz="1600">
                <a:latin typeface="Montserrat" panose="00000500000000000000" pitchFamily="2" charset="0"/>
              </a:rPr>
              <a:t> </a:t>
            </a:r>
            <a:r>
              <a:rPr lang="en-US" sz="1600" err="1">
                <a:latin typeface="Montserrat" panose="00000500000000000000" pitchFamily="2" charset="0"/>
              </a:rPr>
              <a:t>được</a:t>
            </a:r>
            <a:r>
              <a:rPr lang="en-US" sz="1600">
                <a:latin typeface="Montserrat" panose="00000500000000000000" pitchFamily="2" charset="0"/>
              </a:rPr>
              <a:t> </a:t>
            </a:r>
            <a:r>
              <a:rPr lang="en-US" sz="1600" err="1">
                <a:latin typeface="Montserrat" panose="00000500000000000000" pitchFamily="2" charset="0"/>
              </a:rPr>
              <a:t>nghĩ</a:t>
            </a:r>
            <a:r>
              <a:rPr lang="en-US" sz="1600">
                <a:latin typeface="Montserrat" panose="00000500000000000000" pitchFamily="2" charset="0"/>
              </a:rPr>
              <a:t> </a:t>
            </a:r>
            <a:r>
              <a:rPr lang="en-US" sz="1600" err="1">
                <a:latin typeface="Montserrat" panose="00000500000000000000" pitchFamily="2" charset="0"/>
              </a:rPr>
              <a:t>hoặc</a:t>
            </a:r>
            <a:r>
              <a:rPr lang="en-US" sz="1600">
                <a:latin typeface="Montserrat" panose="00000500000000000000" pitchFamily="2" charset="0"/>
              </a:rPr>
              <a:t> </a:t>
            </a:r>
            <a:r>
              <a:rPr lang="en-US" sz="1600" err="1">
                <a:latin typeface="Montserrat" panose="00000500000000000000" pitchFamily="2" charset="0"/>
              </a:rPr>
              <a:t>ăn</a:t>
            </a:r>
            <a:r>
              <a:rPr lang="en-US" sz="1600">
                <a:latin typeface="Montserrat" panose="00000500000000000000" pitchFamily="2" charset="0"/>
              </a:rPr>
              <a:t> </a:t>
            </a:r>
            <a:r>
              <a:rPr lang="en-US" sz="1600" err="1">
                <a:latin typeface="Montserrat" panose="00000500000000000000" pitchFamily="2" charset="0"/>
              </a:rPr>
              <a:t>tại</a:t>
            </a:r>
            <a:r>
              <a:rPr lang="en-US" sz="1600">
                <a:latin typeface="Montserrat" panose="00000500000000000000" pitchFamily="2" charset="0"/>
              </a:rPr>
              <a:t> </a:t>
            </a:r>
            <a:r>
              <a:rPr lang="en-US" sz="1600" err="1">
                <a:latin typeface="Montserrat" panose="00000500000000000000" pitchFamily="2" charset="0"/>
              </a:rPr>
              <a:t>một</a:t>
            </a:r>
            <a:r>
              <a:rPr lang="en-US" sz="1600">
                <a:latin typeface="Montserrat" panose="00000500000000000000" pitchFamily="2" charset="0"/>
              </a:rPr>
              <a:t> </a:t>
            </a:r>
            <a:r>
              <a:rPr lang="en-US" sz="1600" err="1">
                <a:latin typeface="Montserrat" panose="00000500000000000000" pitchFamily="2" charset="0"/>
              </a:rPr>
              <a:t>thời</a:t>
            </a:r>
            <a:r>
              <a:rPr lang="en-US" sz="1600">
                <a:latin typeface="Montserrat" panose="00000500000000000000" pitchFamily="2" charset="0"/>
              </a:rPr>
              <a:t> </a:t>
            </a:r>
            <a:r>
              <a:rPr lang="en-US" sz="1600" err="1">
                <a:latin typeface="Montserrat" panose="00000500000000000000" pitchFamily="2" charset="0"/>
              </a:rPr>
              <a:t>điểm</a:t>
            </a:r>
            <a:endParaRPr lang="en-US" sz="1600">
              <a:latin typeface="Montserrat" panose="00000500000000000000" pitchFamily="2" charset="0"/>
            </a:endParaRPr>
          </a:p>
          <a:p>
            <a:pPr marL="285750" indent="-285750">
              <a:lnSpc>
                <a:spcPct val="120000"/>
              </a:lnSpc>
              <a:buFont typeface="Arial" panose="020B0604020202020204" pitchFamily="34" charset="0"/>
              <a:buChar char="•"/>
            </a:pPr>
            <a:r>
              <a:rPr lang="en-US" sz="1600" err="1">
                <a:latin typeface="Montserrat" panose="00000500000000000000" pitchFamily="2" charset="0"/>
              </a:rPr>
              <a:t>Chỉ</a:t>
            </a:r>
            <a:r>
              <a:rPr lang="en-US" sz="1600">
                <a:latin typeface="Montserrat" panose="00000500000000000000" pitchFamily="2" charset="0"/>
              </a:rPr>
              <a:t> </a:t>
            </a:r>
            <a:r>
              <a:rPr lang="en-US" sz="1600" err="1">
                <a:latin typeface="Montserrat" panose="00000500000000000000" pitchFamily="2" charset="0"/>
              </a:rPr>
              <a:t>có</a:t>
            </a:r>
            <a:r>
              <a:rPr lang="en-US" sz="1600">
                <a:latin typeface="Montserrat" panose="00000500000000000000" pitchFamily="2" charset="0"/>
              </a:rPr>
              <a:t> </a:t>
            </a:r>
            <a:r>
              <a:rPr lang="en-US" sz="1600" err="1">
                <a:latin typeface="Montserrat" panose="00000500000000000000" pitchFamily="2" charset="0"/>
              </a:rPr>
              <a:t>thể</a:t>
            </a:r>
            <a:r>
              <a:rPr lang="en-US" sz="1600">
                <a:latin typeface="Montserrat" panose="00000500000000000000" pitchFamily="2" charset="0"/>
              </a:rPr>
              <a:t> </a:t>
            </a:r>
            <a:r>
              <a:rPr lang="en-US" sz="1600" err="1">
                <a:latin typeface="Montserrat" panose="00000500000000000000" pitchFamily="2" charset="0"/>
              </a:rPr>
              <a:t>ăn</a:t>
            </a:r>
            <a:r>
              <a:rPr lang="en-US" sz="1600">
                <a:latin typeface="Montserrat" panose="00000500000000000000" pitchFamily="2" charset="0"/>
              </a:rPr>
              <a:t> </a:t>
            </a:r>
            <a:r>
              <a:rPr lang="en-US" sz="1600" err="1">
                <a:latin typeface="Montserrat" panose="00000500000000000000" pitchFamily="2" charset="0"/>
              </a:rPr>
              <a:t>khi</a:t>
            </a:r>
            <a:r>
              <a:rPr lang="en-US" sz="1600">
                <a:latin typeface="Montserrat" panose="00000500000000000000" pitchFamily="2" charset="0"/>
              </a:rPr>
              <a:t> </a:t>
            </a:r>
            <a:r>
              <a:rPr lang="en-US" sz="1600" err="1">
                <a:latin typeface="Montserrat" panose="00000500000000000000" pitchFamily="2" charset="0"/>
              </a:rPr>
              <a:t>có</a:t>
            </a:r>
            <a:r>
              <a:rPr lang="en-US" sz="1600">
                <a:latin typeface="Montserrat" panose="00000500000000000000" pitchFamily="2" charset="0"/>
              </a:rPr>
              <a:t> 2 </a:t>
            </a:r>
            <a:r>
              <a:rPr lang="en-US" sz="1600" err="1">
                <a:latin typeface="Montserrat" panose="00000500000000000000" pitchFamily="2" charset="0"/>
              </a:rPr>
              <a:t>chiếc</a:t>
            </a:r>
            <a:r>
              <a:rPr lang="en-US" sz="1600">
                <a:latin typeface="Montserrat" panose="00000500000000000000" pitchFamily="2" charset="0"/>
              </a:rPr>
              <a:t> </a:t>
            </a:r>
            <a:r>
              <a:rPr lang="en-US" sz="1600" err="1">
                <a:latin typeface="Montserrat" panose="00000500000000000000" pitchFamily="2" charset="0"/>
              </a:rPr>
              <a:t>đũa</a:t>
            </a:r>
            <a:r>
              <a:rPr lang="en-US" sz="1600">
                <a:latin typeface="Montserrat" panose="00000500000000000000" pitchFamily="2" charset="0"/>
              </a:rPr>
              <a:t> </a:t>
            </a:r>
            <a:r>
              <a:rPr lang="en-US" sz="1600" err="1">
                <a:latin typeface="Montserrat" panose="00000500000000000000" pitchFamily="2" charset="0"/>
              </a:rPr>
              <a:t>bên</a:t>
            </a:r>
            <a:r>
              <a:rPr lang="en-US" sz="1600">
                <a:latin typeface="Montserrat" panose="00000500000000000000" pitchFamily="2" charset="0"/>
              </a:rPr>
              <a:t> </a:t>
            </a:r>
            <a:r>
              <a:rPr lang="en-US" sz="1600" err="1">
                <a:latin typeface="Montserrat" panose="00000500000000000000" pitchFamily="2" charset="0"/>
              </a:rPr>
              <a:t>cạnh</a:t>
            </a:r>
            <a:endParaRPr lang="en-US" sz="1600">
              <a:latin typeface="Montserrat" panose="00000500000000000000" pitchFamily="2" charset="0"/>
            </a:endParaRPr>
          </a:p>
          <a:p>
            <a:pPr marL="285750" indent="-285750">
              <a:lnSpc>
                <a:spcPct val="120000"/>
              </a:lnSpc>
              <a:buFont typeface="Arial" panose="020B0604020202020204" pitchFamily="34" charset="0"/>
              <a:buChar char="•"/>
            </a:pPr>
            <a:r>
              <a:rPr lang="en-US" sz="1600" err="1">
                <a:latin typeface="Montserrat" panose="00000500000000000000" pitchFamily="2" charset="0"/>
              </a:rPr>
              <a:t>Ăn</a:t>
            </a:r>
            <a:r>
              <a:rPr lang="en-US" sz="1600">
                <a:latin typeface="Montserrat" panose="00000500000000000000" pitchFamily="2" charset="0"/>
              </a:rPr>
              <a:t> </a:t>
            </a:r>
            <a:r>
              <a:rPr lang="en-US" sz="1600" err="1">
                <a:latin typeface="Montserrat" panose="00000500000000000000" pitchFamily="2" charset="0"/>
              </a:rPr>
              <a:t>xong</a:t>
            </a:r>
            <a:r>
              <a:rPr lang="en-US" sz="1600">
                <a:latin typeface="Montserrat" panose="00000500000000000000" pitchFamily="2" charset="0"/>
              </a:rPr>
              <a:t> </a:t>
            </a:r>
            <a:r>
              <a:rPr lang="en-US" sz="1600" err="1">
                <a:latin typeface="Montserrat" panose="00000500000000000000" pitchFamily="2" charset="0"/>
              </a:rPr>
              <a:t>sẽ</a:t>
            </a:r>
            <a:r>
              <a:rPr lang="en-US" sz="1600">
                <a:latin typeface="Montserrat" panose="00000500000000000000" pitchFamily="2" charset="0"/>
              </a:rPr>
              <a:t> </a:t>
            </a:r>
            <a:r>
              <a:rPr lang="en-US" sz="1600" err="1">
                <a:latin typeface="Montserrat" panose="00000500000000000000" pitchFamily="2" charset="0"/>
              </a:rPr>
              <a:t>để</a:t>
            </a:r>
            <a:r>
              <a:rPr lang="en-US" sz="1600">
                <a:latin typeface="Montserrat" panose="00000500000000000000" pitchFamily="2" charset="0"/>
              </a:rPr>
              <a:t> 2 </a:t>
            </a:r>
            <a:r>
              <a:rPr lang="en-US" sz="1600" err="1">
                <a:latin typeface="Montserrat" panose="00000500000000000000" pitchFamily="2" charset="0"/>
              </a:rPr>
              <a:t>chiếc</a:t>
            </a:r>
            <a:r>
              <a:rPr lang="en-US" sz="1600">
                <a:latin typeface="Montserrat" panose="00000500000000000000" pitchFamily="2" charset="0"/>
              </a:rPr>
              <a:t> </a:t>
            </a:r>
            <a:r>
              <a:rPr lang="en-US" sz="1600" err="1">
                <a:latin typeface="Montserrat" panose="00000500000000000000" pitchFamily="2" charset="0"/>
              </a:rPr>
              <a:t>đũa</a:t>
            </a:r>
            <a:r>
              <a:rPr lang="en-US" sz="1600">
                <a:latin typeface="Montserrat" panose="00000500000000000000" pitchFamily="2" charset="0"/>
              </a:rPr>
              <a:t> </a:t>
            </a:r>
            <a:r>
              <a:rPr lang="en-US" sz="1600" err="1">
                <a:latin typeface="Montserrat" panose="00000500000000000000" pitchFamily="2" charset="0"/>
              </a:rPr>
              <a:t>xuống</a:t>
            </a:r>
            <a:endParaRPr lang="en-US" sz="1600">
              <a:latin typeface="Montserrat" panose="00000500000000000000" pitchFamily="2" charset="0"/>
            </a:endParaRPr>
          </a:p>
        </p:txBody>
      </p:sp>
      <p:sp>
        <p:nvSpPr>
          <p:cNvPr id="24" name="TextBox 23">
            <a:extLst>
              <a:ext uri="{FF2B5EF4-FFF2-40B4-BE49-F238E27FC236}">
                <a16:creationId xmlns:a16="http://schemas.microsoft.com/office/drawing/2014/main" id="{1F726B4E-75E7-4CCD-8EAD-714F0C2322BB}"/>
              </a:ext>
            </a:extLst>
          </p:cNvPr>
          <p:cNvSpPr txBox="1"/>
          <p:nvPr/>
        </p:nvSpPr>
        <p:spPr>
          <a:xfrm>
            <a:off x="7232806" y="5272025"/>
            <a:ext cx="3906042" cy="646331"/>
          </a:xfrm>
          <a:prstGeom prst="rect">
            <a:avLst/>
          </a:prstGeom>
          <a:noFill/>
          <a:ln>
            <a:solidFill>
              <a:schemeClr val="tx1"/>
            </a:solidFill>
          </a:ln>
        </p:spPr>
        <p:txBody>
          <a:bodyPr wrap="square" rtlCol="0">
            <a:spAutoFit/>
          </a:bodyPr>
          <a:lstStyle/>
          <a:p>
            <a:r>
              <a:rPr lang="en-US" b="1">
                <a:latin typeface="Montserrat" panose="00000500000000000000" pitchFamily="2" charset="0"/>
              </a:rPr>
              <a:t>Làm thế nào để tất </a:t>
            </a:r>
            <a:r>
              <a:rPr lang="en-US" b="1" err="1">
                <a:latin typeface="Montserrat" panose="00000500000000000000" pitchFamily="2" charset="0"/>
              </a:rPr>
              <a:t>cả</a:t>
            </a:r>
            <a:r>
              <a:rPr lang="en-US" b="1">
                <a:latin typeface="Montserrat" panose="00000500000000000000" pitchFamily="2" charset="0"/>
              </a:rPr>
              <a:t> </a:t>
            </a:r>
            <a:r>
              <a:rPr lang="en-US" b="1" err="1">
                <a:latin typeface="Montserrat" panose="00000500000000000000" pitchFamily="2" charset="0"/>
              </a:rPr>
              <a:t>mọi</a:t>
            </a:r>
            <a:r>
              <a:rPr lang="en-US" b="1">
                <a:latin typeface="Montserrat" panose="00000500000000000000" pitchFamily="2" charset="0"/>
              </a:rPr>
              <a:t> </a:t>
            </a:r>
            <a:r>
              <a:rPr lang="en-US" b="1" err="1">
                <a:latin typeface="Montserrat" panose="00000500000000000000" pitchFamily="2" charset="0"/>
              </a:rPr>
              <a:t>người</a:t>
            </a:r>
            <a:r>
              <a:rPr lang="en-US" b="1">
                <a:latin typeface="Montserrat" panose="00000500000000000000" pitchFamily="2" charset="0"/>
              </a:rPr>
              <a:t> </a:t>
            </a:r>
            <a:r>
              <a:rPr lang="en-US" b="1" err="1">
                <a:latin typeface="Montserrat" panose="00000500000000000000" pitchFamily="2" charset="0"/>
              </a:rPr>
              <a:t>đều</a:t>
            </a:r>
            <a:r>
              <a:rPr lang="en-US" b="1">
                <a:latin typeface="Montserrat" panose="00000500000000000000" pitchFamily="2" charset="0"/>
              </a:rPr>
              <a:t> </a:t>
            </a:r>
            <a:r>
              <a:rPr lang="en-US" b="1" err="1">
                <a:latin typeface="Montserrat" panose="00000500000000000000" pitchFamily="2" charset="0"/>
              </a:rPr>
              <a:t>được</a:t>
            </a:r>
            <a:r>
              <a:rPr lang="en-US" b="1">
                <a:latin typeface="Montserrat" panose="00000500000000000000" pitchFamily="2" charset="0"/>
              </a:rPr>
              <a:t> </a:t>
            </a:r>
            <a:r>
              <a:rPr lang="en-US" b="1" err="1">
                <a:latin typeface="Montserrat" panose="00000500000000000000" pitchFamily="2" charset="0"/>
              </a:rPr>
              <a:t>ăn</a:t>
            </a:r>
            <a:endParaRPr lang="en-US" b="1">
              <a:latin typeface="Montserrat" panose="00000500000000000000" pitchFamily="2" charset="0"/>
            </a:endParaRPr>
          </a:p>
        </p:txBody>
      </p:sp>
      <p:sp>
        <p:nvSpPr>
          <p:cNvPr id="25" name="Arrow: Right 24">
            <a:extLst>
              <a:ext uri="{FF2B5EF4-FFF2-40B4-BE49-F238E27FC236}">
                <a16:creationId xmlns:a16="http://schemas.microsoft.com/office/drawing/2014/main" id="{EF48DAFC-1C8C-4F43-ADDF-D3DD49F0FB89}"/>
              </a:ext>
            </a:extLst>
          </p:cNvPr>
          <p:cNvSpPr/>
          <p:nvPr/>
        </p:nvSpPr>
        <p:spPr>
          <a:xfrm>
            <a:off x="6456713" y="5381078"/>
            <a:ext cx="488268" cy="3240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213A22E-35B6-487A-9274-6BB7BE608AFA}"/>
              </a:ext>
            </a:extLst>
          </p:cNvPr>
          <p:cNvSpPr txBox="1"/>
          <p:nvPr/>
        </p:nvSpPr>
        <p:spPr>
          <a:xfrm>
            <a:off x="962121" y="4348696"/>
            <a:ext cx="4837952" cy="1569660"/>
          </a:xfrm>
          <a:prstGeom prst="rect">
            <a:avLst/>
          </a:prstGeom>
          <a:noFill/>
        </p:spPr>
        <p:txBody>
          <a:bodyPr wrap="square">
            <a:spAutoFit/>
          </a:bodyPr>
          <a:lstStyle/>
          <a:p>
            <a:pPr algn="just"/>
            <a:r>
              <a:rPr lang="en-US" sz="1600" b="0" i="0" err="1">
                <a:effectLst/>
                <a:latin typeface="Montserrat" panose="00000500000000000000" pitchFamily="2" charset="0"/>
              </a:rPr>
              <a:t>Mỗi</a:t>
            </a:r>
            <a:r>
              <a:rPr lang="en-US" sz="1600" b="0" i="0">
                <a:effectLst/>
                <a:latin typeface="Montserrat" panose="00000500000000000000" pitchFamily="2" charset="0"/>
              </a:rPr>
              <a:t> </a:t>
            </a:r>
            <a:r>
              <a:rPr lang="en-US" sz="1600" b="0" i="0" err="1">
                <a:effectLst/>
                <a:latin typeface="Montserrat" panose="00000500000000000000" pitchFamily="2" charset="0"/>
              </a:rPr>
              <a:t>người</a:t>
            </a:r>
            <a:r>
              <a:rPr lang="en-US" sz="1600" b="0" i="0">
                <a:effectLst/>
                <a:latin typeface="Montserrat" panose="00000500000000000000" pitchFamily="2" charset="0"/>
              </a:rPr>
              <a:t> </a:t>
            </a:r>
            <a:r>
              <a:rPr lang="en-US" sz="1600" b="0" i="0" err="1">
                <a:effectLst/>
                <a:latin typeface="Montserrat" panose="00000500000000000000" pitchFamily="2" charset="0"/>
              </a:rPr>
              <a:t>sẽ</a:t>
            </a:r>
            <a:r>
              <a:rPr lang="en-US" sz="1600" b="0" i="0">
                <a:effectLst/>
                <a:latin typeface="Montserrat" panose="00000500000000000000" pitchFamily="2" charset="0"/>
              </a:rPr>
              <a:t> </a:t>
            </a:r>
            <a:r>
              <a:rPr lang="vi-VN" sz="1600" b="0" i="0" err="1">
                <a:effectLst/>
                <a:latin typeface="Montserrat" panose="00000500000000000000" pitchFamily="2" charset="0"/>
              </a:rPr>
              <a:t>tự</a:t>
            </a:r>
            <a:r>
              <a:rPr lang="vi-VN" sz="1600" b="0" i="0">
                <a:effectLst/>
                <a:latin typeface="Montserrat" panose="00000500000000000000" pitchFamily="2" charset="0"/>
              </a:rPr>
              <a:t> </a:t>
            </a:r>
            <a:r>
              <a:rPr lang="vi-VN" sz="1600" b="0" i="0" err="1">
                <a:effectLst/>
                <a:latin typeface="Montserrat" panose="00000500000000000000" pitchFamily="2" charset="0"/>
              </a:rPr>
              <a:t>tìm</a:t>
            </a:r>
            <a:r>
              <a:rPr lang="vi-VN" sz="1600" b="0" i="0">
                <a:effectLst/>
                <a:latin typeface="Montserrat" panose="00000500000000000000" pitchFamily="2" charset="0"/>
              </a:rPr>
              <a:t> </a:t>
            </a:r>
            <a:r>
              <a:rPr lang="vi-VN" sz="1600" b="0" i="0" err="1">
                <a:effectLst/>
                <a:latin typeface="Montserrat" panose="00000500000000000000" pitchFamily="2" charset="0"/>
              </a:rPr>
              <a:t>chiếc</a:t>
            </a:r>
            <a:r>
              <a:rPr lang="vi-VN" sz="1600" b="0" i="0">
                <a:effectLst/>
                <a:latin typeface="Montserrat" panose="00000500000000000000" pitchFamily="2" charset="0"/>
              </a:rPr>
              <a:t> </a:t>
            </a:r>
            <a:r>
              <a:rPr lang="vi-VN" sz="1600" b="0" i="0" err="1">
                <a:effectLst/>
                <a:latin typeface="Montserrat" panose="00000500000000000000" pitchFamily="2" charset="0"/>
              </a:rPr>
              <a:t>đũa</a:t>
            </a:r>
            <a:r>
              <a:rPr lang="vi-VN" sz="1600" b="0" i="0">
                <a:effectLst/>
                <a:latin typeface="Montserrat" panose="00000500000000000000" pitchFamily="2" charset="0"/>
              </a:rPr>
              <a:t> </a:t>
            </a:r>
            <a:r>
              <a:rPr lang="vi-VN" sz="1600" b="0" i="0" err="1">
                <a:effectLst/>
                <a:latin typeface="Montserrat" panose="00000500000000000000" pitchFamily="2" charset="0"/>
              </a:rPr>
              <a:t>có</a:t>
            </a:r>
            <a:r>
              <a:rPr lang="vi-VN" sz="1600" b="0" i="0">
                <a:effectLst/>
                <a:latin typeface="Montserrat" panose="00000500000000000000" pitchFamily="2" charset="0"/>
              </a:rPr>
              <a:t> </a:t>
            </a:r>
            <a:r>
              <a:rPr lang="vi-VN" sz="1600" b="0" i="0" err="1">
                <a:effectLst/>
                <a:latin typeface="Montserrat" panose="00000500000000000000" pitchFamily="2" charset="0"/>
              </a:rPr>
              <a:t>số</a:t>
            </a:r>
            <a:r>
              <a:rPr lang="vi-VN" sz="1600" b="0" i="0">
                <a:effectLst/>
                <a:latin typeface="Montserrat" panose="00000500000000000000" pitchFamily="2" charset="0"/>
              </a:rPr>
              <a:t> </a:t>
            </a:r>
            <a:r>
              <a:rPr lang="vi-VN" sz="1600" b="0" i="0" err="1">
                <a:effectLst/>
                <a:latin typeface="Montserrat" panose="00000500000000000000" pitchFamily="2" charset="0"/>
              </a:rPr>
              <a:t>của</a:t>
            </a:r>
            <a:r>
              <a:rPr lang="vi-VN" sz="1600" b="0" i="0">
                <a:effectLst/>
                <a:latin typeface="Montserrat" panose="00000500000000000000" pitchFamily="2" charset="0"/>
              </a:rPr>
              <a:t> m</a:t>
            </a:r>
            <a:r>
              <a:rPr lang="en-US" sz="1600" err="1">
                <a:latin typeface="Montserrat" panose="00000500000000000000" pitchFamily="2" charset="0"/>
              </a:rPr>
              <a:t>ình</a:t>
            </a:r>
            <a:r>
              <a:rPr lang="en-US" sz="1600">
                <a:latin typeface="Montserrat" panose="00000500000000000000" pitchFamily="2" charset="0"/>
              </a:rPr>
              <a:t>, </a:t>
            </a:r>
            <a:r>
              <a:rPr lang="en-US" sz="1600" b="0" i="0" err="1">
                <a:effectLst/>
                <a:latin typeface="Montserrat" panose="00000500000000000000" pitchFamily="2" charset="0"/>
              </a:rPr>
              <a:t>sau</a:t>
            </a:r>
            <a:r>
              <a:rPr lang="en-US" sz="1600" b="0" i="0">
                <a:effectLst/>
                <a:latin typeface="Montserrat" panose="00000500000000000000" pitchFamily="2" charset="0"/>
              </a:rPr>
              <a:t> </a:t>
            </a:r>
            <a:r>
              <a:rPr lang="en-US" sz="1600" b="0" i="0" err="1">
                <a:effectLst/>
                <a:latin typeface="Montserrat" panose="00000500000000000000" pitchFamily="2" charset="0"/>
              </a:rPr>
              <a:t>đó</a:t>
            </a:r>
            <a:r>
              <a:rPr lang="en-US" sz="1600" b="0" i="0">
                <a:effectLst/>
                <a:latin typeface="Montserrat" panose="00000500000000000000" pitchFamily="2" charset="0"/>
              </a:rPr>
              <a:t> </a:t>
            </a:r>
            <a:r>
              <a:rPr lang="vi-VN" sz="1600" b="0" i="0" err="1">
                <a:effectLst/>
                <a:latin typeface="Montserrat" panose="00000500000000000000" pitchFamily="2" charset="0"/>
              </a:rPr>
              <a:t>với</a:t>
            </a:r>
            <a:r>
              <a:rPr lang="vi-VN" sz="1600" b="0" i="0">
                <a:effectLst/>
                <a:latin typeface="Montserrat" panose="00000500000000000000" pitchFamily="2" charset="0"/>
              </a:rPr>
              <a:t> </a:t>
            </a:r>
            <a:r>
              <a:rPr lang="vi-VN" sz="1600" b="0" i="0" err="1">
                <a:effectLst/>
                <a:latin typeface="Montserrat" panose="00000500000000000000" pitchFamily="2" charset="0"/>
              </a:rPr>
              <a:t>lấy</a:t>
            </a:r>
            <a:r>
              <a:rPr lang="vi-VN" sz="1600" b="0" i="0">
                <a:effectLst/>
                <a:latin typeface="Montserrat" panose="00000500000000000000" pitchFamily="2" charset="0"/>
              </a:rPr>
              <a:t> </a:t>
            </a:r>
            <a:r>
              <a:rPr lang="vi-VN" sz="1600" b="0" i="0" err="1">
                <a:effectLst/>
                <a:latin typeface="Montserrat" panose="00000500000000000000" pitchFamily="2" charset="0"/>
              </a:rPr>
              <a:t>chiếc</a:t>
            </a:r>
            <a:r>
              <a:rPr lang="vi-VN" sz="1600" b="0" i="0">
                <a:effectLst/>
                <a:latin typeface="Montserrat" panose="00000500000000000000" pitchFamily="2" charset="0"/>
              </a:rPr>
              <a:t> </a:t>
            </a:r>
            <a:r>
              <a:rPr lang="vi-VN" sz="1600" b="0" i="0" err="1">
                <a:effectLst/>
                <a:latin typeface="Montserrat" panose="00000500000000000000" pitchFamily="2" charset="0"/>
              </a:rPr>
              <a:t>đũa</a:t>
            </a:r>
            <a:r>
              <a:rPr lang="vi-VN" sz="1600" b="0" i="0">
                <a:effectLst/>
                <a:latin typeface="Montserrat" panose="00000500000000000000" pitchFamily="2" charset="0"/>
              </a:rPr>
              <a:t> </a:t>
            </a:r>
            <a:r>
              <a:rPr lang="en-US" sz="1600" b="0" i="0" err="1">
                <a:effectLst/>
                <a:latin typeface="Montserrat" panose="00000500000000000000" pitchFamily="2" charset="0"/>
              </a:rPr>
              <a:t>của</a:t>
            </a:r>
            <a:r>
              <a:rPr lang="en-US" sz="1600" b="0" i="0">
                <a:effectLst/>
                <a:latin typeface="Montserrat" panose="00000500000000000000" pitchFamily="2" charset="0"/>
              </a:rPr>
              <a:t> </a:t>
            </a:r>
            <a:r>
              <a:rPr lang="vi-VN" sz="1600" b="0" i="0" err="1">
                <a:effectLst/>
                <a:latin typeface="Montserrat" panose="00000500000000000000" pitchFamily="2" charset="0"/>
              </a:rPr>
              <a:t>người</a:t>
            </a:r>
            <a:r>
              <a:rPr lang="vi-VN" sz="1600" b="0" i="0">
                <a:effectLst/>
                <a:latin typeface="Montserrat" panose="00000500000000000000" pitchFamily="2" charset="0"/>
              </a:rPr>
              <a:t> </a:t>
            </a:r>
            <a:r>
              <a:rPr lang="en-US" sz="1600" b="0" i="0" err="1">
                <a:effectLst/>
                <a:latin typeface="Montserrat" panose="00000500000000000000" pitchFamily="2" charset="0"/>
              </a:rPr>
              <a:t>bên</a:t>
            </a:r>
            <a:r>
              <a:rPr lang="en-US" sz="1600" b="0" i="0">
                <a:effectLst/>
                <a:latin typeface="Montserrat" panose="00000500000000000000" pitchFamily="2" charset="0"/>
              </a:rPr>
              <a:t> </a:t>
            </a:r>
            <a:r>
              <a:rPr lang="en-US" sz="1600" b="0" i="0" err="1">
                <a:effectLst/>
                <a:latin typeface="Montserrat" panose="00000500000000000000" pitchFamily="2" charset="0"/>
              </a:rPr>
              <a:t>cạnh</a:t>
            </a:r>
            <a:r>
              <a:rPr lang="vi-VN" sz="1600" b="0" i="0">
                <a:effectLst/>
                <a:latin typeface="Montserrat" panose="00000500000000000000" pitchFamily="2" charset="0"/>
              </a:rPr>
              <a:t> </a:t>
            </a:r>
            <a:r>
              <a:rPr lang="vi-VN" sz="1600" b="0" i="0" err="1">
                <a:effectLst/>
                <a:latin typeface="Montserrat" panose="00000500000000000000" pitchFamily="2" charset="0"/>
              </a:rPr>
              <a:t>mình</a:t>
            </a:r>
            <a:r>
              <a:rPr lang="vi-VN" sz="1600" b="0" i="0">
                <a:effectLst/>
                <a:latin typeface="Montserrat" panose="00000500000000000000" pitchFamily="2" charset="0"/>
              </a:rPr>
              <a:t>. </a:t>
            </a:r>
            <a:r>
              <a:rPr lang="en-US" sz="1600" b="0" i="0">
                <a:effectLst/>
                <a:latin typeface="Montserrat" panose="00000500000000000000" pitchFamily="2" charset="0"/>
              </a:rPr>
              <a:t>K</a:t>
            </a:r>
            <a:r>
              <a:rPr lang="vi-VN" sz="1600" b="0" i="0">
                <a:effectLst/>
                <a:latin typeface="Montserrat" panose="00000500000000000000" pitchFamily="2" charset="0"/>
              </a:rPr>
              <a:t>hi </a:t>
            </a:r>
            <a:r>
              <a:rPr lang="vi-VN" sz="1600" b="0" i="0" err="1">
                <a:effectLst/>
                <a:latin typeface="Montserrat" panose="00000500000000000000" pitchFamily="2" charset="0"/>
              </a:rPr>
              <a:t>cầm</a:t>
            </a:r>
            <a:r>
              <a:rPr lang="vi-VN" sz="1600" b="0" i="0">
                <a:effectLst/>
                <a:latin typeface="Montserrat" panose="00000500000000000000" pitchFamily="2" charset="0"/>
              </a:rPr>
              <a:t> </a:t>
            </a:r>
            <a:r>
              <a:rPr lang="vi-VN" sz="1600" b="0" i="0" err="1">
                <a:effectLst/>
                <a:latin typeface="Montserrat" panose="00000500000000000000" pitchFamily="2" charset="0"/>
              </a:rPr>
              <a:t>cả</a:t>
            </a:r>
            <a:r>
              <a:rPr lang="vi-VN" sz="1600" b="0" i="0">
                <a:effectLst/>
                <a:latin typeface="Montserrat" panose="00000500000000000000" pitchFamily="2" charset="0"/>
              </a:rPr>
              <a:t> hai </a:t>
            </a:r>
            <a:r>
              <a:rPr lang="vi-VN" sz="1600" b="0" i="0" err="1">
                <a:effectLst/>
                <a:latin typeface="Montserrat" panose="00000500000000000000" pitchFamily="2" charset="0"/>
              </a:rPr>
              <a:t>đũa</a:t>
            </a:r>
            <a:r>
              <a:rPr lang="en-US" sz="1600">
                <a:latin typeface="Montserrat" panose="00000500000000000000" pitchFamily="2" charset="0"/>
              </a:rPr>
              <a:t> </a:t>
            </a:r>
            <a:r>
              <a:rPr lang="en-US" sz="1600" err="1">
                <a:latin typeface="Montserrat" panose="00000500000000000000" pitchFamily="2" charset="0"/>
              </a:rPr>
              <a:t>người</a:t>
            </a:r>
            <a:r>
              <a:rPr lang="en-US" sz="1600">
                <a:latin typeface="Montserrat" panose="00000500000000000000" pitchFamily="2" charset="0"/>
              </a:rPr>
              <a:t> </a:t>
            </a:r>
            <a:r>
              <a:rPr lang="en-US" sz="1600" err="1">
                <a:latin typeface="Montserrat" panose="00000500000000000000" pitchFamily="2" charset="0"/>
              </a:rPr>
              <a:t>đó</a:t>
            </a:r>
            <a:r>
              <a:rPr lang="vi-VN" sz="1600" b="0" i="0">
                <a:effectLst/>
                <a:latin typeface="Montserrat" panose="00000500000000000000" pitchFamily="2" charset="0"/>
              </a:rPr>
              <a:t> </a:t>
            </a:r>
            <a:r>
              <a:rPr lang="vi-VN" sz="1600" b="0" i="0" err="1">
                <a:effectLst/>
                <a:latin typeface="Montserrat" panose="00000500000000000000" pitchFamily="2" charset="0"/>
              </a:rPr>
              <a:t>có</a:t>
            </a:r>
            <a:r>
              <a:rPr lang="vi-VN" sz="1600" b="0" i="0">
                <a:effectLst/>
                <a:latin typeface="Montserrat" panose="00000500000000000000" pitchFamily="2" charset="0"/>
              </a:rPr>
              <a:t> </a:t>
            </a:r>
            <a:r>
              <a:rPr lang="vi-VN" sz="1600" b="0" i="0" err="1">
                <a:effectLst/>
                <a:latin typeface="Montserrat" panose="00000500000000000000" pitchFamily="2" charset="0"/>
              </a:rPr>
              <a:t>thể</a:t>
            </a:r>
            <a:r>
              <a:rPr lang="vi-VN" sz="1600" b="0" i="0">
                <a:effectLst/>
                <a:latin typeface="Montserrat" panose="00000500000000000000" pitchFamily="2" charset="0"/>
              </a:rPr>
              <a:t> ăn </a:t>
            </a:r>
            <a:r>
              <a:rPr lang="vi-VN" sz="1600" b="0" i="0" err="1">
                <a:effectLst/>
                <a:latin typeface="Montserrat" panose="00000500000000000000" pitchFamily="2" charset="0"/>
              </a:rPr>
              <a:t>được</a:t>
            </a:r>
            <a:r>
              <a:rPr lang="vi-VN" sz="1600" b="0" i="0">
                <a:effectLst/>
                <a:latin typeface="Montserrat" panose="00000500000000000000" pitchFamily="2" charset="0"/>
              </a:rPr>
              <a:t>. Sau khi ăn xong, </a:t>
            </a:r>
            <a:r>
              <a:rPr lang="en-US" sz="1600" b="0" i="0" err="1">
                <a:effectLst/>
                <a:latin typeface="Montserrat" panose="00000500000000000000" pitchFamily="2" charset="0"/>
              </a:rPr>
              <a:t>người</a:t>
            </a:r>
            <a:r>
              <a:rPr lang="en-US" sz="1600" b="0" i="0">
                <a:effectLst/>
                <a:latin typeface="Montserrat" panose="00000500000000000000" pitchFamily="2" charset="0"/>
              </a:rPr>
              <a:t> </a:t>
            </a:r>
            <a:r>
              <a:rPr lang="en-US" sz="1600" b="0" i="0" err="1">
                <a:effectLst/>
                <a:latin typeface="Montserrat" panose="00000500000000000000" pitchFamily="2" charset="0"/>
              </a:rPr>
              <a:t>đó</a:t>
            </a:r>
            <a:r>
              <a:rPr lang="en-US" sz="1600" b="0" i="0">
                <a:effectLst/>
                <a:latin typeface="Montserrat" panose="00000500000000000000" pitchFamily="2" charset="0"/>
              </a:rPr>
              <a:t> </a:t>
            </a:r>
            <a:r>
              <a:rPr lang="en-US" sz="1600" b="0" i="0" err="1">
                <a:effectLst/>
                <a:latin typeface="Montserrat" panose="00000500000000000000" pitchFamily="2" charset="0"/>
              </a:rPr>
              <a:t>sẽ</a:t>
            </a:r>
            <a:r>
              <a:rPr lang="en-US" sz="1600" b="0" i="0">
                <a:effectLst/>
                <a:latin typeface="Montserrat" panose="00000500000000000000" pitchFamily="2" charset="0"/>
              </a:rPr>
              <a:t> </a:t>
            </a:r>
            <a:r>
              <a:rPr lang="vi-VN" sz="1600" b="0" i="0" err="1">
                <a:effectLst/>
                <a:latin typeface="Montserrat" panose="00000500000000000000" pitchFamily="2" charset="0"/>
              </a:rPr>
              <a:t>để</a:t>
            </a:r>
            <a:r>
              <a:rPr lang="vi-VN" sz="1600" b="0" i="0">
                <a:effectLst/>
                <a:latin typeface="Montserrat" panose="00000500000000000000" pitchFamily="2" charset="0"/>
              </a:rPr>
              <a:t> </a:t>
            </a:r>
            <a:r>
              <a:rPr lang="vi-VN" sz="1600" b="0" i="0" err="1">
                <a:effectLst/>
                <a:latin typeface="Montserrat" panose="00000500000000000000" pitchFamily="2" charset="0"/>
              </a:rPr>
              <a:t>đũa</a:t>
            </a:r>
            <a:r>
              <a:rPr lang="vi-VN" sz="1600" b="0" i="0">
                <a:effectLst/>
                <a:latin typeface="Montserrat" panose="00000500000000000000" pitchFamily="2" charset="0"/>
              </a:rPr>
              <a:t> </a:t>
            </a:r>
            <a:r>
              <a:rPr lang="vi-VN" sz="1600" b="0" i="0" err="1">
                <a:effectLst/>
                <a:latin typeface="Montserrat" panose="00000500000000000000" pitchFamily="2" charset="0"/>
              </a:rPr>
              <a:t>về</a:t>
            </a:r>
            <a:r>
              <a:rPr lang="vi-VN" sz="1600" b="0" i="0">
                <a:effectLst/>
                <a:latin typeface="Montserrat" panose="00000500000000000000" pitchFamily="2" charset="0"/>
              </a:rPr>
              <a:t> </a:t>
            </a:r>
            <a:r>
              <a:rPr lang="vi-VN" sz="1600" b="0" i="0" err="1">
                <a:effectLst/>
                <a:latin typeface="Montserrat" panose="00000500000000000000" pitchFamily="2" charset="0"/>
              </a:rPr>
              <a:t>vị</a:t>
            </a:r>
            <a:r>
              <a:rPr lang="vi-VN" sz="1600" b="0" i="0">
                <a:effectLst/>
                <a:latin typeface="Montserrat" panose="00000500000000000000" pitchFamily="2" charset="0"/>
              </a:rPr>
              <a:t> </a:t>
            </a:r>
            <a:r>
              <a:rPr lang="vi-VN" sz="1600" b="0" i="0" err="1">
                <a:effectLst/>
                <a:latin typeface="Montserrat" panose="00000500000000000000" pitchFamily="2" charset="0"/>
              </a:rPr>
              <a:t>trí</a:t>
            </a:r>
            <a:r>
              <a:rPr lang="vi-VN" sz="1600" b="0" i="0">
                <a:effectLst/>
                <a:latin typeface="Montserrat" panose="00000500000000000000" pitchFamily="2" charset="0"/>
              </a:rPr>
              <a:t> </a:t>
            </a:r>
            <a:r>
              <a:rPr lang="vi-VN" sz="1600" b="0" i="0" err="1">
                <a:effectLst/>
                <a:latin typeface="Montserrat" panose="00000500000000000000" pitchFamily="2" charset="0"/>
              </a:rPr>
              <a:t>cũ</a:t>
            </a:r>
            <a:r>
              <a:rPr lang="vi-VN" sz="1600" b="0" i="0">
                <a:effectLst/>
                <a:latin typeface="Montserrat" panose="00000500000000000000" pitchFamily="2" charset="0"/>
              </a:rPr>
              <a:t> trên </a:t>
            </a:r>
            <a:r>
              <a:rPr lang="vi-VN" sz="1600" b="0" i="0" err="1">
                <a:effectLst/>
                <a:latin typeface="Montserrat" panose="00000500000000000000" pitchFamily="2" charset="0"/>
              </a:rPr>
              <a:t>bàn</a:t>
            </a:r>
            <a:r>
              <a:rPr lang="vi-VN" sz="1600" b="0" i="0">
                <a:effectLst/>
                <a:latin typeface="Montserrat" panose="00000500000000000000" pitchFamily="2" charset="0"/>
              </a:rPr>
              <a:t>. </a:t>
            </a:r>
            <a:r>
              <a:rPr lang="vi-VN" sz="1600" b="0" i="0" err="1">
                <a:effectLst/>
                <a:latin typeface="Montserrat" panose="00000500000000000000" pitchFamily="2" charset="0"/>
              </a:rPr>
              <a:t>Quá</a:t>
            </a:r>
            <a:r>
              <a:rPr lang="vi-VN" sz="1600" b="0" i="0">
                <a:effectLst/>
                <a:latin typeface="Montserrat" panose="00000500000000000000" pitchFamily="2" charset="0"/>
              </a:rPr>
              <a:t> </a:t>
            </a:r>
            <a:r>
              <a:rPr lang="vi-VN" sz="1600" b="0" i="0" err="1">
                <a:effectLst/>
                <a:latin typeface="Montserrat" panose="00000500000000000000" pitchFamily="2" charset="0"/>
              </a:rPr>
              <a:t>trình</a:t>
            </a:r>
            <a:r>
              <a:rPr lang="vi-VN" sz="1600" b="0" i="0">
                <a:effectLst/>
                <a:latin typeface="Montserrat" panose="00000500000000000000" pitchFamily="2" charset="0"/>
              </a:rPr>
              <a:t> </a:t>
            </a:r>
            <a:r>
              <a:rPr lang="vi-VN" sz="1600" b="0" i="0" err="1">
                <a:effectLst/>
                <a:latin typeface="Montserrat" panose="00000500000000000000" pitchFamily="2" charset="0"/>
              </a:rPr>
              <a:t>được</a:t>
            </a:r>
            <a:r>
              <a:rPr lang="vi-VN" sz="1600" b="0" i="0">
                <a:effectLst/>
                <a:latin typeface="Montserrat" panose="00000500000000000000" pitchFamily="2" charset="0"/>
              </a:rPr>
              <a:t> </a:t>
            </a:r>
            <a:r>
              <a:rPr lang="vi-VN" sz="1600" b="0" i="0" err="1">
                <a:effectLst/>
                <a:latin typeface="Montserrat" panose="00000500000000000000" pitchFamily="2" charset="0"/>
              </a:rPr>
              <a:t>lặp</a:t>
            </a:r>
            <a:r>
              <a:rPr lang="vi-VN" sz="1600" b="0" i="0">
                <a:effectLst/>
                <a:latin typeface="Montserrat" panose="00000500000000000000" pitchFamily="2" charset="0"/>
              </a:rPr>
              <a:t> </a:t>
            </a:r>
            <a:r>
              <a:rPr lang="vi-VN" sz="1600" b="0" i="0" err="1">
                <a:effectLst/>
                <a:latin typeface="Montserrat" panose="00000500000000000000" pitchFamily="2" charset="0"/>
              </a:rPr>
              <a:t>lại</a:t>
            </a:r>
            <a:r>
              <a:rPr lang="vi-VN" sz="1600" b="0" i="0">
                <a:effectLst/>
                <a:latin typeface="Montserrat" panose="00000500000000000000" pitchFamily="2" charset="0"/>
              </a:rPr>
              <a:t> cho </a:t>
            </a:r>
            <a:r>
              <a:rPr lang="vi-VN" sz="1600" b="0" i="0" err="1">
                <a:effectLst/>
                <a:latin typeface="Montserrat" panose="00000500000000000000" pitchFamily="2" charset="0"/>
              </a:rPr>
              <a:t>đến</a:t>
            </a:r>
            <a:r>
              <a:rPr lang="vi-VN" sz="1600" b="0" i="0">
                <a:effectLst/>
                <a:latin typeface="Montserrat" panose="00000500000000000000" pitchFamily="2" charset="0"/>
              </a:rPr>
              <a:t> khi không </a:t>
            </a:r>
            <a:r>
              <a:rPr lang="vi-VN" sz="1600" b="0" i="0" err="1">
                <a:effectLst/>
                <a:latin typeface="Montserrat" panose="00000500000000000000" pitchFamily="2" charset="0"/>
              </a:rPr>
              <a:t>còn</a:t>
            </a:r>
            <a:r>
              <a:rPr lang="vi-VN" sz="1600" b="0" i="0">
                <a:effectLst/>
                <a:latin typeface="Montserrat" panose="00000500000000000000" pitchFamily="2" charset="0"/>
              </a:rPr>
              <a:t> </a:t>
            </a:r>
            <a:r>
              <a:rPr lang="en-US" sz="1600" b="0" i="0" err="1">
                <a:effectLst/>
                <a:latin typeface="Montserrat" panose="00000500000000000000" pitchFamily="2" charset="0"/>
              </a:rPr>
              <a:t>thức</a:t>
            </a:r>
            <a:r>
              <a:rPr lang="en-US" sz="1600" b="0" i="0">
                <a:effectLst/>
                <a:latin typeface="Montserrat" panose="00000500000000000000" pitchFamily="2" charset="0"/>
              </a:rPr>
              <a:t> </a:t>
            </a:r>
            <a:r>
              <a:rPr lang="en-US" sz="1600" b="0" i="0" err="1">
                <a:effectLst/>
                <a:latin typeface="Montserrat" panose="00000500000000000000" pitchFamily="2" charset="0"/>
              </a:rPr>
              <a:t>ăn</a:t>
            </a:r>
            <a:r>
              <a:rPr lang="en-US" sz="1600">
                <a:latin typeface="Montserrat" panose="00000500000000000000" pitchFamily="2" charset="0"/>
              </a:rPr>
              <a:t>.</a:t>
            </a:r>
          </a:p>
        </p:txBody>
      </p:sp>
      <p:sp>
        <p:nvSpPr>
          <p:cNvPr id="26" name="TextBox 25">
            <a:extLst>
              <a:ext uri="{FF2B5EF4-FFF2-40B4-BE49-F238E27FC236}">
                <a16:creationId xmlns:a16="http://schemas.microsoft.com/office/drawing/2014/main" id="{E2D60261-D9A7-4B8E-BFF3-54C8A4C03C23}"/>
              </a:ext>
            </a:extLst>
          </p:cNvPr>
          <p:cNvSpPr txBox="1"/>
          <p:nvPr/>
        </p:nvSpPr>
        <p:spPr>
          <a:xfrm>
            <a:off x="6212381" y="6350640"/>
            <a:ext cx="5946892" cy="523220"/>
          </a:xfrm>
          <a:prstGeom prst="rect">
            <a:avLst/>
          </a:prstGeom>
          <a:noFill/>
        </p:spPr>
        <p:txBody>
          <a:bodyPr wrap="square">
            <a:spAutoFit/>
          </a:bodyPr>
          <a:lstStyle/>
          <a:p>
            <a:r>
              <a:rPr lang="en-US" sz="1400">
                <a:solidFill>
                  <a:srgbClr val="0070C0"/>
                </a:solidFill>
                <a:latin typeface="Montserrat" panose="00000500000000000000" pitchFamily="2" charset="0"/>
                <a:hlinkClick r:id="rId5"/>
              </a:rPr>
              <a:t>https://docs.oracle.com/cd/E19205-01/820-0619/geosb/index.html</a:t>
            </a:r>
            <a:r>
              <a:rPr lang="en-US" sz="1400">
                <a:solidFill>
                  <a:srgbClr val="0070C0"/>
                </a:solidFill>
                <a:latin typeface="Montserrat" panose="00000500000000000000" pitchFamily="2" charset="0"/>
              </a:rPr>
              <a:t> </a:t>
            </a:r>
            <a:r>
              <a:rPr lang="en-US" sz="1400">
                <a:latin typeface="Montserrat" panose="00000500000000000000" pitchFamily="2" charset="0"/>
              </a:rPr>
              <a:t>- Dining Philosophers</a:t>
            </a:r>
          </a:p>
        </p:txBody>
      </p:sp>
    </p:spTree>
    <p:extLst>
      <p:ext uri="{BB962C8B-B14F-4D97-AF65-F5344CB8AC3E}">
        <p14:creationId xmlns:p14="http://schemas.microsoft.com/office/powerpoint/2010/main" val="236119114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2">
            <a:extLst>
              <a:ext uri="{FF2B5EF4-FFF2-40B4-BE49-F238E27FC236}">
                <a16:creationId xmlns:a16="http://schemas.microsoft.com/office/drawing/2014/main" id="{FD1048D7-9A32-4AAC-8155-2F8D98A5F59C}"/>
              </a:ext>
            </a:extLst>
          </p:cNvPr>
          <p:cNvGrpSpPr/>
          <p:nvPr/>
        </p:nvGrpSpPr>
        <p:grpSpPr>
          <a:xfrm>
            <a:off x="10654626" y="118011"/>
            <a:ext cx="1352938" cy="1166326"/>
            <a:chOff x="10114384" y="822416"/>
            <a:chExt cx="1352938" cy="1166326"/>
          </a:xfrm>
        </p:grpSpPr>
        <p:cxnSp>
          <p:nvCxnSpPr>
            <p:cNvPr id="12" name="Straight Connector 11">
              <a:extLst>
                <a:ext uri="{FF2B5EF4-FFF2-40B4-BE49-F238E27FC236}">
                  <a16:creationId xmlns:a16="http://schemas.microsoft.com/office/drawing/2014/main" id="{98B1EBF2-E631-4A3C-A46A-B4134BD9C0B1}"/>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B5CD88-73CF-48BE-A1F4-FD3EB3247091}"/>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3">
            <a:extLst>
              <a:ext uri="{FF2B5EF4-FFF2-40B4-BE49-F238E27FC236}">
                <a16:creationId xmlns:a16="http://schemas.microsoft.com/office/drawing/2014/main" id="{499EED39-A50C-405F-8EB9-DD96BA7EDE68}"/>
              </a:ext>
            </a:extLst>
          </p:cNvPr>
          <p:cNvGrpSpPr/>
          <p:nvPr/>
        </p:nvGrpSpPr>
        <p:grpSpPr>
          <a:xfrm rot="10800000">
            <a:off x="285652" y="5439944"/>
            <a:ext cx="1352938" cy="1166326"/>
            <a:chOff x="10114384" y="822416"/>
            <a:chExt cx="1352938" cy="1166326"/>
          </a:xfrm>
        </p:grpSpPr>
        <p:cxnSp>
          <p:nvCxnSpPr>
            <p:cNvPr id="15" name="Straight Connector 14">
              <a:extLst>
                <a:ext uri="{FF2B5EF4-FFF2-40B4-BE49-F238E27FC236}">
                  <a16:creationId xmlns:a16="http://schemas.microsoft.com/office/drawing/2014/main" id="{2A29518B-42A2-427D-8EF4-0772774101A3}"/>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C0D4E7-39C6-4701-AAD9-621EAA35C83D}"/>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03F3B72C-43A8-4375-B616-91F569629343}"/>
              </a:ext>
            </a:extLst>
          </p:cNvPr>
          <p:cNvSpPr txBox="1"/>
          <p:nvPr/>
        </p:nvSpPr>
        <p:spPr>
          <a:xfrm>
            <a:off x="1686224" y="6410323"/>
            <a:ext cx="6118860" cy="338554"/>
          </a:xfrm>
          <a:prstGeom prst="rect">
            <a:avLst/>
          </a:prstGeom>
          <a:noFill/>
        </p:spPr>
        <p:txBody>
          <a:bodyPr wrap="square">
            <a:spAutoFit/>
          </a:bodyPr>
          <a:lstStyle/>
          <a:p>
            <a:r>
              <a:rPr lang="en-US" sz="1600">
                <a:latin typeface="Montserrat "/>
              </a:rPr>
              <a:t>Linux Operating System</a:t>
            </a:r>
          </a:p>
        </p:txBody>
      </p:sp>
      <p:pic>
        <p:nvPicPr>
          <p:cNvPr id="18" name="Graphic 17" descr="Aperture outline">
            <a:extLst>
              <a:ext uri="{FF2B5EF4-FFF2-40B4-BE49-F238E27FC236}">
                <a16:creationId xmlns:a16="http://schemas.microsoft.com/office/drawing/2014/main" id="{23160278-521A-49A1-8992-04383E8A2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6015" y="6318121"/>
            <a:ext cx="522957" cy="522957"/>
          </a:xfrm>
          <a:prstGeom prst="rect">
            <a:avLst/>
          </a:prstGeom>
        </p:spPr>
      </p:pic>
      <p:sp>
        <p:nvSpPr>
          <p:cNvPr id="9" name="TextBox 8">
            <a:extLst>
              <a:ext uri="{FF2B5EF4-FFF2-40B4-BE49-F238E27FC236}">
                <a16:creationId xmlns:a16="http://schemas.microsoft.com/office/drawing/2014/main" id="{F7CEE72A-9A21-4F7F-8193-7D1B52D03BBB}"/>
              </a:ext>
            </a:extLst>
          </p:cNvPr>
          <p:cNvSpPr txBox="1"/>
          <p:nvPr/>
        </p:nvSpPr>
        <p:spPr>
          <a:xfrm flipH="1">
            <a:off x="692455" y="301064"/>
            <a:ext cx="6489577" cy="400110"/>
          </a:xfrm>
          <a:prstGeom prst="rect">
            <a:avLst/>
          </a:prstGeom>
          <a:noFill/>
        </p:spPr>
        <p:txBody>
          <a:bodyPr wrap="square" rtlCol="0">
            <a:spAutoFit/>
          </a:bodyPr>
          <a:lstStyle/>
          <a:p>
            <a:r>
              <a:rPr lang="en-US" sz="2000">
                <a:latin typeface="Montserrat Black" panose="00000A00000000000000" pitchFamily="2" charset="0"/>
              </a:rPr>
              <a:t>Dining Philosophers – </a:t>
            </a:r>
            <a:r>
              <a:rPr lang="en-US" sz="2000" err="1">
                <a:latin typeface="Montserrat Black" panose="00000A00000000000000" pitchFamily="2" charset="0"/>
              </a:rPr>
              <a:t>Các</a:t>
            </a:r>
            <a:r>
              <a:rPr lang="en-US" sz="2000">
                <a:latin typeface="Montserrat Black" panose="00000A00000000000000" pitchFamily="2" charset="0"/>
              </a:rPr>
              <a:t> </a:t>
            </a:r>
            <a:r>
              <a:rPr lang="en-US" sz="2000" err="1">
                <a:latin typeface="Montserrat Black" panose="00000A00000000000000" pitchFamily="2" charset="0"/>
              </a:rPr>
              <a:t>trường</a:t>
            </a:r>
            <a:r>
              <a:rPr lang="en-US" sz="2000">
                <a:latin typeface="Montserrat Black" panose="00000A00000000000000" pitchFamily="2" charset="0"/>
              </a:rPr>
              <a:t> </a:t>
            </a:r>
            <a:r>
              <a:rPr lang="en-US" sz="2000" err="1">
                <a:latin typeface="Montserrat Black" panose="00000A00000000000000" pitchFamily="2" charset="0"/>
              </a:rPr>
              <a:t>hợp</a:t>
            </a:r>
            <a:r>
              <a:rPr lang="en-US" sz="2000">
                <a:latin typeface="Montserrat Black" panose="00000A00000000000000" pitchFamily="2" charset="0"/>
              </a:rPr>
              <a:t> </a:t>
            </a:r>
            <a:r>
              <a:rPr lang="en-US" sz="2000" err="1">
                <a:latin typeface="Montserrat Black" panose="00000A00000000000000" pitchFamily="2" charset="0"/>
              </a:rPr>
              <a:t>xảy</a:t>
            </a:r>
            <a:r>
              <a:rPr lang="en-US" sz="2000">
                <a:latin typeface="Montserrat Black" panose="00000A00000000000000" pitchFamily="2" charset="0"/>
              </a:rPr>
              <a:t> ra</a:t>
            </a:r>
          </a:p>
        </p:txBody>
      </p:sp>
      <p:pic>
        <p:nvPicPr>
          <p:cNvPr id="21" name="Picture 20" descr="Diagram&#10;&#10;Description automatically generated">
            <a:extLst>
              <a:ext uri="{FF2B5EF4-FFF2-40B4-BE49-F238E27FC236}">
                <a16:creationId xmlns:a16="http://schemas.microsoft.com/office/drawing/2014/main" id="{451BFCE5-CCFE-4C16-BDAC-4FCC48C568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6481" y="1592621"/>
            <a:ext cx="4927348" cy="3801662"/>
          </a:xfrm>
          <a:prstGeom prst="rect">
            <a:avLst/>
          </a:prstGeom>
        </p:spPr>
      </p:pic>
      <p:sp>
        <p:nvSpPr>
          <p:cNvPr id="22" name="TextBox 21">
            <a:extLst>
              <a:ext uri="{FF2B5EF4-FFF2-40B4-BE49-F238E27FC236}">
                <a16:creationId xmlns:a16="http://schemas.microsoft.com/office/drawing/2014/main" id="{4629BC6A-AA55-414A-AE34-C2E886DCA05B}"/>
              </a:ext>
            </a:extLst>
          </p:cNvPr>
          <p:cNvSpPr txBox="1"/>
          <p:nvPr/>
        </p:nvSpPr>
        <p:spPr>
          <a:xfrm>
            <a:off x="806360" y="1192556"/>
            <a:ext cx="5696110" cy="830997"/>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600" err="1">
                <a:latin typeface="Montserrat" panose="00000500000000000000" pitchFamily="2" charset="0"/>
              </a:rPr>
              <a:t>Lần</a:t>
            </a:r>
            <a:r>
              <a:rPr lang="en-US" sz="1600">
                <a:latin typeface="Montserrat" panose="00000500000000000000" pitchFamily="2" charset="0"/>
              </a:rPr>
              <a:t> </a:t>
            </a:r>
            <a:r>
              <a:rPr lang="en-US" sz="1600" err="1">
                <a:latin typeface="Montserrat" panose="00000500000000000000" pitchFamily="2" charset="0"/>
              </a:rPr>
              <a:t>lượt</a:t>
            </a:r>
            <a:r>
              <a:rPr lang="en-US" sz="1600">
                <a:latin typeface="Montserrat" panose="00000500000000000000" pitchFamily="2" charset="0"/>
              </a:rPr>
              <a:t> </a:t>
            </a:r>
            <a:r>
              <a:rPr lang="en-US" sz="1600" err="1">
                <a:latin typeface="Montserrat" panose="00000500000000000000" pitchFamily="2" charset="0"/>
              </a:rPr>
              <a:t>từng</a:t>
            </a:r>
            <a:r>
              <a:rPr lang="en-US" sz="1600">
                <a:latin typeface="Montserrat" panose="00000500000000000000" pitchFamily="2" charset="0"/>
              </a:rPr>
              <a:t> </a:t>
            </a:r>
            <a:r>
              <a:rPr lang="en-US" sz="1600" err="1">
                <a:latin typeface="Montserrat" panose="00000500000000000000" pitchFamily="2" charset="0"/>
              </a:rPr>
              <a:t>người</a:t>
            </a:r>
            <a:r>
              <a:rPr lang="en-US" sz="1600">
                <a:latin typeface="Montserrat" panose="00000500000000000000" pitchFamily="2" charset="0"/>
              </a:rPr>
              <a:t> </a:t>
            </a:r>
            <a:r>
              <a:rPr lang="en-US" sz="1600" err="1">
                <a:latin typeface="Montserrat" panose="00000500000000000000" pitchFamily="2" charset="0"/>
              </a:rPr>
              <a:t>sẽ</a:t>
            </a:r>
            <a:r>
              <a:rPr lang="en-US" sz="1600">
                <a:latin typeface="Montserrat" panose="00000500000000000000" pitchFamily="2" charset="0"/>
              </a:rPr>
              <a:t> </a:t>
            </a:r>
            <a:r>
              <a:rPr lang="en-US" sz="1600" err="1">
                <a:latin typeface="Montserrat" panose="00000500000000000000" pitchFamily="2" charset="0"/>
              </a:rPr>
              <a:t>lấy</a:t>
            </a:r>
            <a:r>
              <a:rPr lang="en-US" sz="1600">
                <a:latin typeface="Montserrat" panose="00000500000000000000" pitchFamily="2" charset="0"/>
              </a:rPr>
              <a:t> </a:t>
            </a:r>
            <a:r>
              <a:rPr lang="en-US" sz="1600" err="1">
                <a:latin typeface="Montserrat" panose="00000500000000000000" pitchFamily="2" charset="0"/>
              </a:rPr>
              <a:t>đũa</a:t>
            </a:r>
            <a:r>
              <a:rPr lang="en-US" sz="1600">
                <a:latin typeface="Montserrat" panose="00000500000000000000" pitchFamily="2" charset="0"/>
              </a:rPr>
              <a:t> </a:t>
            </a:r>
            <a:r>
              <a:rPr lang="en-US" sz="1600" err="1">
                <a:latin typeface="Montserrat" panose="00000500000000000000" pitchFamily="2" charset="0"/>
              </a:rPr>
              <a:t>tiến</a:t>
            </a:r>
            <a:r>
              <a:rPr lang="en-US" sz="1600">
                <a:latin typeface="Montserrat" panose="00000500000000000000" pitchFamily="2" charset="0"/>
              </a:rPr>
              <a:t> </a:t>
            </a:r>
            <a:r>
              <a:rPr lang="en-US" sz="1600" err="1">
                <a:latin typeface="Montserrat" panose="00000500000000000000" pitchFamily="2" charset="0"/>
              </a:rPr>
              <a:t>hành</a:t>
            </a:r>
            <a:r>
              <a:rPr lang="en-US" sz="1600">
                <a:latin typeface="Montserrat" panose="00000500000000000000" pitchFamily="2" charset="0"/>
              </a:rPr>
              <a:t> </a:t>
            </a:r>
            <a:r>
              <a:rPr lang="en-US" sz="1600" err="1">
                <a:latin typeface="Montserrat" panose="00000500000000000000" pitchFamily="2" charset="0"/>
              </a:rPr>
              <a:t>ăn,sau</a:t>
            </a:r>
            <a:r>
              <a:rPr lang="en-US" sz="1600">
                <a:latin typeface="Montserrat" panose="00000500000000000000" pitchFamily="2" charset="0"/>
              </a:rPr>
              <a:t> </a:t>
            </a:r>
            <a:r>
              <a:rPr lang="en-US" sz="1600" err="1">
                <a:latin typeface="Montserrat" panose="00000500000000000000" pitchFamily="2" charset="0"/>
              </a:rPr>
              <a:t>khi</a:t>
            </a:r>
            <a:r>
              <a:rPr lang="en-US" sz="1600">
                <a:latin typeface="Montserrat" panose="00000500000000000000" pitchFamily="2" charset="0"/>
              </a:rPr>
              <a:t> </a:t>
            </a:r>
            <a:r>
              <a:rPr lang="en-US" sz="1600" err="1">
                <a:latin typeface="Montserrat" panose="00000500000000000000" pitchFamily="2" charset="0"/>
              </a:rPr>
              <a:t>hoàn</a:t>
            </a:r>
            <a:r>
              <a:rPr lang="en-US" sz="1600">
                <a:latin typeface="Montserrat" panose="00000500000000000000" pitchFamily="2" charset="0"/>
              </a:rPr>
              <a:t> </a:t>
            </a:r>
            <a:r>
              <a:rPr lang="en-US" sz="1600" err="1">
                <a:latin typeface="Montserrat" panose="00000500000000000000" pitchFamily="2" charset="0"/>
              </a:rPr>
              <a:t>thành</a:t>
            </a:r>
            <a:r>
              <a:rPr lang="en-US" sz="1600">
                <a:latin typeface="Montserrat" panose="00000500000000000000" pitchFamily="2" charset="0"/>
              </a:rPr>
              <a:t> </a:t>
            </a:r>
            <a:r>
              <a:rPr lang="en-US" sz="1600" err="1">
                <a:latin typeface="Montserrat" panose="00000500000000000000" pitchFamily="2" charset="0"/>
              </a:rPr>
              <a:t>sẽ</a:t>
            </a:r>
            <a:r>
              <a:rPr lang="en-US" sz="1600">
                <a:latin typeface="Montserrat" panose="00000500000000000000" pitchFamily="2" charset="0"/>
              </a:rPr>
              <a:t> </a:t>
            </a:r>
            <a:r>
              <a:rPr lang="en-US" sz="1600" err="1">
                <a:latin typeface="Montserrat" panose="00000500000000000000" pitchFamily="2" charset="0"/>
              </a:rPr>
              <a:t>đặt</a:t>
            </a:r>
            <a:r>
              <a:rPr lang="en-US" sz="1600">
                <a:latin typeface="Montserrat" panose="00000500000000000000" pitchFamily="2" charset="0"/>
              </a:rPr>
              <a:t> </a:t>
            </a:r>
            <a:r>
              <a:rPr lang="en-US" sz="1600" err="1">
                <a:latin typeface="Montserrat" panose="00000500000000000000" pitchFamily="2" charset="0"/>
              </a:rPr>
              <a:t>đũa</a:t>
            </a:r>
            <a:r>
              <a:rPr lang="en-US" sz="1600">
                <a:latin typeface="Montserrat" panose="00000500000000000000" pitchFamily="2" charset="0"/>
              </a:rPr>
              <a:t> xuống,tiếp tục người tiếp theo sẽ ăn và lặp lại như vậy.</a:t>
            </a:r>
          </a:p>
        </p:txBody>
      </p:sp>
      <p:sp>
        <p:nvSpPr>
          <p:cNvPr id="23" name="TextBox 22">
            <a:extLst>
              <a:ext uri="{FF2B5EF4-FFF2-40B4-BE49-F238E27FC236}">
                <a16:creationId xmlns:a16="http://schemas.microsoft.com/office/drawing/2014/main" id="{F51B9A74-E0A6-453D-A2E3-CE7D9AEEFF0A}"/>
              </a:ext>
            </a:extLst>
          </p:cNvPr>
          <p:cNvSpPr txBox="1"/>
          <p:nvPr/>
        </p:nvSpPr>
        <p:spPr>
          <a:xfrm>
            <a:off x="692455" y="3095867"/>
            <a:ext cx="5839606" cy="2554545"/>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600" err="1">
                <a:latin typeface="Montserrat" panose="00000500000000000000" pitchFamily="2" charset="0"/>
              </a:rPr>
              <a:t>Người</a:t>
            </a:r>
            <a:r>
              <a:rPr lang="en-US" sz="1600">
                <a:latin typeface="Montserrat" panose="00000500000000000000" pitchFamily="2" charset="0"/>
              </a:rPr>
              <a:t> </a:t>
            </a:r>
            <a:r>
              <a:rPr lang="en-US" sz="1600" err="1">
                <a:latin typeface="Montserrat" panose="00000500000000000000" pitchFamily="2" charset="0"/>
              </a:rPr>
              <a:t>thứ</a:t>
            </a:r>
            <a:r>
              <a:rPr lang="en-US" sz="1600">
                <a:latin typeface="Montserrat" panose="00000500000000000000" pitchFamily="2" charset="0"/>
              </a:rPr>
              <a:t> </a:t>
            </a:r>
            <a:r>
              <a:rPr lang="en-US" sz="1600" err="1">
                <a:latin typeface="Montserrat" panose="00000500000000000000" pitchFamily="2" charset="0"/>
              </a:rPr>
              <a:t>nhất</a:t>
            </a:r>
            <a:r>
              <a:rPr lang="en-US" sz="1600">
                <a:latin typeface="Montserrat" panose="00000500000000000000" pitchFamily="2" charset="0"/>
              </a:rPr>
              <a:t> </a:t>
            </a:r>
            <a:r>
              <a:rPr lang="en-US" sz="1600" err="1">
                <a:latin typeface="Montserrat" panose="00000500000000000000" pitchFamily="2" charset="0"/>
              </a:rPr>
              <a:t>cầm</a:t>
            </a:r>
            <a:r>
              <a:rPr lang="en-US" sz="1600">
                <a:latin typeface="Montserrat" panose="00000500000000000000" pitchFamily="2" charset="0"/>
              </a:rPr>
              <a:t> </a:t>
            </a:r>
            <a:r>
              <a:rPr lang="en-US" sz="1600" err="1">
                <a:latin typeface="Montserrat" panose="00000500000000000000" pitchFamily="2" charset="0"/>
              </a:rPr>
              <a:t>chiếc</a:t>
            </a:r>
            <a:r>
              <a:rPr lang="en-US" sz="1600">
                <a:latin typeface="Montserrat" panose="00000500000000000000" pitchFamily="2" charset="0"/>
              </a:rPr>
              <a:t> </a:t>
            </a:r>
            <a:r>
              <a:rPr lang="en-US" sz="1600" err="1">
                <a:latin typeface="Montserrat" panose="00000500000000000000" pitchFamily="2" charset="0"/>
              </a:rPr>
              <a:t>đũa</a:t>
            </a:r>
            <a:r>
              <a:rPr lang="en-US" sz="1600">
                <a:latin typeface="Montserrat" panose="00000500000000000000" pitchFamily="2" charset="0"/>
              </a:rPr>
              <a:t> </a:t>
            </a:r>
            <a:r>
              <a:rPr lang="en-US" sz="1600" err="1">
                <a:latin typeface="Montserrat" panose="00000500000000000000" pitchFamily="2" charset="0"/>
              </a:rPr>
              <a:t>thứ</a:t>
            </a:r>
            <a:r>
              <a:rPr lang="en-US" sz="1600">
                <a:latin typeface="Montserrat" panose="00000500000000000000" pitchFamily="2" charset="0"/>
              </a:rPr>
              <a:t> 1 </a:t>
            </a:r>
            <a:r>
              <a:rPr lang="en-US" sz="1600" err="1">
                <a:latin typeface="Montserrat" panose="00000500000000000000" pitchFamily="2" charset="0"/>
              </a:rPr>
              <a:t>và</a:t>
            </a:r>
            <a:r>
              <a:rPr lang="en-US" sz="1600">
                <a:latin typeface="Montserrat" panose="00000500000000000000" pitchFamily="2" charset="0"/>
              </a:rPr>
              <a:t> </a:t>
            </a:r>
            <a:r>
              <a:rPr lang="en-US" sz="1600" err="1">
                <a:latin typeface="Montserrat" panose="00000500000000000000" pitchFamily="2" charset="0"/>
              </a:rPr>
              <a:t>chờ</a:t>
            </a:r>
            <a:r>
              <a:rPr lang="en-US" sz="1600">
                <a:latin typeface="Montserrat" panose="00000500000000000000" pitchFamily="2" charset="0"/>
              </a:rPr>
              <a:t> </a:t>
            </a:r>
            <a:r>
              <a:rPr lang="en-US" sz="1600" err="1">
                <a:latin typeface="Montserrat" panose="00000500000000000000" pitchFamily="2" charset="0"/>
              </a:rPr>
              <a:t>chiếc</a:t>
            </a:r>
            <a:r>
              <a:rPr lang="en-US" sz="1600">
                <a:latin typeface="Montserrat" panose="00000500000000000000" pitchFamily="2" charset="0"/>
              </a:rPr>
              <a:t> </a:t>
            </a:r>
            <a:r>
              <a:rPr lang="en-US" sz="1600" err="1">
                <a:latin typeface="Montserrat" panose="00000500000000000000" pitchFamily="2" charset="0"/>
              </a:rPr>
              <a:t>đũa</a:t>
            </a:r>
            <a:r>
              <a:rPr lang="en-US" sz="1600">
                <a:latin typeface="Montserrat" panose="00000500000000000000" pitchFamily="2" charset="0"/>
              </a:rPr>
              <a:t> </a:t>
            </a:r>
            <a:r>
              <a:rPr lang="en-US" sz="1600" err="1">
                <a:latin typeface="Montserrat" panose="00000500000000000000" pitchFamily="2" charset="0"/>
              </a:rPr>
              <a:t>thứ</a:t>
            </a:r>
            <a:r>
              <a:rPr lang="en-US" sz="1600">
                <a:latin typeface="Montserrat" panose="00000500000000000000" pitchFamily="2" charset="0"/>
              </a:rPr>
              <a:t> 2</a:t>
            </a:r>
          </a:p>
          <a:p>
            <a:pPr marL="285750" indent="-285750">
              <a:buFont typeface="Arial" panose="020B0604020202020204" pitchFamily="34" charset="0"/>
              <a:buChar char="•"/>
            </a:pPr>
            <a:r>
              <a:rPr lang="en-US" sz="1600" err="1">
                <a:latin typeface="Montserrat" panose="00000500000000000000" pitchFamily="2" charset="0"/>
              </a:rPr>
              <a:t>Người</a:t>
            </a:r>
            <a:r>
              <a:rPr lang="en-US" sz="1600">
                <a:latin typeface="Montserrat" panose="00000500000000000000" pitchFamily="2" charset="0"/>
              </a:rPr>
              <a:t> </a:t>
            </a:r>
            <a:r>
              <a:rPr lang="en-US" sz="1600" err="1">
                <a:latin typeface="Montserrat" panose="00000500000000000000" pitchFamily="2" charset="0"/>
              </a:rPr>
              <a:t>thứ</a:t>
            </a:r>
            <a:r>
              <a:rPr lang="en-US" sz="1600">
                <a:latin typeface="Montserrat" panose="00000500000000000000" pitchFamily="2" charset="0"/>
              </a:rPr>
              <a:t> </a:t>
            </a:r>
            <a:r>
              <a:rPr lang="en-US" sz="1600" err="1">
                <a:latin typeface="Montserrat" panose="00000500000000000000" pitchFamily="2" charset="0"/>
              </a:rPr>
              <a:t>hai</a:t>
            </a:r>
            <a:r>
              <a:rPr lang="en-US" sz="1600">
                <a:latin typeface="Montserrat" panose="00000500000000000000" pitchFamily="2" charset="0"/>
              </a:rPr>
              <a:t> </a:t>
            </a:r>
            <a:r>
              <a:rPr lang="en-US" sz="1600" err="1">
                <a:latin typeface="Montserrat" panose="00000500000000000000" pitchFamily="2" charset="0"/>
              </a:rPr>
              <a:t>cầm</a:t>
            </a:r>
            <a:r>
              <a:rPr lang="en-US" sz="1600">
                <a:latin typeface="Montserrat" panose="00000500000000000000" pitchFamily="2" charset="0"/>
              </a:rPr>
              <a:t> </a:t>
            </a:r>
            <a:r>
              <a:rPr lang="en-US" sz="1600" err="1">
                <a:latin typeface="Montserrat" panose="00000500000000000000" pitchFamily="2" charset="0"/>
              </a:rPr>
              <a:t>chiếc</a:t>
            </a:r>
            <a:r>
              <a:rPr lang="en-US" sz="1600">
                <a:latin typeface="Montserrat" panose="00000500000000000000" pitchFamily="2" charset="0"/>
              </a:rPr>
              <a:t> </a:t>
            </a:r>
            <a:r>
              <a:rPr lang="en-US" sz="1600" err="1">
                <a:latin typeface="Montserrat" panose="00000500000000000000" pitchFamily="2" charset="0"/>
              </a:rPr>
              <a:t>đũa</a:t>
            </a:r>
            <a:r>
              <a:rPr lang="en-US" sz="1600">
                <a:latin typeface="Montserrat" panose="00000500000000000000" pitchFamily="2" charset="0"/>
              </a:rPr>
              <a:t> </a:t>
            </a:r>
            <a:r>
              <a:rPr lang="en-US" sz="1600" err="1">
                <a:latin typeface="Montserrat" panose="00000500000000000000" pitchFamily="2" charset="0"/>
              </a:rPr>
              <a:t>thứ</a:t>
            </a:r>
            <a:r>
              <a:rPr lang="en-US" sz="1600">
                <a:latin typeface="Montserrat" panose="00000500000000000000" pitchFamily="2" charset="0"/>
              </a:rPr>
              <a:t> 2 </a:t>
            </a:r>
            <a:r>
              <a:rPr lang="en-US" sz="1600" err="1">
                <a:latin typeface="Montserrat" panose="00000500000000000000" pitchFamily="2" charset="0"/>
              </a:rPr>
              <a:t>và</a:t>
            </a:r>
            <a:r>
              <a:rPr lang="en-US" sz="1600">
                <a:latin typeface="Montserrat" panose="00000500000000000000" pitchFamily="2" charset="0"/>
              </a:rPr>
              <a:t> </a:t>
            </a:r>
            <a:r>
              <a:rPr lang="en-US" sz="1600" err="1">
                <a:latin typeface="Montserrat" panose="00000500000000000000" pitchFamily="2" charset="0"/>
              </a:rPr>
              <a:t>chờ</a:t>
            </a:r>
            <a:r>
              <a:rPr lang="en-US" sz="1600">
                <a:latin typeface="Montserrat" panose="00000500000000000000" pitchFamily="2" charset="0"/>
              </a:rPr>
              <a:t> </a:t>
            </a:r>
            <a:r>
              <a:rPr lang="en-US" sz="1600" err="1">
                <a:latin typeface="Montserrat" panose="00000500000000000000" pitchFamily="2" charset="0"/>
              </a:rPr>
              <a:t>chiếc</a:t>
            </a:r>
            <a:r>
              <a:rPr lang="en-US" sz="1600">
                <a:latin typeface="Montserrat" panose="00000500000000000000" pitchFamily="2" charset="0"/>
              </a:rPr>
              <a:t> </a:t>
            </a:r>
            <a:r>
              <a:rPr lang="en-US" sz="1600" err="1">
                <a:latin typeface="Montserrat" panose="00000500000000000000" pitchFamily="2" charset="0"/>
              </a:rPr>
              <a:t>đũa</a:t>
            </a:r>
            <a:r>
              <a:rPr lang="en-US" sz="1600">
                <a:latin typeface="Montserrat" panose="00000500000000000000" pitchFamily="2" charset="0"/>
              </a:rPr>
              <a:t> </a:t>
            </a:r>
            <a:r>
              <a:rPr lang="en-US" sz="1600" err="1">
                <a:latin typeface="Montserrat" panose="00000500000000000000" pitchFamily="2" charset="0"/>
              </a:rPr>
              <a:t>thứ</a:t>
            </a:r>
            <a:r>
              <a:rPr lang="en-US" sz="1600">
                <a:latin typeface="Montserrat" panose="00000500000000000000" pitchFamily="2" charset="0"/>
              </a:rPr>
              <a:t> 3</a:t>
            </a:r>
          </a:p>
          <a:p>
            <a:pPr marL="285750" indent="-285750">
              <a:buFont typeface="Arial" panose="020B0604020202020204" pitchFamily="34" charset="0"/>
              <a:buChar char="•"/>
            </a:pPr>
            <a:r>
              <a:rPr lang="en-US" sz="1600" err="1">
                <a:latin typeface="Montserrat" panose="00000500000000000000" pitchFamily="2" charset="0"/>
              </a:rPr>
              <a:t>Người</a:t>
            </a:r>
            <a:r>
              <a:rPr lang="en-US" sz="1600">
                <a:latin typeface="Montserrat" panose="00000500000000000000" pitchFamily="2" charset="0"/>
              </a:rPr>
              <a:t> </a:t>
            </a:r>
            <a:r>
              <a:rPr lang="en-US" sz="1600" err="1">
                <a:latin typeface="Montserrat" panose="00000500000000000000" pitchFamily="2" charset="0"/>
              </a:rPr>
              <a:t>thứ</a:t>
            </a:r>
            <a:r>
              <a:rPr lang="en-US" sz="1600">
                <a:latin typeface="Montserrat" panose="00000500000000000000" pitchFamily="2" charset="0"/>
              </a:rPr>
              <a:t> </a:t>
            </a:r>
            <a:r>
              <a:rPr lang="en-US" sz="1600" err="1">
                <a:latin typeface="Montserrat" panose="00000500000000000000" pitchFamily="2" charset="0"/>
              </a:rPr>
              <a:t>ba</a:t>
            </a:r>
            <a:r>
              <a:rPr lang="en-US" sz="1600">
                <a:latin typeface="Montserrat" panose="00000500000000000000" pitchFamily="2" charset="0"/>
              </a:rPr>
              <a:t> </a:t>
            </a:r>
            <a:r>
              <a:rPr lang="en-US" sz="1600" err="1">
                <a:latin typeface="Montserrat" panose="00000500000000000000" pitchFamily="2" charset="0"/>
              </a:rPr>
              <a:t>cầm</a:t>
            </a:r>
            <a:r>
              <a:rPr lang="en-US" sz="1600">
                <a:latin typeface="Montserrat" panose="00000500000000000000" pitchFamily="2" charset="0"/>
              </a:rPr>
              <a:t> </a:t>
            </a:r>
            <a:r>
              <a:rPr lang="en-US" sz="1600" err="1">
                <a:latin typeface="Montserrat" panose="00000500000000000000" pitchFamily="2" charset="0"/>
              </a:rPr>
              <a:t>chiếc</a:t>
            </a:r>
            <a:r>
              <a:rPr lang="en-US" sz="1600">
                <a:latin typeface="Montserrat" panose="00000500000000000000" pitchFamily="2" charset="0"/>
              </a:rPr>
              <a:t> </a:t>
            </a:r>
            <a:r>
              <a:rPr lang="en-US" sz="1600" err="1">
                <a:latin typeface="Montserrat" panose="00000500000000000000" pitchFamily="2" charset="0"/>
              </a:rPr>
              <a:t>đũa</a:t>
            </a:r>
            <a:r>
              <a:rPr lang="en-US" sz="1600">
                <a:latin typeface="Montserrat" panose="00000500000000000000" pitchFamily="2" charset="0"/>
              </a:rPr>
              <a:t> </a:t>
            </a:r>
            <a:r>
              <a:rPr lang="en-US" sz="1600" err="1">
                <a:latin typeface="Montserrat" panose="00000500000000000000" pitchFamily="2" charset="0"/>
              </a:rPr>
              <a:t>thứ</a:t>
            </a:r>
            <a:r>
              <a:rPr lang="en-US" sz="1600">
                <a:latin typeface="Montserrat" panose="00000500000000000000" pitchFamily="2" charset="0"/>
              </a:rPr>
              <a:t> 3 </a:t>
            </a:r>
            <a:r>
              <a:rPr lang="en-US" sz="1600" err="1">
                <a:latin typeface="Montserrat" panose="00000500000000000000" pitchFamily="2" charset="0"/>
              </a:rPr>
              <a:t>và</a:t>
            </a:r>
            <a:r>
              <a:rPr lang="en-US" sz="1600">
                <a:latin typeface="Montserrat" panose="00000500000000000000" pitchFamily="2" charset="0"/>
              </a:rPr>
              <a:t> </a:t>
            </a:r>
            <a:r>
              <a:rPr lang="en-US" sz="1600" err="1">
                <a:latin typeface="Montserrat" panose="00000500000000000000" pitchFamily="2" charset="0"/>
              </a:rPr>
              <a:t>chờ</a:t>
            </a:r>
            <a:r>
              <a:rPr lang="en-US" sz="1600">
                <a:latin typeface="Montserrat" panose="00000500000000000000" pitchFamily="2" charset="0"/>
              </a:rPr>
              <a:t> </a:t>
            </a:r>
            <a:r>
              <a:rPr lang="en-US" sz="1600" err="1">
                <a:latin typeface="Montserrat" panose="00000500000000000000" pitchFamily="2" charset="0"/>
              </a:rPr>
              <a:t>chiếc</a:t>
            </a:r>
            <a:r>
              <a:rPr lang="en-US" sz="1600">
                <a:latin typeface="Montserrat" panose="00000500000000000000" pitchFamily="2" charset="0"/>
              </a:rPr>
              <a:t> </a:t>
            </a:r>
            <a:r>
              <a:rPr lang="en-US" sz="1600" err="1">
                <a:latin typeface="Montserrat" panose="00000500000000000000" pitchFamily="2" charset="0"/>
              </a:rPr>
              <a:t>đũa</a:t>
            </a:r>
            <a:r>
              <a:rPr lang="en-US" sz="1600">
                <a:latin typeface="Montserrat" panose="00000500000000000000" pitchFamily="2" charset="0"/>
              </a:rPr>
              <a:t> </a:t>
            </a:r>
            <a:r>
              <a:rPr lang="en-US" sz="1600" err="1">
                <a:latin typeface="Montserrat" panose="00000500000000000000" pitchFamily="2" charset="0"/>
              </a:rPr>
              <a:t>thứ</a:t>
            </a:r>
            <a:r>
              <a:rPr lang="en-US" sz="1600">
                <a:latin typeface="Montserrat" panose="00000500000000000000" pitchFamily="2" charset="0"/>
              </a:rPr>
              <a:t> 4</a:t>
            </a:r>
          </a:p>
          <a:p>
            <a:pPr marL="285750" indent="-285750">
              <a:buFont typeface="Arial" panose="020B0604020202020204" pitchFamily="34" charset="0"/>
              <a:buChar char="•"/>
            </a:pPr>
            <a:r>
              <a:rPr lang="en-US" sz="1600" err="1">
                <a:latin typeface="Montserrat" panose="00000500000000000000" pitchFamily="2" charset="0"/>
              </a:rPr>
              <a:t>Người</a:t>
            </a:r>
            <a:r>
              <a:rPr lang="en-US" sz="1600">
                <a:latin typeface="Montserrat" panose="00000500000000000000" pitchFamily="2" charset="0"/>
              </a:rPr>
              <a:t> </a:t>
            </a:r>
            <a:r>
              <a:rPr lang="en-US" sz="1600" err="1">
                <a:latin typeface="Montserrat" panose="00000500000000000000" pitchFamily="2" charset="0"/>
              </a:rPr>
              <a:t>thứ</a:t>
            </a:r>
            <a:r>
              <a:rPr lang="en-US" sz="1600">
                <a:latin typeface="Montserrat" panose="00000500000000000000" pitchFamily="2" charset="0"/>
              </a:rPr>
              <a:t> </a:t>
            </a:r>
            <a:r>
              <a:rPr lang="en-US" sz="1600" err="1">
                <a:latin typeface="Montserrat" panose="00000500000000000000" pitchFamily="2" charset="0"/>
              </a:rPr>
              <a:t>tư</a:t>
            </a:r>
            <a:r>
              <a:rPr lang="en-US" sz="1600">
                <a:latin typeface="Montserrat" panose="00000500000000000000" pitchFamily="2" charset="0"/>
              </a:rPr>
              <a:t> </a:t>
            </a:r>
            <a:r>
              <a:rPr lang="en-US" sz="1600" err="1">
                <a:latin typeface="Montserrat" panose="00000500000000000000" pitchFamily="2" charset="0"/>
              </a:rPr>
              <a:t>cầm</a:t>
            </a:r>
            <a:r>
              <a:rPr lang="en-US" sz="1600">
                <a:latin typeface="Montserrat" panose="00000500000000000000" pitchFamily="2" charset="0"/>
              </a:rPr>
              <a:t> </a:t>
            </a:r>
            <a:r>
              <a:rPr lang="en-US" sz="1600" err="1">
                <a:latin typeface="Montserrat" panose="00000500000000000000" pitchFamily="2" charset="0"/>
              </a:rPr>
              <a:t>chiếc</a:t>
            </a:r>
            <a:r>
              <a:rPr lang="en-US" sz="1600">
                <a:latin typeface="Montserrat" panose="00000500000000000000" pitchFamily="2" charset="0"/>
              </a:rPr>
              <a:t> </a:t>
            </a:r>
            <a:r>
              <a:rPr lang="en-US" sz="1600" err="1">
                <a:latin typeface="Montserrat" panose="00000500000000000000" pitchFamily="2" charset="0"/>
              </a:rPr>
              <a:t>đũa</a:t>
            </a:r>
            <a:r>
              <a:rPr lang="en-US" sz="1600">
                <a:latin typeface="Montserrat" panose="00000500000000000000" pitchFamily="2" charset="0"/>
              </a:rPr>
              <a:t> </a:t>
            </a:r>
            <a:r>
              <a:rPr lang="en-US" sz="1600" err="1">
                <a:latin typeface="Montserrat" panose="00000500000000000000" pitchFamily="2" charset="0"/>
              </a:rPr>
              <a:t>thứ</a:t>
            </a:r>
            <a:r>
              <a:rPr lang="en-US" sz="1600">
                <a:latin typeface="Montserrat" panose="00000500000000000000" pitchFamily="2" charset="0"/>
              </a:rPr>
              <a:t> 4 </a:t>
            </a:r>
            <a:r>
              <a:rPr lang="en-US" sz="1600" err="1">
                <a:latin typeface="Montserrat" panose="00000500000000000000" pitchFamily="2" charset="0"/>
              </a:rPr>
              <a:t>và</a:t>
            </a:r>
            <a:r>
              <a:rPr lang="en-US" sz="1600">
                <a:latin typeface="Montserrat" panose="00000500000000000000" pitchFamily="2" charset="0"/>
              </a:rPr>
              <a:t> </a:t>
            </a:r>
            <a:r>
              <a:rPr lang="en-US" sz="1600" err="1">
                <a:latin typeface="Montserrat" panose="00000500000000000000" pitchFamily="2" charset="0"/>
              </a:rPr>
              <a:t>chờ</a:t>
            </a:r>
            <a:r>
              <a:rPr lang="en-US" sz="1600">
                <a:latin typeface="Montserrat" panose="00000500000000000000" pitchFamily="2" charset="0"/>
              </a:rPr>
              <a:t> </a:t>
            </a:r>
            <a:r>
              <a:rPr lang="en-US" sz="1600" err="1">
                <a:latin typeface="Montserrat" panose="00000500000000000000" pitchFamily="2" charset="0"/>
              </a:rPr>
              <a:t>chiếc</a:t>
            </a:r>
            <a:r>
              <a:rPr lang="en-US" sz="1600">
                <a:latin typeface="Montserrat" panose="00000500000000000000" pitchFamily="2" charset="0"/>
              </a:rPr>
              <a:t> </a:t>
            </a:r>
            <a:r>
              <a:rPr lang="en-US" sz="1600" err="1">
                <a:latin typeface="Montserrat" panose="00000500000000000000" pitchFamily="2" charset="0"/>
              </a:rPr>
              <a:t>đũa</a:t>
            </a:r>
            <a:r>
              <a:rPr lang="en-US" sz="1600">
                <a:latin typeface="Montserrat" panose="00000500000000000000" pitchFamily="2" charset="0"/>
              </a:rPr>
              <a:t> </a:t>
            </a:r>
            <a:r>
              <a:rPr lang="en-US" sz="1600" err="1">
                <a:latin typeface="Montserrat" panose="00000500000000000000" pitchFamily="2" charset="0"/>
              </a:rPr>
              <a:t>thứ</a:t>
            </a:r>
            <a:r>
              <a:rPr lang="en-US" sz="1600">
                <a:latin typeface="Montserrat" panose="00000500000000000000" pitchFamily="2" charset="0"/>
              </a:rPr>
              <a:t> 5</a:t>
            </a:r>
          </a:p>
          <a:p>
            <a:pPr marL="285750" indent="-285750">
              <a:buFont typeface="Arial" panose="020B0604020202020204" pitchFamily="34" charset="0"/>
              <a:buChar char="•"/>
            </a:pPr>
            <a:r>
              <a:rPr lang="en-US" sz="1600" err="1">
                <a:latin typeface="Montserrat" panose="00000500000000000000" pitchFamily="2" charset="0"/>
              </a:rPr>
              <a:t>Người</a:t>
            </a:r>
            <a:r>
              <a:rPr lang="en-US" sz="1600">
                <a:latin typeface="Montserrat" panose="00000500000000000000" pitchFamily="2" charset="0"/>
              </a:rPr>
              <a:t> </a:t>
            </a:r>
            <a:r>
              <a:rPr lang="en-US" sz="1600" err="1">
                <a:latin typeface="Montserrat" panose="00000500000000000000" pitchFamily="2" charset="0"/>
              </a:rPr>
              <a:t>thứ</a:t>
            </a:r>
            <a:r>
              <a:rPr lang="en-US" sz="1600">
                <a:latin typeface="Montserrat" panose="00000500000000000000" pitchFamily="2" charset="0"/>
              </a:rPr>
              <a:t> </a:t>
            </a:r>
            <a:r>
              <a:rPr lang="en-US" sz="1600" err="1">
                <a:latin typeface="Montserrat" panose="00000500000000000000" pitchFamily="2" charset="0"/>
              </a:rPr>
              <a:t>năm</a:t>
            </a:r>
            <a:r>
              <a:rPr lang="en-US" sz="1600">
                <a:latin typeface="Montserrat" panose="00000500000000000000" pitchFamily="2" charset="0"/>
              </a:rPr>
              <a:t> </a:t>
            </a:r>
            <a:r>
              <a:rPr lang="en-US" sz="1600" err="1">
                <a:latin typeface="Montserrat" panose="00000500000000000000" pitchFamily="2" charset="0"/>
              </a:rPr>
              <a:t>cầm</a:t>
            </a:r>
            <a:r>
              <a:rPr lang="en-US" sz="1600">
                <a:latin typeface="Montserrat" panose="00000500000000000000" pitchFamily="2" charset="0"/>
              </a:rPr>
              <a:t> </a:t>
            </a:r>
            <a:r>
              <a:rPr lang="en-US" sz="1600" err="1">
                <a:latin typeface="Montserrat" panose="00000500000000000000" pitchFamily="2" charset="0"/>
              </a:rPr>
              <a:t>chiếc</a:t>
            </a:r>
            <a:r>
              <a:rPr lang="en-US" sz="1600">
                <a:latin typeface="Montserrat" panose="00000500000000000000" pitchFamily="2" charset="0"/>
              </a:rPr>
              <a:t> </a:t>
            </a:r>
            <a:r>
              <a:rPr lang="en-US" sz="1600" err="1">
                <a:latin typeface="Montserrat" panose="00000500000000000000" pitchFamily="2" charset="0"/>
              </a:rPr>
              <a:t>đũa</a:t>
            </a:r>
            <a:r>
              <a:rPr lang="en-US" sz="1600">
                <a:latin typeface="Montserrat" panose="00000500000000000000" pitchFamily="2" charset="0"/>
              </a:rPr>
              <a:t> </a:t>
            </a:r>
            <a:r>
              <a:rPr lang="en-US" sz="1600" err="1">
                <a:latin typeface="Montserrat" panose="00000500000000000000" pitchFamily="2" charset="0"/>
              </a:rPr>
              <a:t>thứ</a:t>
            </a:r>
            <a:r>
              <a:rPr lang="en-US" sz="1600">
                <a:latin typeface="Montserrat" panose="00000500000000000000" pitchFamily="2" charset="0"/>
              </a:rPr>
              <a:t> 5 </a:t>
            </a:r>
            <a:r>
              <a:rPr lang="en-US" sz="1600" err="1">
                <a:latin typeface="Montserrat" panose="00000500000000000000" pitchFamily="2" charset="0"/>
              </a:rPr>
              <a:t>và</a:t>
            </a:r>
            <a:r>
              <a:rPr lang="en-US" sz="1600">
                <a:latin typeface="Montserrat" panose="00000500000000000000" pitchFamily="2" charset="0"/>
              </a:rPr>
              <a:t> </a:t>
            </a:r>
            <a:r>
              <a:rPr lang="en-US" sz="1600" err="1">
                <a:latin typeface="Montserrat" panose="00000500000000000000" pitchFamily="2" charset="0"/>
              </a:rPr>
              <a:t>chờ</a:t>
            </a:r>
            <a:r>
              <a:rPr lang="en-US" sz="1600">
                <a:latin typeface="Montserrat" panose="00000500000000000000" pitchFamily="2" charset="0"/>
              </a:rPr>
              <a:t> </a:t>
            </a:r>
            <a:r>
              <a:rPr lang="en-US" sz="1600" err="1">
                <a:latin typeface="Montserrat" panose="00000500000000000000" pitchFamily="2" charset="0"/>
              </a:rPr>
              <a:t>chiếc</a:t>
            </a:r>
            <a:r>
              <a:rPr lang="en-US" sz="1600">
                <a:latin typeface="Montserrat" panose="00000500000000000000" pitchFamily="2" charset="0"/>
              </a:rPr>
              <a:t> </a:t>
            </a:r>
            <a:r>
              <a:rPr lang="en-US" sz="1600" err="1">
                <a:latin typeface="Montserrat" panose="00000500000000000000" pitchFamily="2" charset="0"/>
              </a:rPr>
              <a:t>đũa</a:t>
            </a:r>
            <a:r>
              <a:rPr lang="en-US" sz="1600">
                <a:latin typeface="Montserrat" panose="00000500000000000000" pitchFamily="2" charset="0"/>
              </a:rPr>
              <a:t> </a:t>
            </a:r>
            <a:r>
              <a:rPr lang="en-US" sz="1600" err="1">
                <a:latin typeface="Montserrat" panose="00000500000000000000" pitchFamily="2" charset="0"/>
              </a:rPr>
              <a:t>thứ</a:t>
            </a:r>
            <a:r>
              <a:rPr lang="en-US" sz="1600">
                <a:latin typeface="Montserrat" panose="00000500000000000000" pitchFamily="2" charset="0"/>
              </a:rPr>
              <a:t> 1</a:t>
            </a:r>
          </a:p>
        </p:txBody>
      </p:sp>
      <p:sp>
        <p:nvSpPr>
          <p:cNvPr id="25" name="Arrow: Right 24">
            <a:extLst>
              <a:ext uri="{FF2B5EF4-FFF2-40B4-BE49-F238E27FC236}">
                <a16:creationId xmlns:a16="http://schemas.microsoft.com/office/drawing/2014/main" id="{EF48DAFC-1C8C-4F43-ADDF-D3DD49F0FB89}"/>
              </a:ext>
            </a:extLst>
          </p:cNvPr>
          <p:cNvSpPr/>
          <p:nvPr/>
        </p:nvSpPr>
        <p:spPr>
          <a:xfrm>
            <a:off x="1424048" y="5844595"/>
            <a:ext cx="488268" cy="3240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B21222B7-9E1A-4FB5-86C1-A8D5BC59B96B}"/>
              </a:ext>
            </a:extLst>
          </p:cNvPr>
          <p:cNvSpPr/>
          <p:nvPr/>
        </p:nvSpPr>
        <p:spPr>
          <a:xfrm>
            <a:off x="936150" y="2249953"/>
            <a:ext cx="458306" cy="248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3" name="TextBox 2">
            <a:extLst>
              <a:ext uri="{FF2B5EF4-FFF2-40B4-BE49-F238E27FC236}">
                <a16:creationId xmlns:a16="http://schemas.microsoft.com/office/drawing/2014/main" id="{ECE226EE-A3F1-4B80-BD61-D4B05337220A}"/>
              </a:ext>
            </a:extLst>
          </p:cNvPr>
          <p:cNvSpPr txBox="1"/>
          <p:nvPr/>
        </p:nvSpPr>
        <p:spPr>
          <a:xfrm>
            <a:off x="1545369" y="2194169"/>
            <a:ext cx="3914397" cy="369332"/>
          </a:xfrm>
          <a:prstGeom prst="rect">
            <a:avLst/>
          </a:prstGeom>
          <a:noFill/>
        </p:spPr>
        <p:txBody>
          <a:bodyPr wrap="square" rtlCol="0">
            <a:spAutoFit/>
          </a:bodyPr>
          <a:lstStyle/>
          <a:p>
            <a:r>
              <a:rPr lang="en-US" b="1" err="1">
                <a:latin typeface="Montserrat" panose="00000500000000000000" pitchFamily="2" charset="0"/>
              </a:rPr>
              <a:t>Không</a:t>
            </a:r>
            <a:r>
              <a:rPr lang="en-US" b="1">
                <a:latin typeface="Montserrat" panose="00000500000000000000" pitchFamily="2" charset="0"/>
              </a:rPr>
              <a:t> </a:t>
            </a:r>
            <a:r>
              <a:rPr lang="en-US" b="1" err="1">
                <a:latin typeface="Montserrat" panose="00000500000000000000" pitchFamily="2" charset="0"/>
              </a:rPr>
              <a:t>xảy</a:t>
            </a:r>
            <a:r>
              <a:rPr lang="en-US" b="1">
                <a:latin typeface="Montserrat" panose="00000500000000000000" pitchFamily="2" charset="0"/>
              </a:rPr>
              <a:t> ra </a:t>
            </a:r>
            <a:r>
              <a:rPr lang="en-US" b="1" err="1">
                <a:latin typeface="Montserrat" panose="00000500000000000000" pitchFamily="2" charset="0"/>
              </a:rPr>
              <a:t>xung</a:t>
            </a:r>
            <a:r>
              <a:rPr lang="en-US" b="1">
                <a:latin typeface="Montserrat" panose="00000500000000000000" pitchFamily="2" charset="0"/>
              </a:rPr>
              <a:t> </a:t>
            </a:r>
            <a:r>
              <a:rPr lang="en-US" b="1" err="1">
                <a:latin typeface="Montserrat" panose="00000500000000000000" pitchFamily="2" charset="0"/>
              </a:rPr>
              <a:t>đột</a:t>
            </a:r>
            <a:endParaRPr lang="en-US" b="1">
              <a:latin typeface="Montserrat" panose="00000500000000000000" pitchFamily="2" charset="0"/>
            </a:endParaRPr>
          </a:p>
        </p:txBody>
      </p:sp>
      <p:sp>
        <p:nvSpPr>
          <p:cNvPr id="26" name="TextBox 25">
            <a:extLst>
              <a:ext uri="{FF2B5EF4-FFF2-40B4-BE49-F238E27FC236}">
                <a16:creationId xmlns:a16="http://schemas.microsoft.com/office/drawing/2014/main" id="{96C5C694-2646-4FFF-A353-2AB70BBA8783}"/>
              </a:ext>
            </a:extLst>
          </p:cNvPr>
          <p:cNvSpPr txBox="1"/>
          <p:nvPr/>
        </p:nvSpPr>
        <p:spPr>
          <a:xfrm>
            <a:off x="2072111" y="5841532"/>
            <a:ext cx="3914397" cy="369332"/>
          </a:xfrm>
          <a:prstGeom prst="rect">
            <a:avLst/>
          </a:prstGeom>
          <a:noFill/>
        </p:spPr>
        <p:txBody>
          <a:bodyPr wrap="square" rtlCol="0">
            <a:spAutoFit/>
          </a:bodyPr>
          <a:lstStyle/>
          <a:p>
            <a:r>
              <a:rPr lang="en-US" b="1">
                <a:latin typeface="Montserrat" panose="00000500000000000000" pitchFamily="2" charset="0"/>
              </a:rPr>
              <a:t>Deadlock </a:t>
            </a:r>
            <a:r>
              <a:rPr lang="en-US" b="1" err="1">
                <a:latin typeface="Montserrat" panose="00000500000000000000" pitchFamily="2" charset="0"/>
              </a:rPr>
              <a:t>xảy</a:t>
            </a:r>
            <a:r>
              <a:rPr lang="en-US" b="1">
                <a:latin typeface="Montserrat" panose="00000500000000000000" pitchFamily="2" charset="0"/>
              </a:rPr>
              <a:t> ra </a:t>
            </a:r>
          </a:p>
        </p:txBody>
      </p:sp>
      <p:sp>
        <p:nvSpPr>
          <p:cNvPr id="24" name="TextBox 23">
            <a:extLst>
              <a:ext uri="{FF2B5EF4-FFF2-40B4-BE49-F238E27FC236}">
                <a16:creationId xmlns:a16="http://schemas.microsoft.com/office/drawing/2014/main" id="{AD58635C-2716-4270-BA76-FD1BB5178C7B}"/>
              </a:ext>
            </a:extLst>
          </p:cNvPr>
          <p:cNvSpPr txBox="1"/>
          <p:nvPr/>
        </p:nvSpPr>
        <p:spPr>
          <a:xfrm>
            <a:off x="6212381" y="6350640"/>
            <a:ext cx="5946892" cy="523220"/>
          </a:xfrm>
          <a:prstGeom prst="rect">
            <a:avLst/>
          </a:prstGeom>
          <a:noFill/>
        </p:spPr>
        <p:txBody>
          <a:bodyPr wrap="square">
            <a:spAutoFit/>
          </a:bodyPr>
          <a:lstStyle/>
          <a:p>
            <a:r>
              <a:rPr lang="en-US" sz="1400">
                <a:solidFill>
                  <a:srgbClr val="0070C0"/>
                </a:solidFill>
                <a:latin typeface="Montserrat" panose="00000500000000000000" pitchFamily="2" charset="0"/>
                <a:hlinkClick r:id="rId5"/>
              </a:rPr>
              <a:t>https://docs.oracle.com/cd/E19205-01/820-0619/geosb/index.html</a:t>
            </a:r>
            <a:r>
              <a:rPr lang="en-US" sz="1400">
                <a:solidFill>
                  <a:srgbClr val="0070C0"/>
                </a:solidFill>
                <a:latin typeface="Montserrat" panose="00000500000000000000" pitchFamily="2" charset="0"/>
              </a:rPr>
              <a:t> </a:t>
            </a:r>
            <a:r>
              <a:rPr lang="en-US" sz="1400">
                <a:latin typeface="Montserrat" panose="00000500000000000000" pitchFamily="2" charset="0"/>
              </a:rPr>
              <a:t>- Dining Philosophers</a:t>
            </a:r>
          </a:p>
        </p:txBody>
      </p:sp>
      <p:sp>
        <p:nvSpPr>
          <p:cNvPr id="4" name="TextBox 3">
            <a:extLst>
              <a:ext uri="{FF2B5EF4-FFF2-40B4-BE49-F238E27FC236}">
                <a16:creationId xmlns:a16="http://schemas.microsoft.com/office/drawing/2014/main" id="{55F2A962-FF80-4FA1-986E-67070BC432FD}"/>
              </a:ext>
            </a:extLst>
          </p:cNvPr>
          <p:cNvSpPr txBox="1"/>
          <p:nvPr/>
        </p:nvSpPr>
        <p:spPr>
          <a:xfrm>
            <a:off x="472363" y="754601"/>
            <a:ext cx="993768" cy="369332"/>
          </a:xfrm>
          <a:prstGeom prst="rect">
            <a:avLst/>
          </a:prstGeom>
          <a:noFill/>
        </p:spPr>
        <p:txBody>
          <a:bodyPr wrap="square" rtlCol="0">
            <a:spAutoFit/>
          </a:bodyPr>
          <a:lstStyle/>
          <a:p>
            <a:r>
              <a:rPr lang="en-US">
                <a:latin typeface="Montserrat "/>
              </a:rPr>
              <a:t>TH1:</a:t>
            </a:r>
          </a:p>
        </p:txBody>
      </p:sp>
      <p:sp>
        <p:nvSpPr>
          <p:cNvPr id="20" name="TextBox 19">
            <a:extLst>
              <a:ext uri="{FF2B5EF4-FFF2-40B4-BE49-F238E27FC236}">
                <a16:creationId xmlns:a16="http://schemas.microsoft.com/office/drawing/2014/main" id="{9D4BFCA0-099A-4D7B-98B1-829D5333512F}"/>
              </a:ext>
            </a:extLst>
          </p:cNvPr>
          <p:cNvSpPr txBox="1"/>
          <p:nvPr/>
        </p:nvSpPr>
        <p:spPr>
          <a:xfrm>
            <a:off x="472363" y="2663975"/>
            <a:ext cx="993768" cy="369332"/>
          </a:xfrm>
          <a:prstGeom prst="rect">
            <a:avLst/>
          </a:prstGeom>
          <a:noFill/>
        </p:spPr>
        <p:txBody>
          <a:bodyPr wrap="square" rtlCol="0">
            <a:spAutoFit/>
          </a:bodyPr>
          <a:lstStyle/>
          <a:p>
            <a:r>
              <a:rPr lang="en-US">
                <a:latin typeface="Montserrat "/>
              </a:rPr>
              <a:t>TH2:</a:t>
            </a:r>
          </a:p>
        </p:txBody>
      </p:sp>
    </p:spTree>
    <p:extLst>
      <p:ext uri="{BB962C8B-B14F-4D97-AF65-F5344CB8AC3E}">
        <p14:creationId xmlns:p14="http://schemas.microsoft.com/office/powerpoint/2010/main" val="261323486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Shape&#10;&#10;Description automatically generated with medium confidence">
            <a:extLst>
              <a:ext uri="{FF2B5EF4-FFF2-40B4-BE49-F238E27FC236}">
                <a16:creationId xmlns:a16="http://schemas.microsoft.com/office/drawing/2014/main" id="{B9435F9A-8E8F-4DFF-B63A-3629B3C05D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2286" y="204365"/>
            <a:ext cx="6359417" cy="6028925"/>
          </a:xfrm>
          <a:prstGeom prst="rect">
            <a:avLst/>
          </a:prstGeom>
        </p:spPr>
      </p:pic>
      <p:sp>
        <p:nvSpPr>
          <p:cNvPr id="39" name="TextBox 38">
            <a:extLst>
              <a:ext uri="{FF2B5EF4-FFF2-40B4-BE49-F238E27FC236}">
                <a16:creationId xmlns:a16="http://schemas.microsoft.com/office/drawing/2014/main" id="{C5DB5193-4536-4D14-8B9F-D77781B2C6E7}"/>
              </a:ext>
            </a:extLst>
          </p:cNvPr>
          <p:cNvSpPr txBox="1"/>
          <p:nvPr/>
        </p:nvSpPr>
        <p:spPr>
          <a:xfrm>
            <a:off x="1236524" y="2724751"/>
            <a:ext cx="2563483" cy="830997"/>
          </a:xfrm>
          <a:prstGeom prst="rect">
            <a:avLst/>
          </a:prstGeom>
          <a:noFill/>
        </p:spPr>
        <p:txBody>
          <a:bodyPr wrap="square" rtlCol="0">
            <a:spAutoFit/>
          </a:bodyPr>
          <a:lstStyle/>
          <a:p>
            <a:pPr algn="ctr"/>
            <a:r>
              <a:rPr lang="en-US" sz="2400" err="1">
                <a:latin typeface="Montserrat SemiBold" panose="00000700000000000000" pitchFamily="2" charset="0"/>
              </a:rPr>
              <a:t>Sơ</a:t>
            </a:r>
            <a:r>
              <a:rPr lang="en-US" sz="2400">
                <a:latin typeface="Montserrat SemiBold" panose="00000700000000000000" pitchFamily="2" charset="0"/>
              </a:rPr>
              <a:t> </a:t>
            </a:r>
            <a:r>
              <a:rPr lang="en-US" sz="2400" err="1">
                <a:latin typeface="Montserrat SemiBold" panose="00000700000000000000" pitchFamily="2" charset="0"/>
              </a:rPr>
              <a:t>đồ</a:t>
            </a:r>
            <a:r>
              <a:rPr lang="en-US" sz="2400">
                <a:latin typeface="Montserrat SemiBold" panose="00000700000000000000" pitchFamily="2" charset="0"/>
              </a:rPr>
              <a:t> </a:t>
            </a:r>
            <a:r>
              <a:rPr lang="en-US" sz="2400" err="1">
                <a:latin typeface="Montserrat SemiBold" panose="00000700000000000000" pitchFamily="2" charset="0"/>
              </a:rPr>
              <a:t>thuật</a:t>
            </a:r>
            <a:r>
              <a:rPr lang="en-US" sz="2400">
                <a:latin typeface="Montserrat SemiBold" panose="00000700000000000000" pitchFamily="2" charset="0"/>
              </a:rPr>
              <a:t> </a:t>
            </a:r>
            <a:r>
              <a:rPr lang="en-US" sz="2400" err="1">
                <a:latin typeface="Montserrat SemiBold" panose="00000700000000000000" pitchFamily="2" charset="0"/>
              </a:rPr>
              <a:t>toán</a:t>
            </a:r>
            <a:endParaRPr lang="en-US" sz="2400">
              <a:latin typeface="Montserrat SemiBold" panose="00000700000000000000" pitchFamily="2" charset="0"/>
            </a:endParaRPr>
          </a:p>
        </p:txBody>
      </p:sp>
      <p:grpSp>
        <p:nvGrpSpPr>
          <p:cNvPr id="59" name="!!2">
            <a:extLst>
              <a:ext uri="{FF2B5EF4-FFF2-40B4-BE49-F238E27FC236}">
                <a16:creationId xmlns:a16="http://schemas.microsoft.com/office/drawing/2014/main" id="{C8D9D8CA-A2A6-4D41-A95F-284212F247FD}"/>
              </a:ext>
            </a:extLst>
          </p:cNvPr>
          <p:cNvGrpSpPr/>
          <p:nvPr/>
        </p:nvGrpSpPr>
        <p:grpSpPr>
          <a:xfrm>
            <a:off x="10654626" y="118011"/>
            <a:ext cx="1352938" cy="1166326"/>
            <a:chOff x="10114384" y="822416"/>
            <a:chExt cx="1352938" cy="1166326"/>
          </a:xfrm>
        </p:grpSpPr>
        <p:cxnSp>
          <p:nvCxnSpPr>
            <p:cNvPr id="60" name="Straight Connector 59">
              <a:extLst>
                <a:ext uri="{FF2B5EF4-FFF2-40B4-BE49-F238E27FC236}">
                  <a16:creationId xmlns:a16="http://schemas.microsoft.com/office/drawing/2014/main" id="{4534699F-570A-4058-805E-0DE02578146A}"/>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CED3DC6-ED83-4317-A107-3BDC750A52BF}"/>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2" name="!!3">
            <a:extLst>
              <a:ext uri="{FF2B5EF4-FFF2-40B4-BE49-F238E27FC236}">
                <a16:creationId xmlns:a16="http://schemas.microsoft.com/office/drawing/2014/main" id="{797CA119-3988-4BDF-ACD7-4C7D6C27D8CB}"/>
              </a:ext>
            </a:extLst>
          </p:cNvPr>
          <p:cNvGrpSpPr/>
          <p:nvPr/>
        </p:nvGrpSpPr>
        <p:grpSpPr>
          <a:xfrm rot="10800000">
            <a:off x="285652" y="5439944"/>
            <a:ext cx="1352938" cy="1166326"/>
            <a:chOff x="10114384" y="822416"/>
            <a:chExt cx="1352938" cy="1166326"/>
          </a:xfrm>
        </p:grpSpPr>
        <p:cxnSp>
          <p:nvCxnSpPr>
            <p:cNvPr id="63" name="Straight Connector 62">
              <a:extLst>
                <a:ext uri="{FF2B5EF4-FFF2-40B4-BE49-F238E27FC236}">
                  <a16:creationId xmlns:a16="http://schemas.microsoft.com/office/drawing/2014/main" id="{3D983F0F-F2F9-48B9-BA10-8F3BB3DBE6BF}"/>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17426D7-FC76-41DA-9303-393CB42D505E}"/>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667B5C2A-C932-41A2-82FB-1C1B07A013A6}"/>
              </a:ext>
            </a:extLst>
          </p:cNvPr>
          <p:cNvSpPr txBox="1"/>
          <p:nvPr/>
        </p:nvSpPr>
        <p:spPr>
          <a:xfrm>
            <a:off x="1686224" y="6410323"/>
            <a:ext cx="6118860" cy="338554"/>
          </a:xfrm>
          <a:prstGeom prst="rect">
            <a:avLst/>
          </a:prstGeom>
          <a:noFill/>
        </p:spPr>
        <p:txBody>
          <a:bodyPr wrap="square">
            <a:spAutoFit/>
          </a:bodyPr>
          <a:lstStyle/>
          <a:p>
            <a:r>
              <a:rPr lang="en-US" sz="1600">
                <a:latin typeface="Montserrat "/>
              </a:rPr>
              <a:t>Linux Operating System</a:t>
            </a:r>
          </a:p>
        </p:txBody>
      </p:sp>
      <p:pic>
        <p:nvPicPr>
          <p:cNvPr id="66" name="Graphic 65" descr="Aperture outline">
            <a:extLst>
              <a:ext uri="{FF2B5EF4-FFF2-40B4-BE49-F238E27FC236}">
                <a16:creationId xmlns:a16="http://schemas.microsoft.com/office/drawing/2014/main" id="{B8A87210-75D2-4812-A4C4-D2415FDF29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26015" y="6318121"/>
            <a:ext cx="522957" cy="522957"/>
          </a:xfrm>
          <a:prstGeom prst="rect">
            <a:avLst/>
          </a:prstGeom>
        </p:spPr>
      </p:pic>
      <p:sp>
        <p:nvSpPr>
          <p:cNvPr id="68" name="TextBox 67">
            <a:extLst>
              <a:ext uri="{FF2B5EF4-FFF2-40B4-BE49-F238E27FC236}">
                <a16:creationId xmlns:a16="http://schemas.microsoft.com/office/drawing/2014/main" id="{0D0B7A57-887F-4B7E-82EB-77E574546438}"/>
              </a:ext>
            </a:extLst>
          </p:cNvPr>
          <p:cNvSpPr txBox="1"/>
          <p:nvPr/>
        </p:nvSpPr>
        <p:spPr>
          <a:xfrm flipH="1">
            <a:off x="611432" y="301064"/>
            <a:ext cx="4837950" cy="400110"/>
          </a:xfrm>
          <a:prstGeom prst="rect">
            <a:avLst/>
          </a:prstGeom>
          <a:noFill/>
        </p:spPr>
        <p:txBody>
          <a:bodyPr wrap="square" rtlCol="0">
            <a:spAutoFit/>
          </a:bodyPr>
          <a:lstStyle/>
          <a:p>
            <a:r>
              <a:rPr lang="en-US" sz="2000">
                <a:latin typeface="Montserrat Black" panose="00000A00000000000000" pitchFamily="2" charset="0"/>
              </a:rPr>
              <a:t>Dining Philosophers - Problem</a:t>
            </a:r>
          </a:p>
        </p:txBody>
      </p:sp>
      <p:sp>
        <p:nvSpPr>
          <p:cNvPr id="16" name="TextBox 15">
            <a:extLst>
              <a:ext uri="{FF2B5EF4-FFF2-40B4-BE49-F238E27FC236}">
                <a16:creationId xmlns:a16="http://schemas.microsoft.com/office/drawing/2014/main" id="{6ED853E6-E4B5-430C-B508-D399860FA387}"/>
              </a:ext>
            </a:extLst>
          </p:cNvPr>
          <p:cNvSpPr txBox="1"/>
          <p:nvPr/>
        </p:nvSpPr>
        <p:spPr>
          <a:xfrm>
            <a:off x="6212381" y="6350640"/>
            <a:ext cx="5946892" cy="523220"/>
          </a:xfrm>
          <a:prstGeom prst="rect">
            <a:avLst/>
          </a:prstGeom>
          <a:noFill/>
        </p:spPr>
        <p:txBody>
          <a:bodyPr wrap="square">
            <a:spAutoFit/>
          </a:bodyPr>
          <a:lstStyle/>
          <a:p>
            <a:r>
              <a:rPr lang="en-US" sz="1400">
                <a:solidFill>
                  <a:srgbClr val="0070C0"/>
                </a:solidFill>
                <a:latin typeface="Montserrat" panose="00000500000000000000" pitchFamily="2" charset="0"/>
                <a:hlinkClick r:id="rId5"/>
              </a:rPr>
              <a:t>https://docs.oracle.com/cd/E19205-01/820-0619/geosb/index.html</a:t>
            </a:r>
            <a:r>
              <a:rPr lang="en-US" sz="1400">
                <a:solidFill>
                  <a:srgbClr val="0070C0"/>
                </a:solidFill>
                <a:latin typeface="Montserrat" panose="00000500000000000000" pitchFamily="2" charset="0"/>
              </a:rPr>
              <a:t> </a:t>
            </a:r>
            <a:r>
              <a:rPr lang="en-US" sz="1400">
                <a:latin typeface="Montserrat" panose="00000500000000000000" pitchFamily="2" charset="0"/>
              </a:rPr>
              <a:t>- Dining Philosophers</a:t>
            </a:r>
          </a:p>
        </p:txBody>
      </p:sp>
      <p:sp>
        <p:nvSpPr>
          <p:cNvPr id="5" name="TextBox 4">
            <a:extLst>
              <a:ext uri="{FF2B5EF4-FFF2-40B4-BE49-F238E27FC236}">
                <a16:creationId xmlns:a16="http://schemas.microsoft.com/office/drawing/2014/main" id="{83A50F25-58DA-4957-BDC7-2CD5EF633A11}"/>
              </a:ext>
            </a:extLst>
          </p:cNvPr>
          <p:cNvSpPr txBox="1"/>
          <p:nvPr/>
        </p:nvSpPr>
        <p:spPr>
          <a:xfrm>
            <a:off x="2110947" y="1105104"/>
            <a:ext cx="3378119" cy="738664"/>
          </a:xfrm>
          <a:prstGeom prst="rect">
            <a:avLst/>
          </a:prstGeom>
          <a:noFill/>
        </p:spPr>
        <p:txBody>
          <a:bodyPr wrap="square" rtlCol="0">
            <a:spAutoFit/>
          </a:bodyPr>
          <a:lstStyle/>
          <a:p>
            <a:r>
              <a:rPr lang="en-US" sz="1400">
                <a:latin typeface="Montserrat" panose="00000500000000000000" pitchFamily="2" charset="0"/>
              </a:rPr>
              <a:t>Khởi tạo ra các thư viện, hàm ,mutex cần thiết, định nghĩa số lượng tài nguyên và thời gian ngủ.</a:t>
            </a:r>
          </a:p>
        </p:txBody>
      </p:sp>
      <p:cxnSp>
        <p:nvCxnSpPr>
          <p:cNvPr id="7" name="Straight Arrow Connector 6">
            <a:extLst>
              <a:ext uri="{FF2B5EF4-FFF2-40B4-BE49-F238E27FC236}">
                <a16:creationId xmlns:a16="http://schemas.microsoft.com/office/drawing/2014/main" id="{61261BB1-09E3-4764-8CA4-36A0F3FF80C2}"/>
              </a:ext>
            </a:extLst>
          </p:cNvPr>
          <p:cNvCxnSpPr/>
          <p:nvPr/>
        </p:nvCxnSpPr>
        <p:spPr>
          <a:xfrm flipH="1">
            <a:off x="5212286" y="1284337"/>
            <a:ext cx="664731" cy="2248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41D640F-DE93-4423-8FE1-00B3B4B1BD53}"/>
              </a:ext>
            </a:extLst>
          </p:cNvPr>
          <p:cNvCxnSpPr/>
          <p:nvPr/>
        </p:nvCxnSpPr>
        <p:spPr>
          <a:xfrm flipH="1">
            <a:off x="5389904" y="2247698"/>
            <a:ext cx="664731" cy="2248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F555BE4-11C5-4AD2-ADB7-5197237D06FA}"/>
              </a:ext>
            </a:extLst>
          </p:cNvPr>
          <p:cNvSpPr txBox="1"/>
          <p:nvPr/>
        </p:nvSpPr>
        <p:spPr>
          <a:xfrm>
            <a:off x="4135089" y="2360131"/>
            <a:ext cx="1322328" cy="307777"/>
          </a:xfrm>
          <a:prstGeom prst="rect">
            <a:avLst/>
          </a:prstGeom>
          <a:noFill/>
        </p:spPr>
        <p:txBody>
          <a:bodyPr wrap="square" rtlCol="0">
            <a:spAutoFit/>
          </a:bodyPr>
          <a:lstStyle/>
          <a:p>
            <a:r>
              <a:rPr lang="en-US" sz="1400">
                <a:latin typeface="Montserrat" panose="00000500000000000000" pitchFamily="2" charset="0"/>
              </a:rPr>
              <a:t>Tạo Thread</a:t>
            </a:r>
          </a:p>
        </p:txBody>
      </p:sp>
      <p:sp>
        <p:nvSpPr>
          <p:cNvPr id="22" name="TextBox 21">
            <a:extLst>
              <a:ext uri="{FF2B5EF4-FFF2-40B4-BE49-F238E27FC236}">
                <a16:creationId xmlns:a16="http://schemas.microsoft.com/office/drawing/2014/main" id="{69A48E02-22A1-4E68-B34E-137E2EF5A7D9}"/>
              </a:ext>
            </a:extLst>
          </p:cNvPr>
          <p:cNvSpPr txBox="1"/>
          <p:nvPr/>
        </p:nvSpPr>
        <p:spPr>
          <a:xfrm>
            <a:off x="3860849" y="3191975"/>
            <a:ext cx="1625677" cy="523220"/>
          </a:xfrm>
          <a:prstGeom prst="rect">
            <a:avLst/>
          </a:prstGeom>
          <a:noFill/>
        </p:spPr>
        <p:txBody>
          <a:bodyPr wrap="square" rtlCol="0">
            <a:spAutoFit/>
          </a:bodyPr>
          <a:lstStyle/>
          <a:p>
            <a:r>
              <a:rPr lang="en-US" sz="1400">
                <a:latin typeface="Montserrat" panose="00000500000000000000" pitchFamily="2" charset="0"/>
              </a:rPr>
              <a:t>Cho các thread thực thi</a:t>
            </a:r>
          </a:p>
        </p:txBody>
      </p:sp>
      <p:cxnSp>
        <p:nvCxnSpPr>
          <p:cNvPr id="23" name="Straight Arrow Connector 22">
            <a:extLst>
              <a:ext uri="{FF2B5EF4-FFF2-40B4-BE49-F238E27FC236}">
                <a16:creationId xmlns:a16="http://schemas.microsoft.com/office/drawing/2014/main" id="{1F575418-1FA7-4F4D-B94C-FC097BA4E354}"/>
              </a:ext>
            </a:extLst>
          </p:cNvPr>
          <p:cNvCxnSpPr>
            <a:cxnSpLocks/>
          </p:cNvCxnSpPr>
          <p:nvPr/>
        </p:nvCxnSpPr>
        <p:spPr>
          <a:xfrm flipH="1">
            <a:off x="5403831" y="3066992"/>
            <a:ext cx="692169" cy="2468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304BF82-5A50-474E-BF54-54AAFECE704E}"/>
              </a:ext>
            </a:extLst>
          </p:cNvPr>
          <p:cNvCxnSpPr>
            <a:cxnSpLocks/>
          </p:cNvCxnSpPr>
          <p:nvPr/>
        </p:nvCxnSpPr>
        <p:spPr>
          <a:xfrm flipH="1">
            <a:off x="4509145" y="4301181"/>
            <a:ext cx="1703236" cy="5097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9AA32C0-F163-45D0-B6D4-D84C42286B67}"/>
              </a:ext>
            </a:extLst>
          </p:cNvPr>
          <p:cNvSpPr txBox="1"/>
          <p:nvPr/>
        </p:nvSpPr>
        <p:spPr>
          <a:xfrm>
            <a:off x="2006577" y="4494064"/>
            <a:ext cx="2694835" cy="738664"/>
          </a:xfrm>
          <a:prstGeom prst="rect">
            <a:avLst/>
          </a:prstGeom>
          <a:noFill/>
        </p:spPr>
        <p:txBody>
          <a:bodyPr wrap="square" rtlCol="0">
            <a:spAutoFit/>
          </a:bodyPr>
          <a:lstStyle/>
          <a:p>
            <a:r>
              <a:rPr lang="en-US" sz="1400">
                <a:latin typeface="Montserrat" panose="00000500000000000000" pitchFamily="2" charset="0"/>
              </a:rPr>
              <a:t>Kiểm tra lượng thức ăn còn lại trên bàn(nếu &lt;0 thì kết thúc chương trình)</a:t>
            </a:r>
          </a:p>
        </p:txBody>
      </p:sp>
      <p:cxnSp>
        <p:nvCxnSpPr>
          <p:cNvPr id="27" name="Straight Arrow Connector 26">
            <a:extLst>
              <a:ext uri="{FF2B5EF4-FFF2-40B4-BE49-F238E27FC236}">
                <a16:creationId xmlns:a16="http://schemas.microsoft.com/office/drawing/2014/main" id="{6D3F487C-EFA2-4A57-8785-1D22C293C894}"/>
              </a:ext>
            </a:extLst>
          </p:cNvPr>
          <p:cNvCxnSpPr>
            <a:cxnSpLocks/>
          </p:cNvCxnSpPr>
          <p:nvPr/>
        </p:nvCxnSpPr>
        <p:spPr>
          <a:xfrm>
            <a:off x="10424817" y="3218827"/>
            <a:ext cx="431987" cy="5179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8F6F689-DDFC-49AA-9815-87F73E9CCD92}"/>
              </a:ext>
            </a:extLst>
          </p:cNvPr>
          <p:cNvSpPr txBox="1"/>
          <p:nvPr/>
        </p:nvSpPr>
        <p:spPr>
          <a:xfrm>
            <a:off x="1753634" y="5421631"/>
            <a:ext cx="2694835" cy="523220"/>
          </a:xfrm>
          <a:prstGeom prst="rect">
            <a:avLst/>
          </a:prstGeom>
          <a:noFill/>
        </p:spPr>
        <p:txBody>
          <a:bodyPr wrap="square" rtlCol="0">
            <a:spAutoFit/>
          </a:bodyPr>
          <a:lstStyle/>
          <a:p>
            <a:r>
              <a:rPr lang="en-US" sz="1400">
                <a:latin typeface="Montserrat" panose="00000500000000000000" pitchFamily="2" charset="0"/>
              </a:rPr>
              <a:t>Đưa vào vòng lặp kiểm tra thứ tự id của người và đũa</a:t>
            </a:r>
          </a:p>
        </p:txBody>
      </p:sp>
      <p:sp>
        <p:nvSpPr>
          <p:cNvPr id="34" name="TextBox 33">
            <a:extLst>
              <a:ext uri="{FF2B5EF4-FFF2-40B4-BE49-F238E27FC236}">
                <a16:creationId xmlns:a16="http://schemas.microsoft.com/office/drawing/2014/main" id="{45CD3491-579A-4294-B706-46A00B76376E}"/>
              </a:ext>
            </a:extLst>
          </p:cNvPr>
          <p:cNvSpPr txBox="1"/>
          <p:nvPr/>
        </p:nvSpPr>
        <p:spPr>
          <a:xfrm>
            <a:off x="11077459" y="1452984"/>
            <a:ext cx="1005118" cy="1384995"/>
          </a:xfrm>
          <a:prstGeom prst="rect">
            <a:avLst/>
          </a:prstGeom>
          <a:noFill/>
        </p:spPr>
        <p:txBody>
          <a:bodyPr wrap="square" rtlCol="0">
            <a:spAutoFit/>
          </a:bodyPr>
          <a:lstStyle/>
          <a:p>
            <a:r>
              <a:rPr lang="en-US" sz="1400">
                <a:latin typeface="Montserrat" panose="00000500000000000000" pitchFamily="2" charset="0"/>
              </a:rPr>
              <a:t>Ăn nếu cầm đủ đũa, lượng thức ăn giảm đi </a:t>
            </a:r>
          </a:p>
        </p:txBody>
      </p:sp>
      <p:cxnSp>
        <p:nvCxnSpPr>
          <p:cNvPr id="36" name="Straight Arrow Connector 35">
            <a:extLst>
              <a:ext uri="{FF2B5EF4-FFF2-40B4-BE49-F238E27FC236}">
                <a16:creationId xmlns:a16="http://schemas.microsoft.com/office/drawing/2014/main" id="{A98CF3AB-545C-4D59-98AD-C20AC5AF7C39}"/>
              </a:ext>
            </a:extLst>
          </p:cNvPr>
          <p:cNvCxnSpPr>
            <a:cxnSpLocks/>
            <a:endCxn id="34" idx="1"/>
          </p:cNvCxnSpPr>
          <p:nvPr/>
        </p:nvCxnSpPr>
        <p:spPr>
          <a:xfrm flipV="1">
            <a:off x="10567016" y="2145482"/>
            <a:ext cx="510443" cy="308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912388E-8D43-4866-81C7-14138D8D3265}"/>
              </a:ext>
            </a:extLst>
          </p:cNvPr>
          <p:cNvSpPr txBox="1"/>
          <p:nvPr/>
        </p:nvSpPr>
        <p:spPr>
          <a:xfrm>
            <a:off x="10856804" y="538918"/>
            <a:ext cx="1005118" cy="307777"/>
          </a:xfrm>
          <a:prstGeom prst="rect">
            <a:avLst/>
          </a:prstGeom>
          <a:noFill/>
        </p:spPr>
        <p:txBody>
          <a:bodyPr wrap="square" rtlCol="0">
            <a:spAutoFit/>
          </a:bodyPr>
          <a:lstStyle/>
          <a:p>
            <a:r>
              <a:rPr lang="en-US" sz="1400">
                <a:latin typeface="Montserrat" panose="00000500000000000000" pitchFamily="2" charset="0"/>
              </a:rPr>
              <a:t>Cầm đũa</a:t>
            </a:r>
          </a:p>
        </p:txBody>
      </p:sp>
      <p:cxnSp>
        <p:nvCxnSpPr>
          <p:cNvPr id="41" name="Straight Arrow Connector 40">
            <a:extLst>
              <a:ext uri="{FF2B5EF4-FFF2-40B4-BE49-F238E27FC236}">
                <a16:creationId xmlns:a16="http://schemas.microsoft.com/office/drawing/2014/main" id="{61CE4D78-48D6-4A0D-B4C8-103F3A6F0E0F}"/>
              </a:ext>
            </a:extLst>
          </p:cNvPr>
          <p:cNvCxnSpPr>
            <a:cxnSpLocks/>
          </p:cNvCxnSpPr>
          <p:nvPr/>
        </p:nvCxnSpPr>
        <p:spPr>
          <a:xfrm flipV="1">
            <a:off x="10580024" y="799315"/>
            <a:ext cx="399206" cy="5157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0F38BB2-95FA-4706-ACA5-0464598E4DA1}"/>
              </a:ext>
            </a:extLst>
          </p:cNvPr>
          <p:cNvSpPr txBox="1"/>
          <p:nvPr/>
        </p:nvSpPr>
        <p:spPr>
          <a:xfrm>
            <a:off x="10856804" y="3778453"/>
            <a:ext cx="1005118" cy="523220"/>
          </a:xfrm>
          <a:prstGeom prst="rect">
            <a:avLst/>
          </a:prstGeom>
          <a:noFill/>
        </p:spPr>
        <p:txBody>
          <a:bodyPr wrap="square" rtlCol="0">
            <a:spAutoFit/>
          </a:bodyPr>
          <a:lstStyle/>
          <a:p>
            <a:r>
              <a:rPr lang="en-US" sz="1400">
                <a:latin typeface="Montserrat" panose="00000500000000000000" pitchFamily="2" charset="0"/>
              </a:rPr>
              <a:t>Đặt đũa xuống</a:t>
            </a:r>
          </a:p>
        </p:txBody>
      </p:sp>
      <p:cxnSp>
        <p:nvCxnSpPr>
          <p:cNvPr id="44" name="Straight Arrow Connector 43">
            <a:extLst>
              <a:ext uri="{FF2B5EF4-FFF2-40B4-BE49-F238E27FC236}">
                <a16:creationId xmlns:a16="http://schemas.microsoft.com/office/drawing/2014/main" id="{79AED452-71F7-48A6-9067-1E41A5290E61}"/>
              </a:ext>
            </a:extLst>
          </p:cNvPr>
          <p:cNvCxnSpPr>
            <a:cxnSpLocks/>
          </p:cNvCxnSpPr>
          <p:nvPr/>
        </p:nvCxnSpPr>
        <p:spPr>
          <a:xfrm flipH="1">
            <a:off x="4193386" y="5324930"/>
            <a:ext cx="1902614" cy="3583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424912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2">
            <a:extLst>
              <a:ext uri="{FF2B5EF4-FFF2-40B4-BE49-F238E27FC236}">
                <a16:creationId xmlns:a16="http://schemas.microsoft.com/office/drawing/2014/main" id="{FD1048D7-9A32-4AAC-8155-2F8D98A5F59C}"/>
              </a:ext>
            </a:extLst>
          </p:cNvPr>
          <p:cNvGrpSpPr/>
          <p:nvPr/>
        </p:nvGrpSpPr>
        <p:grpSpPr>
          <a:xfrm>
            <a:off x="10654626" y="118011"/>
            <a:ext cx="1352938" cy="1166326"/>
            <a:chOff x="10114384" y="822416"/>
            <a:chExt cx="1352938" cy="1166326"/>
          </a:xfrm>
        </p:grpSpPr>
        <p:cxnSp>
          <p:nvCxnSpPr>
            <p:cNvPr id="12" name="Straight Connector 11">
              <a:extLst>
                <a:ext uri="{FF2B5EF4-FFF2-40B4-BE49-F238E27FC236}">
                  <a16:creationId xmlns:a16="http://schemas.microsoft.com/office/drawing/2014/main" id="{98B1EBF2-E631-4A3C-A46A-B4134BD9C0B1}"/>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B5CD88-73CF-48BE-A1F4-FD3EB3247091}"/>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3">
            <a:extLst>
              <a:ext uri="{FF2B5EF4-FFF2-40B4-BE49-F238E27FC236}">
                <a16:creationId xmlns:a16="http://schemas.microsoft.com/office/drawing/2014/main" id="{499EED39-A50C-405F-8EB9-DD96BA7EDE68}"/>
              </a:ext>
            </a:extLst>
          </p:cNvPr>
          <p:cNvGrpSpPr/>
          <p:nvPr/>
        </p:nvGrpSpPr>
        <p:grpSpPr>
          <a:xfrm rot="10800000">
            <a:off x="285652" y="5439944"/>
            <a:ext cx="1352938" cy="1166326"/>
            <a:chOff x="10114384" y="822416"/>
            <a:chExt cx="1352938" cy="1166326"/>
          </a:xfrm>
        </p:grpSpPr>
        <p:cxnSp>
          <p:nvCxnSpPr>
            <p:cNvPr id="15" name="Straight Connector 14">
              <a:extLst>
                <a:ext uri="{FF2B5EF4-FFF2-40B4-BE49-F238E27FC236}">
                  <a16:creationId xmlns:a16="http://schemas.microsoft.com/office/drawing/2014/main" id="{2A29518B-42A2-427D-8EF4-0772774101A3}"/>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C0D4E7-39C6-4701-AAD9-621EAA35C83D}"/>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03F3B72C-43A8-4375-B616-91F569629343}"/>
              </a:ext>
            </a:extLst>
          </p:cNvPr>
          <p:cNvSpPr txBox="1"/>
          <p:nvPr/>
        </p:nvSpPr>
        <p:spPr>
          <a:xfrm>
            <a:off x="1686224" y="6410323"/>
            <a:ext cx="6118860" cy="338554"/>
          </a:xfrm>
          <a:prstGeom prst="rect">
            <a:avLst/>
          </a:prstGeom>
          <a:noFill/>
        </p:spPr>
        <p:txBody>
          <a:bodyPr wrap="square">
            <a:spAutoFit/>
          </a:bodyPr>
          <a:lstStyle/>
          <a:p>
            <a:r>
              <a:rPr lang="en-US" sz="1600">
                <a:latin typeface="Montserrat "/>
              </a:rPr>
              <a:t>Linux Operating System</a:t>
            </a:r>
          </a:p>
        </p:txBody>
      </p:sp>
      <p:pic>
        <p:nvPicPr>
          <p:cNvPr id="18" name="Graphic 17" descr="Aperture outline">
            <a:extLst>
              <a:ext uri="{FF2B5EF4-FFF2-40B4-BE49-F238E27FC236}">
                <a16:creationId xmlns:a16="http://schemas.microsoft.com/office/drawing/2014/main" id="{23160278-521A-49A1-8992-04383E8A2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6015" y="6318121"/>
            <a:ext cx="522957" cy="522957"/>
          </a:xfrm>
          <a:prstGeom prst="rect">
            <a:avLst/>
          </a:prstGeom>
        </p:spPr>
      </p:pic>
      <p:grpSp>
        <p:nvGrpSpPr>
          <p:cNvPr id="8" name="Group 7">
            <a:extLst>
              <a:ext uri="{FF2B5EF4-FFF2-40B4-BE49-F238E27FC236}">
                <a16:creationId xmlns:a16="http://schemas.microsoft.com/office/drawing/2014/main" id="{A24F90C3-33AD-4AE2-ABD3-371E3783D00E}"/>
              </a:ext>
            </a:extLst>
          </p:cNvPr>
          <p:cNvGrpSpPr/>
          <p:nvPr/>
        </p:nvGrpSpPr>
        <p:grpSpPr>
          <a:xfrm>
            <a:off x="716630" y="1648108"/>
            <a:ext cx="3409212" cy="3349958"/>
            <a:chOff x="1638590" y="2027426"/>
            <a:chExt cx="3428222" cy="3309536"/>
          </a:xfrm>
        </p:grpSpPr>
        <p:pic>
          <p:nvPicPr>
            <p:cNvPr id="3" name="Picture 2">
              <a:extLst>
                <a:ext uri="{FF2B5EF4-FFF2-40B4-BE49-F238E27FC236}">
                  <a16:creationId xmlns:a16="http://schemas.microsoft.com/office/drawing/2014/main" id="{A9C482AD-88C2-4358-8E5F-BF3071C0DA41}"/>
                </a:ext>
              </a:extLst>
            </p:cNvPr>
            <p:cNvPicPr>
              <a:picLocks noChangeAspect="1"/>
            </p:cNvPicPr>
            <p:nvPr/>
          </p:nvPicPr>
          <p:blipFill rotWithShape="1">
            <a:blip r:embed="rId4"/>
            <a:srcRect r="15525"/>
            <a:stretch/>
          </p:blipFill>
          <p:spPr>
            <a:xfrm>
              <a:off x="1638590" y="3778168"/>
              <a:ext cx="3428222" cy="1558794"/>
            </a:xfrm>
            <a:prstGeom prst="rect">
              <a:avLst/>
            </a:prstGeom>
          </p:spPr>
        </p:pic>
        <p:pic>
          <p:nvPicPr>
            <p:cNvPr id="6" name="Picture 5">
              <a:extLst>
                <a:ext uri="{FF2B5EF4-FFF2-40B4-BE49-F238E27FC236}">
                  <a16:creationId xmlns:a16="http://schemas.microsoft.com/office/drawing/2014/main" id="{4CE4D810-46BC-4FAC-AC24-CC86B9F1A7FC}"/>
                </a:ext>
              </a:extLst>
            </p:cNvPr>
            <p:cNvPicPr>
              <a:picLocks noChangeAspect="1"/>
            </p:cNvPicPr>
            <p:nvPr/>
          </p:nvPicPr>
          <p:blipFill rotWithShape="1">
            <a:blip r:embed="rId5"/>
            <a:srcRect r="15525"/>
            <a:stretch/>
          </p:blipFill>
          <p:spPr>
            <a:xfrm>
              <a:off x="1638590" y="2027426"/>
              <a:ext cx="3428222" cy="1750742"/>
            </a:xfrm>
            <a:prstGeom prst="rect">
              <a:avLst/>
            </a:prstGeom>
          </p:spPr>
        </p:pic>
      </p:grpSp>
      <p:sp>
        <p:nvSpPr>
          <p:cNvPr id="41" name="TextBox 40">
            <a:extLst>
              <a:ext uri="{FF2B5EF4-FFF2-40B4-BE49-F238E27FC236}">
                <a16:creationId xmlns:a16="http://schemas.microsoft.com/office/drawing/2014/main" id="{CF904EE3-97BF-463E-8943-2B3B8216F1EC}"/>
              </a:ext>
            </a:extLst>
          </p:cNvPr>
          <p:cNvSpPr txBox="1"/>
          <p:nvPr/>
        </p:nvSpPr>
        <p:spPr>
          <a:xfrm flipH="1">
            <a:off x="488269" y="231108"/>
            <a:ext cx="4014279" cy="400110"/>
          </a:xfrm>
          <a:prstGeom prst="rect">
            <a:avLst/>
          </a:prstGeom>
          <a:noFill/>
        </p:spPr>
        <p:txBody>
          <a:bodyPr wrap="square" rtlCol="0">
            <a:spAutoFit/>
          </a:bodyPr>
          <a:lstStyle/>
          <a:p>
            <a:r>
              <a:rPr lang="en-US" sz="2000">
                <a:latin typeface="Montserrat Black" panose="00000A00000000000000" pitchFamily="2" charset="0"/>
              </a:rPr>
              <a:t>Dining Philosophers - Test</a:t>
            </a:r>
          </a:p>
        </p:txBody>
      </p:sp>
      <p:sp>
        <p:nvSpPr>
          <p:cNvPr id="42" name="TextBox 41">
            <a:extLst>
              <a:ext uri="{FF2B5EF4-FFF2-40B4-BE49-F238E27FC236}">
                <a16:creationId xmlns:a16="http://schemas.microsoft.com/office/drawing/2014/main" id="{812280F5-4AB7-4148-8BCE-E442E351F5CD}"/>
              </a:ext>
            </a:extLst>
          </p:cNvPr>
          <p:cNvSpPr txBox="1"/>
          <p:nvPr/>
        </p:nvSpPr>
        <p:spPr>
          <a:xfrm>
            <a:off x="1786482" y="1316494"/>
            <a:ext cx="1269507" cy="307777"/>
          </a:xfrm>
          <a:prstGeom prst="rect">
            <a:avLst/>
          </a:prstGeom>
          <a:noFill/>
        </p:spPr>
        <p:txBody>
          <a:bodyPr wrap="square" rtlCol="0">
            <a:spAutoFit/>
          </a:bodyPr>
          <a:lstStyle/>
          <a:p>
            <a:r>
              <a:rPr lang="en-US" sz="1400" b="1">
                <a:latin typeface="Montserrat Black" panose="00000A00000000000000" pitchFamily="2" charset="0"/>
              </a:rPr>
              <a:t>Deadlock</a:t>
            </a:r>
          </a:p>
        </p:txBody>
      </p:sp>
      <p:sp>
        <p:nvSpPr>
          <p:cNvPr id="44" name="TextBox 43">
            <a:extLst>
              <a:ext uri="{FF2B5EF4-FFF2-40B4-BE49-F238E27FC236}">
                <a16:creationId xmlns:a16="http://schemas.microsoft.com/office/drawing/2014/main" id="{F057A997-30E5-452B-8AE9-C5438F067043}"/>
              </a:ext>
            </a:extLst>
          </p:cNvPr>
          <p:cNvSpPr txBox="1"/>
          <p:nvPr/>
        </p:nvSpPr>
        <p:spPr>
          <a:xfrm>
            <a:off x="5812940" y="1294989"/>
            <a:ext cx="1141851" cy="307777"/>
          </a:xfrm>
          <a:prstGeom prst="rect">
            <a:avLst/>
          </a:prstGeom>
          <a:noFill/>
        </p:spPr>
        <p:txBody>
          <a:bodyPr wrap="square" rtlCol="0">
            <a:spAutoFit/>
          </a:bodyPr>
          <a:lstStyle/>
          <a:p>
            <a:r>
              <a:rPr lang="en-US" sz="1400" b="1">
                <a:latin typeface="Montserrat Black" panose="00000A00000000000000" pitchFamily="2" charset="0"/>
              </a:rPr>
              <a:t>Deadlock</a:t>
            </a:r>
          </a:p>
        </p:txBody>
      </p:sp>
      <p:sp>
        <p:nvSpPr>
          <p:cNvPr id="45" name="TextBox 44">
            <a:extLst>
              <a:ext uri="{FF2B5EF4-FFF2-40B4-BE49-F238E27FC236}">
                <a16:creationId xmlns:a16="http://schemas.microsoft.com/office/drawing/2014/main" id="{63CD063B-0838-4214-BC9C-2749DE255853}"/>
              </a:ext>
            </a:extLst>
          </p:cNvPr>
          <p:cNvSpPr txBox="1"/>
          <p:nvPr/>
        </p:nvSpPr>
        <p:spPr>
          <a:xfrm>
            <a:off x="9575595" y="1319419"/>
            <a:ext cx="1446694" cy="307777"/>
          </a:xfrm>
          <a:prstGeom prst="rect">
            <a:avLst/>
          </a:prstGeom>
          <a:noFill/>
        </p:spPr>
        <p:txBody>
          <a:bodyPr wrap="square" rtlCol="0">
            <a:spAutoFit/>
          </a:bodyPr>
          <a:lstStyle/>
          <a:p>
            <a:r>
              <a:rPr lang="en-US" sz="1400" b="1">
                <a:latin typeface="Montserrat Black" panose="00000A00000000000000" pitchFamily="2" charset="0"/>
              </a:rPr>
              <a:t>No Deadlock</a:t>
            </a:r>
          </a:p>
        </p:txBody>
      </p:sp>
      <p:sp>
        <p:nvSpPr>
          <p:cNvPr id="46" name="TextBox 45">
            <a:extLst>
              <a:ext uri="{FF2B5EF4-FFF2-40B4-BE49-F238E27FC236}">
                <a16:creationId xmlns:a16="http://schemas.microsoft.com/office/drawing/2014/main" id="{E29744E7-3FB2-4A60-B238-1ED7A491E689}"/>
              </a:ext>
            </a:extLst>
          </p:cNvPr>
          <p:cNvSpPr txBox="1"/>
          <p:nvPr/>
        </p:nvSpPr>
        <p:spPr>
          <a:xfrm>
            <a:off x="1100049" y="5151263"/>
            <a:ext cx="2495408" cy="338554"/>
          </a:xfrm>
          <a:prstGeom prst="rect">
            <a:avLst/>
          </a:prstGeom>
          <a:noFill/>
        </p:spPr>
        <p:txBody>
          <a:bodyPr wrap="square" rtlCol="0">
            <a:spAutoFit/>
          </a:bodyPr>
          <a:lstStyle/>
          <a:p>
            <a:r>
              <a:rPr lang="en-US" sz="1600">
                <a:latin typeface="Montserrat" panose="00000500000000000000" pitchFamily="2" charset="0"/>
              </a:rPr>
              <a:t>Deadlock </a:t>
            </a:r>
            <a:r>
              <a:rPr lang="en-US" sz="1600" err="1">
                <a:latin typeface="Montserrat" panose="00000500000000000000" pitchFamily="2" charset="0"/>
              </a:rPr>
              <a:t>xảy</a:t>
            </a:r>
            <a:r>
              <a:rPr lang="en-US" sz="1600">
                <a:latin typeface="Montserrat" panose="00000500000000000000" pitchFamily="2" charset="0"/>
              </a:rPr>
              <a:t> ra </a:t>
            </a:r>
            <a:r>
              <a:rPr lang="en-US" sz="1600" err="1">
                <a:latin typeface="Montserrat" panose="00000500000000000000" pitchFamily="2" charset="0"/>
              </a:rPr>
              <a:t>sớm</a:t>
            </a:r>
            <a:endParaRPr lang="en-US" sz="1600">
              <a:latin typeface="Montserrat" panose="00000500000000000000" pitchFamily="2" charset="0"/>
            </a:endParaRPr>
          </a:p>
        </p:txBody>
      </p:sp>
      <p:sp>
        <p:nvSpPr>
          <p:cNvPr id="47" name="TextBox 46">
            <a:extLst>
              <a:ext uri="{FF2B5EF4-FFF2-40B4-BE49-F238E27FC236}">
                <a16:creationId xmlns:a16="http://schemas.microsoft.com/office/drawing/2014/main" id="{E24C584E-D0A6-4102-BF4F-1C3131C7441D}"/>
              </a:ext>
            </a:extLst>
          </p:cNvPr>
          <p:cNvSpPr txBox="1"/>
          <p:nvPr/>
        </p:nvSpPr>
        <p:spPr>
          <a:xfrm>
            <a:off x="4941344" y="5044424"/>
            <a:ext cx="2885045" cy="584775"/>
          </a:xfrm>
          <a:prstGeom prst="rect">
            <a:avLst/>
          </a:prstGeom>
          <a:noFill/>
        </p:spPr>
        <p:txBody>
          <a:bodyPr wrap="square" rtlCol="0">
            <a:spAutoFit/>
          </a:bodyPr>
          <a:lstStyle/>
          <a:p>
            <a:r>
              <a:rPr lang="en-US" sz="1600">
                <a:latin typeface="Montserrat" panose="00000500000000000000" pitchFamily="2" charset="0"/>
              </a:rPr>
              <a:t>Deadlock </a:t>
            </a:r>
            <a:r>
              <a:rPr lang="en-US" sz="1600" err="1">
                <a:latin typeface="Montserrat" panose="00000500000000000000" pitchFamily="2" charset="0"/>
              </a:rPr>
              <a:t>xảy</a:t>
            </a:r>
            <a:r>
              <a:rPr lang="en-US" sz="1600">
                <a:latin typeface="Montserrat" panose="00000500000000000000" pitchFamily="2" charset="0"/>
              </a:rPr>
              <a:t> ra </a:t>
            </a:r>
            <a:r>
              <a:rPr lang="en-US" sz="1600" err="1">
                <a:latin typeface="Montserrat" panose="00000500000000000000" pitchFamily="2" charset="0"/>
              </a:rPr>
              <a:t>khi</a:t>
            </a:r>
            <a:r>
              <a:rPr lang="en-US" sz="1600">
                <a:latin typeface="Montserrat" panose="00000500000000000000" pitchFamily="2" charset="0"/>
              </a:rPr>
              <a:t> </a:t>
            </a:r>
            <a:r>
              <a:rPr lang="en-US" sz="1600" err="1">
                <a:latin typeface="Montserrat" panose="00000500000000000000" pitchFamily="2" charset="0"/>
              </a:rPr>
              <a:t>chương</a:t>
            </a:r>
            <a:r>
              <a:rPr lang="en-US" sz="1600">
                <a:latin typeface="Montserrat" panose="00000500000000000000" pitchFamily="2" charset="0"/>
              </a:rPr>
              <a:t> </a:t>
            </a:r>
            <a:r>
              <a:rPr lang="en-US" sz="1600" err="1">
                <a:latin typeface="Montserrat" panose="00000500000000000000" pitchFamily="2" charset="0"/>
              </a:rPr>
              <a:t>trình</a:t>
            </a:r>
            <a:r>
              <a:rPr lang="en-US" sz="1600">
                <a:latin typeface="Montserrat" panose="00000500000000000000" pitchFamily="2" charset="0"/>
              </a:rPr>
              <a:t> </a:t>
            </a:r>
            <a:r>
              <a:rPr lang="en-US" sz="1600" err="1">
                <a:latin typeface="Montserrat" panose="00000500000000000000" pitchFamily="2" charset="0"/>
              </a:rPr>
              <a:t>gần</a:t>
            </a:r>
            <a:r>
              <a:rPr lang="en-US" sz="1600">
                <a:latin typeface="Montserrat" panose="00000500000000000000" pitchFamily="2" charset="0"/>
              </a:rPr>
              <a:t> </a:t>
            </a:r>
            <a:r>
              <a:rPr lang="en-US" sz="1600" err="1">
                <a:latin typeface="Montserrat" panose="00000500000000000000" pitchFamily="2" charset="0"/>
              </a:rPr>
              <a:t>kết</a:t>
            </a:r>
            <a:r>
              <a:rPr lang="en-US" sz="1600">
                <a:latin typeface="Montserrat" panose="00000500000000000000" pitchFamily="2" charset="0"/>
              </a:rPr>
              <a:t> </a:t>
            </a:r>
            <a:r>
              <a:rPr lang="en-US" sz="1600" err="1">
                <a:latin typeface="Montserrat" panose="00000500000000000000" pitchFamily="2" charset="0"/>
              </a:rPr>
              <a:t>thúc</a:t>
            </a:r>
            <a:endParaRPr lang="en-US" sz="1600">
              <a:latin typeface="Montserrat" panose="00000500000000000000" pitchFamily="2" charset="0"/>
            </a:endParaRPr>
          </a:p>
        </p:txBody>
      </p:sp>
      <p:sp>
        <p:nvSpPr>
          <p:cNvPr id="48" name="TextBox 47">
            <a:extLst>
              <a:ext uri="{FF2B5EF4-FFF2-40B4-BE49-F238E27FC236}">
                <a16:creationId xmlns:a16="http://schemas.microsoft.com/office/drawing/2014/main" id="{DD9ABF5B-6C08-40E0-8F66-AE44FB8A6BE2}"/>
              </a:ext>
            </a:extLst>
          </p:cNvPr>
          <p:cNvSpPr txBox="1"/>
          <p:nvPr/>
        </p:nvSpPr>
        <p:spPr>
          <a:xfrm>
            <a:off x="8998968" y="5270667"/>
            <a:ext cx="2599948" cy="338554"/>
          </a:xfrm>
          <a:prstGeom prst="rect">
            <a:avLst/>
          </a:prstGeom>
          <a:noFill/>
        </p:spPr>
        <p:txBody>
          <a:bodyPr wrap="square" rtlCol="0">
            <a:spAutoFit/>
          </a:bodyPr>
          <a:lstStyle/>
          <a:p>
            <a:r>
              <a:rPr lang="en-US" sz="1600">
                <a:latin typeface="Montserrat" panose="00000500000000000000" pitchFamily="2" charset="0"/>
              </a:rPr>
              <a:t>Deadlock </a:t>
            </a:r>
            <a:r>
              <a:rPr lang="en-US" sz="1600" err="1">
                <a:latin typeface="Montserrat" panose="00000500000000000000" pitchFamily="2" charset="0"/>
              </a:rPr>
              <a:t>không</a:t>
            </a:r>
            <a:r>
              <a:rPr lang="en-US" sz="1600">
                <a:latin typeface="Montserrat" panose="00000500000000000000" pitchFamily="2" charset="0"/>
              </a:rPr>
              <a:t> </a:t>
            </a:r>
            <a:r>
              <a:rPr lang="en-US" sz="1600" err="1">
                <a:latin typeface="Montserrat" panose="00000500000000000000" pitchFamily="2" charset="0"/>
              </a:rPr>
              <a:t>xảy</a:t>
            </a:r>
            <a:r>
              <a:rPr lang="en-US" sz="1600">
                <a:latin typeface="Montserrat" panose="00000500000000000000" pitchFamily="2" charset="0"/>
              </a:rPr>
              <a:t> ra</a:t>
            </a:r>
          </a:p>
        </p:txBody>
      </p:sp>
      <p:sp>
        <p:nvSpPr>
          <p:cNvPr id="50" name="Arrow: Right 49">
            <a:extLst>
              <a:ext uri="{FF2B5EF4-FFF2-40B4-BE49-F238E27FC236}">
                <a16:creationId xmlns:a16="http://schemas.microsoft.com/office/drawing/2014/main" id="{CDD3A15D-1762-4AB8-811D-2EEE5271DFA1}"/>
              </a:ext>
            </a:extLst>
          </p:cNvPr>
          <p:cNvSpPr/>
          <p:nvPr/>
        </p:nvSpPr>
        <p:spPr>
          <a:xfrm>
            <a:off x="1530073" y="5944749"/>
            <a:ext cx="523783" cy="2255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ontserrat" panose="00000500000000000000" pitchFamily="2" charset="0"/>
            </a:endParaRPr>
          </a:p>
        </p:txBody>
      </p:sp>
      <p:sp>
        <p:nvSpPr>
          <p:cNvPr id="51" name="TextBox 50">
            <a:extLst>
              <a:ext uri="{FF2B5EF4-FFF2-40B4-BE49-F238E27FC236}">
                <a16:creationId xmlns:a16="http://schemas.microsoft.com/office/drawing/2014/main" id="{7CDFAFD0-75C3-4487-BF5B-3C98F57D7DD9}"/>
              </a:ext>
            </a:extLst>
          </p:cNvPr>
          <p:cNvSpPr txBox="1"/>
          <p:nvPr/>
        </p:nvSpPr>
        <p:spPr>
          <a:xfrm>
            <a:off x="2250488" y="5888228"/>
            <a:ext cx="7799030" cy="338554"/>
          </a:xfrm>
          <a:prstGeom prst="rect">
            <a:avLst/>
          </a:prstGeom>
          <a:noFill/>
        </p:spPr>
        <p:txBody>
          <a:bodyPr wrap="square" rtlCol="0">
            <a:spAutoFit/>
          </a:bodyPr>
          <a:lstStyle/>
          <a:p>
            <a:r>
              <a:rPr lang="en-US" sz="1600">
                <a:latin typeface="Montserrat" panose="00000500000000000000" pitchFamily="2" charset="0"/>
              </a:rPr>
              <a:t>Deadlock </a:t>
            </a:r>
            <a:r>
              <a:rPr lang="en-US" sz="1600" err="1">
                <a:latin typeface="Montserrat" panose="00000500000000000000" pitchFamily="2" charset="0"/>
              </a:rPr>
              <a:t>có</a:t>
            </a:r>
            <a:r>
              <a:rPr lang="en-US" sz="1600">
                <a:latin typeface="Montserrat" panose="00000500000000000000" pitchFamily="2" charset="0"/>
              </a:rPr>
              <a:t> </a:t>
            </a:r>
            <a:r>
              <a:rPr lang="en-US" sz="1600" err="1">
                <a:latin typeface="Montserrat" panose="00000500000000000000" pitchFamily="2" charset="0"/>
              </a:rPr>
              <a:t>thể</a:t>
            </a:r>
            <a:r>
              <a:rPr lang="en-US" sz="1600">
                <a:latin typeface="Montserrat" panose="00000500000000000000" pitchFamily="2" charset="0"/>
              </a:rPr>
              <a:t> </a:t>
            </a:r>
            <a:r>
              <a:rPr lang="en-US" sz="1600" err="1">
                <a:latin typeface="Montserrat" panose="00000500000000000000" pitchFamily="2" charset="0"/>
              </a:rPr>
              <a:t>xảy</a:t>
            </a:r>
            <a:r>
              <a:rPr lang="en-US" sz="1600">
                <a:latin typeface="Montserrat" panose="00000500000000000000" pitchFamily="2" charset="0"/>
              </a:rPr>
              <a:t> ra </a:t>
            </a:r>
            <a:r>
              <a:rPr lang="en-US" sz="1600" err="1">
                <a:latin typeface="Montserrat" panose="00000500000000000000" pitchFamily="2" charset="0"/>
              </a:rPr>
              <a:t>một</a:t>
            </a:r>
            <a:r>
              <a:rPr lang="en-US" sz="1600">
                <a:latin typeface="Montserrat" panose="00000500000000000000" pitchFamily="2" charset="0"/>
              </a:rPr>
              <a:t> </a:t>
            </a:r>
            <a:r>
              <a:rPr lang="en-US" sz="1600" err="1">
                <a:latin typeface="Montserrat" panose="00000500000000000000" pitchFamily="2" charset="0"/>
              </a:rPr>
              <a:t>cách</a:t>
            </a:r>
            <a:r>
              <a:rPr lang="en-US" sz="1600">
                <a:latin typeface="Montserrat" panose="00000500000000000000" pitchFamily="2" charset="0"/>
              </a:rPr>
              <a:t> </a:t>
            </a:r>
            <a:r>
              <a:rPr lang="en-US" sz="1600" err="1">
                <a:latin typeface="Montserrat" panose="00000500000000000000" pitchFamily="2" charset="0"/>
              </a:rPr>
              <a:t>ngẫu</a:t>
            </a:r>
            <a:r>
              <a:rPr lang="en-US" sz="1600">
                <a:latin typeface="Montserrat" panose="00000500000000000000" pitchFamily="2" charset="0"/>
              </a:rPr>
              <a:t> </a:t>
            </a:r>
            <a:r>
              <a:rPr lang="en-US" sz="1600" err="1">
                <a:latin typeface="Montserrat" panose="00000500000000000000" pitchFamily="2" charset="0"/>
              </a:rPr>
              <a:t>nhiên</a:t>
            </a:r>
            <a:r>
              <a:rPr lang="en-US" sz="1600">
                <a:latin typeface="Montserrat" panose="00000500000000000000" pitchFamily="2" charset="0"/>
              </a:rPr>
              <a:t> </a:t>
            </a:r>
            <a:r>
              <a:rPr lang="en-US" sz="1600" err="1">
                <a:latin typeface="Montserrat" panose="00000500000000000000" pitchFamily="2" charset="0"/>
              </a:rPr>
              <a:t>trong</a:t>
            </a:r>
            <a:r>
              <a:rPr lang="en-US" sz="1600">
                <a:latin typeface="Montserrat" panose="00000500000000000000" pitchFamily="2" charset="0"/>
              </a:rPr>
              <a:t> </a:t>
            </a:r>
            <a:r>
              <a:rPr lang="en-US" sz="1600" err="1">
                <a:latin typeface="Montserrat" panose="00000500000000000000" pitchFamily="2" charset="0"/>
              </a:rPr>
              <a:t>một</a:t>
            </a:r>
            <a:r>
              <a:rPr lang="en-US" sz="1600">
                <a:latin typeface="Montserrat" panose="00000500000000000000" pitchFamily="2" charset="0"/>
              </a:rPr>
              <a:t> </a:t>
            </a:r>
            <a:r>
              <a:rPr lang="en-US" sz="1600" err="1">
                <a:latin typeface="Montserrat" panose="00000500000000000000" pitchFamily="2" charset="0"/>
              </a:rPr>
              <a:t>chương</a:t>
            </a:r>
            <a:r>
              <a:rPr lang="en-US" sz="1600">
                <a:latin typeface="Montserrat" panose="00000500000000000000" pitchFamily="2" charset="0"/>
              </a:rPr>
              <a:t> </a:t>
            </a:r>
            <a:r>
              <a:rPr lang="en-US" sz="1600" err="1">
                <a:latin typeface="Montserrat" panose="00000500000000000000" pitchFamily="2" charset="0"/>
              </a:rPr>
              <a:t>trình</a:t>
            </a:r>
            <a:endParaRPr lang="en-US" sz="1600">
              <a:latin typeface="Montserrat" panose="00000500000000000000" pitchFamily="2" charset="0"/>
            </a:endParaRPr>
          </a:p>
        </p:txBody>
      </p:sp>
      <p:grpSp>
        <p:nvGrpSpPr>
          <p:cNvPr id="55" name="Group 54">
            <a:extLst>
              <a:ext uri="{FF2B5EF4-FFF2-40B4-BE49-F238E27FC236}">
                <a16:creationId xmlns:a16="http://schemas.microsoft.com/office/drawing/2014/main" id="{ACFC5D4F-9A32-4524-B079-0FA76EE73B90}"/>
              </a:ext>
            </a:extLst>
          </p:cNvPr>
          <p:cNvGrpSpPr/>
          <p:nvPr/>
        </p:nvGrpSpPr>
        <p:grpSpPr>
          <a:xfrm>
            <a:off x="4768921" y="1634584"/>
            <a:ext cx="3203227" cy="3346205"/>
            <a:chOff x="4658293" y="1332823"/>
            <a:chExt cx="3304977" cy="3452497"/>
          </a:xfrm>
        </p:grpSpPr>
        <p:pic>
          <p:nvPicPr>
            <p:cNvPr id="52" name="Picture 51">
              <a:extLst>
                <a:ext uri="{FF2B5EF4-FFF2-40B4-BE49-F238E27FC236}">
                  <a16:creationId xmlns:a16="http://schemas.microsoft.com/office/drawing/2014/main" id="{D39B9F75-0B69-460A-AAF1-371AFACC042C}"/>
                </a:ext>
              </a:extLst>
            </p:cNvPr>
            <p:cNvPicPr>
              <a:picLocks noChangeAspect="1"/>
            </p:cNvPicPr>
            <p:nvPr/>
          </p:nvPicPr>
          <p:blipFill>
            <a:blip r:embed="rId6"/>
            <a:stretch>
              <a:fillRect/>
            </a:stretch>
          </p:blipFill>
          <p:spPr>
            <a:xfrm>
              <a:off x="4660358" y="3253728"/>
              <a:ext cx="3302912" cy="1531592"/>
            </a:xfrm>
            <a:prstGeom prst="rect">
              <a:avLst/>
            </a:prstGeom>
          </p:spPr>
        </p:pic>
        <p:pic>
          <p:nvPicPr>
            <p:cNvPr id="54" name="Picture 53">
              <a:extLst>
                <a:ext uri="{FF2B5EF4-FFF2-40B4-BE49-F238E27FC236}">
                  <a16:creationId xmlns:a16="http://schemas.microsoft.com/office/drawing/2014/main" id="{93479404-0B57-4F39-AF40-2985B40A69BC}"/>
                </a:ext>
              </a:extLst>
            </p:cNvPr>
            <p:cNvPicPr>
              <a:picLocks noChangeAspect="1"/>
            </p:cNvPicPr>
            <p:nvPr/>
          </p:nvPicPr>
          <p:blipFill rotWithShape="1">
            <a:blip r:embed="rId7"/>
            <a:srcRect r="18743"/>
            <a:stretch/>
          </p:blipFill>
          <p:spPr>
            <a:xfrm>
              <a:off x="4658293" y="1332823"/>
              <a:ext cx="3302912" cy="1926467"/>
            </a:xfrm>
            <a:prstGeom prst="rect">
              <a:avLst/>
            </a:prstGeom>
          </p:spPr>
        </p:pic>
      </p:grpSp>
      <p:grpSp>
        <p:nvGrpSpPr>
          <p:cNvPr id="56" name="Group 55">
            <a:extLst>
              <a:ext uri="{FF2B5EF4-FFF2-40B4-BE49-F238E27FC236}">
                <a16:creationId xmlns:a16="http://schemas.microsoft.com/office/drawing/2014/main" id="{B3A08B45-C01D-4F68-8A1F-DD3DE6CFDBAB}"/>
              </a:ext>
            </a:extLst>
          </p:cNvPr>
          <p:cNvGrpSpPr/>
          <p:nvPr/>
        </p:nvGrpSpPr>
        <p:grpSpPr>
          <a:xfrm>
            <a:off x="8761705" y="1634584"/>
            <a:ext cx="3026512" cy="3501808"/>
            <a:chOff x="8216784" y="1650380"/>
            <a:chExt cx="3564850" cy="4124690"/>
          </a:xfrm>
        </p:grpSpPr>
        <p:pic>
          <p:nvPicPr>
            <p:cNvPr id="57" name="Picture 56">
              <a:extLst>
                <a:ext uri="{FF2B5EF4-FFF2-40B4-BE49-F238E27FC236}">
                  <a16:creationId xmlns:a16="http://schemas.microsoft.com/office/drawing/2014/main" id="{93F68A95-3C4B-4F87-B09A-3B91C4B89005}"/>
                </a:ext>
              </a:extLst>
            </p:cNvPr>
            <p:cNvPicPr>
              <a:picLocks noChangeAspect="1"/>
            </p:cNvPicPr>
            <p:nvPr/>
          </p:nvPicPr>
          <p:blipFill rotWithShape="1">
            <a:blip r:embed="rId8"/>
            <a:srcRect r="1242"/>
            <a:stretch/>
          </p:blipFill>
          <p:spPr>
            <a:xfrm>
              <a:off x="8273278" y="1650380"/>
              <a:ext cx="3508356" cy="2198318"/>
            </a:xfrm>
            <a:prstGeom prst="rect">
              <a:avLst/>
            </a:prstGeom>
          </p:spPr>
        </p:pic>
        <p:pic>
          <p:nvPicPr>
            <p:cNvPr id="58" name="Picture 57">
              <a:extLst>
                <a:ext uri="{FF2B5EF4-FFF2-40B4-BE49-F238E27FC236}">
                  <a16:creationId xmlns:a16="http://schemas.microsoft.com/office/drawing/2014/main" id="{D2D9B79E-AABD-4C7D-96AD-D61524EDCA46}"/>
                </a:ext>
              </a:extLst>
            </p:cNvPr>
            <p:cNvPicPr>
              <a:picLocks noChangeAspect="1"/>
            </p:cNvPicPr>
            <p:nvPr/>
          </p:nvPicPr>
          <p:blipFill rotWithShape="1">
            <a:blip r:embed="rId9"/>
            <a:srcRect l="-1673" t="25950" r="1673" b="543"/>
            <a:stretch/>
          </p:blipFill>
          <p:spPr>
            <a:xfrm>
              <a:off x="8216784" y="3848699"/>
              <a:ext cx="3564850" cy="1926371"/>
            </a:xfrm>
            <a:prstGeom prst="rect">
              <a:avLst/>
            </a:prstGeom>
          </p:spPr>
        </p:pic>
      </p:grpSp>
      <p:sp>
        <p:nvSpPr>
          <p:cNvPr id="59" name="TextBox 58">
            <a:extLst>
              <a:ext uri="{FF2B5EF4-FFF2-40B4-BE49-F238E27FC236}">
                <a16:creationId xmlns:a16="http://schemas.microsoft.com/office/drawing/2014/main" id="{E1C4BF2C-F032-4577-B101-4174C75B5CBF}"/>
              </a:ext>
            </a:extLst>
          </p:cNvPr>
          <p:cNvSpPr txBox="1"/>
          <p:nvPr/>
        </p:nvSpPr>
        <p:spPr>
          <a:xfrm>
            <a:off x="6954791" y="439663"/>
            <a:ext cx="4183737" cy="584775"/>
          </a:xfrm>
          <a:prstGeom prst="rect">
            <a:avLst/>
          </a:prstGeom>
          <a:noFill/>
        </p:spPr>
        <p:txBody>
          <a:bodyPr wrap="square" rtlCol="0">
            <a:spAutoFit/>
          </a:bodyPr>
          <a:lstStyle/>
          <a:p>
            <a:r>
              <a:rPr lang="en-US" sz="1600" err="1">
                <a:latin typeface="Montserrat" panose="00000500000000000000" pitchFamily="2" charset="0"/>
              </a:rPr>
              <a:t>Số</a:t>
            </a:r>
            <a:r>
              <a:rPr lang="en-US" sz="1600">
                <a:latin typeface="Montserrat" panose="00000500000000000000" pitchFamily="2" charset="0"/>
              </a:rPr>
              <a:t> </a:t>
            </a:r>
            <a:r>
              <a:rPr lang="en-US" sz="1600" err="1">
                <a:latin typeface="Montserrat" panose="00000500000000000000" pitchFamily="2" charset="0"/>
              </a:rPr>
              <a:t>tiến</a:t>
            </a:r>
            <a:r>
              <a:rPr lang="en-US" sz="1600">
                <a:latin typeface="Montserrat" panose="00000500000000000000" pitchFamily="2" charset="0"/>
              </a:rPr>
              <a:t> </a:t>
            </a:r>
            <a:r>
              <a:rPr lang="en-US" sz="1600" err="1">
                <a:latin typeface="Montserrat" panose="00000500000000000000" pitchFamily="2" charset="0"/>
              </a:rPr>
              <a:t>trình</a:t>
            </a:r>
            <a:r>
              <a:rPr lang="en-US" sz="1600">
                <a:latin typeface="Montserrat" panose="00000500000000000000" pitchFamily="2" charset="0"/>
              </a:rPr>
              <a:t> </a:t>
            </a:r>
            <a:r>
              <a:rPr lang="en-US" sz="1600" err="1">
                <a:latin typeface="Montserrat" panose="00000500000000000000" pitchFamily="2" charset="0"/>
              </a:rPr>
              <a:t>tạo</a:t>
            </a:r>
            <a:r>
              <a:rPr lang="en-US" sz="1600">
                <a:latin typeface="Montserrat" panose="00000500000000000000" pitchFamily="2" charset="0"/>
              </a:rPr>
              <a:t> ra : 5</a:t>
            </a:r>
          </a:p>
          <a:p>
            <a:r>
              <a:rPr lang="en-US" sz="1600" err="1">
                <a:latin typeface="Montserrat" panose="00000500000000000000" pitchFamily="2" charset="0"/>
              </a:rPr>
              <a:t>Số</a:t>
            </a:r>
            <a:r>
              <a:rPr lang="en-US" sz="1600">
                <a:latin typeface="Montserrat" panose="00000500000000000000" pitchFamily="2" charset="0"/>
              </a:rPr>
              <a:t> </a:t>
            </a:r>
            <a:r>
              <a:rPr lang="en-US" sz="1600" err="1">
                <a:latin typeface="Montserrat" panose="00000500000000000000" pitchFamily="2" charset="0"/>
              </a:rPr>
              <a:t>lượng</a:t>
            </a:r>
            <a:r>
              <a:rPr lang="en-US" sz="1600">
                <a:latin typeface="Montserrat" panose="00000500000000000000" pitchFamily="2" charset="0"/>
              </a:rPr>
              <a:t> </a:t>
            </a:r>
            <a:r>
              <a:rPr lang="en-US" sz="1600" err="1">
                <a:latin typeface="Montserrat" panose="00000500000000000000" pitchFamily="2" charset="0"/>
              </a:rPr>
              <a:t>thức</a:t>
            </a:r>
            <a:r>
              <a:rPr lang="en-US" sz="1600">
                <a:latin typeface="Montserrat" panose="00000500000000000000" pitchFamily="2" charset="0"/>
              </a:rPr>
              <a:t> </a:t>
            </a:r>
            <a:r>
              <a:rPr lang="en-US" sz="1600" err="1">
                <a:latin typeface="Montserrat" panose="00000500000000000000" pitchFamily="2" charset="0"/>
              </a:rPr>
              <a:t>ăn</a:t>
            </a:r>
            <a:r>
              <a:rPr lang="en-US" sz="1600">
                <a:latin typeface="Montserrat" panose="00000500000000000000" pitchFamily="2" charset="0"/>
              </a:rPr>
              <a:t> ban </a:t>
            </a:r>
            <a:r>
              <a:rPr lang="en-US" sz="1600" err="1">
                <a:latin typeface="Montserrat" panose="00000500000000000000" pitchFamily="2" charset="0"/>
              </a:rPr>
              <a:t>đầu</a:t>
            </a:r>
            <a:r>
              <a:rPr lang="en-US" sz="1600">
                <a:latin typeface="Montserrat" panose="00000500000000000000" pitchFamily="2" charset="0"/>
              </a:rPr>
              <a:t> : 50 </a:t>
            </a:r>
          </a:p>
        </p:txBody>
      </p:sp>
      <p:sp>
        <p:nvSpPr>
          <p:cNvPr id="31" name="TextBox 30">
            <a:extLst>
              <a:ext uri="{FF2B5EF4-FFF2-40B4-BE49-F238E27FC236}">
                <a16:creationId xmlns:a16="http://schemas.microsoft.com/office/drawing/2014/main" id="{D47D2625-AAA9-4648-9E2F-13697C9971C0}"/>
              </a:ext>
            </a:extLst>
          </p:cNvPr>
          <p:cNvSpPr txBox="1"/>
          <p:nvPr/>
        </p:nvSpPr>
        <p:spPr>
          <a:xfrm>
            <a:off x="6212381" y="6350640"/>
            <a:ext cx="5946892" cy="523220"/>
          </a:xfrm>
          <a:prstGeom prst="rect">
            <a:avLst/>
          </a:prstGeom>
          <a:noFill/>
        </p:spPr>
        <p:txBody>
          <a:bodyPr wrap="square">
            <a:spAutoFit/>
          </a:bodyPr>
          <a:lstStyle/>
          <a:p>
            <a:r>
              <a:rPr lang="en-US" sz="1400">
                <a:solidFill>
                  <a:srgbClr val="0070C0"/>
                </a:solidFill>
                <a:latin typeface="Montserrat" panose="00000500000000000000" pitchFamily="2" charset="0"/>
                <a:hlinkClick r:id="rId10"/>
              </a:rPr>
              <a:t>https://docs.oracle.com/cd/E19205-01/820-0619/geosb/index.html</a:t>
            </a:r>
            <a:r>
              <a:rPr lang="en-US" sz="1400">
                <a:solidFill>
                  <a:srgbClr val="0070C0"/>
                </a:solidFill>
                <a:latin typeface="Montserrat" panose="00000500000000000000" pitchFamily="2" charset="0"/>
              </a:rPr>
              <a:t> </a:t>
            </a:r>
            <a:r>
              <a:rPr lang="en-US" sz="1400">
                <a:latin typeface="Montserrat" panose="00000500000000000000" pitchFamily="2" charset="0"/>
              </a:rPr>
              <a:t>- Dining Philosophers</a:t>
            </a:r>
          </a:p>
        </p:txBody>
      </p:sp>
      <p:cxnSp>
        <p:nvCxnSpPr>
          <p:cNvPr id="4" name="Straight Arrow Connector 3">
            <a:extLst>
              <a:ext uri="{FF2B5EF4-FFF2-40B4-BE49-F238E27FC236}">
                <a16:creationId xmlns:a16="http://schemas.microsoft.com/office/drawing/2014/main" id="{2E4C11A3-D2F2-4F57-91F0-09BF08FF7F25}"/>
              </a:ext>
            </a:extLst>
          </p:cNvPr>
          <p:cNvCxnSpPr/>
          <p:nvPr/>
        </p:nvCxnSpPr>
        <p:spPr>
          <a:xfrm>
            <a:off x="3329126" y="2039755"/>
            <a:ext cx="0" cy="2760955"/>
          </a:xfrm>
          <a:prstGeom prst="straightConnector1">
            <a:avLst/>
          </a:prstGeom>
          <a:ln w="1905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67388F1-650E-4E1D-B70E-5BE2DB57DD19}"/>
              </a:ext>
            </a:extLst>
          </p:cNvPr>
          <p:cNvSpPr txBox="1"/>
          <p:nvPr/>
        </p:nvSpPr>
        <p:spPr>
          <a:xfrm>
            <a:off x="3370959" y="2895314"/>
            <a:ext cx="873173" cy="1077218"/>
          </a:xfrm>
          <a:prstGeom prst="rect">
            <a:avLst/>
          </a:prstGeom>
          <a:noFill/>
        </p:spPr>
        <p:txBody>
          <a:bodyPr wrap="square" rtlCol="0">
            <a:spAutoFit/>
          </a:bodyPr>
          <a:lstStyle/>
          <a:p>
            <a:r>
              <a:rPr lang="en-US" sz="1600">
                <a:solidFill>
                  <a:srgbClr val="FFFF00"/>
                </a:solidFill>
                <a:latin typeface="Montserrat" panose="00000500000000000000" pitchFamily="2" charset="0"/>
              </a:rPr>
              <a:t>Vừa mới thực thi</a:t>
            </a:r>
          </a:p>
        </p:txBody>
      </p:sp>
      <p:sp>
        <p:nvSpPr>
          <p:cNvPr id="7" name="Rectangle 6">
            <a:extLst>
              <a:ext uri="{FF2B5EF4-FFF2-40B4-BE49-F238E27FC236}">
                <a16:creationId xmlns:a16="http://schemas.microsoft.com/office/drawing/2014/main" id="{D291C211-7C50-45A2-8EEE-3B882AE2CD73}"/>
              </a:ext>
            </a:extLst>
          </p:cNvPr>
          <p:cNvSpPr/>
          <p:nvPr/>
        </p:nvSpPr>
        <p:spPr>
          <a:xfrm>
            <a:off x="4768921" y="4391903"/>
            <a:ext cx="2093518" cy="22448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F92EE9C-3DF5-4703-AA67-A4D075D3EC4C}"/>
              </a:ext>
            </a:extLst>
          </p:cNvPr>
          <p:cNvSpPr txBox="1"/>
          <p:nvPr/>
        </p:nvSpPr>
        <p:spPr>
          <a:xfrm>
            <a:off x="7068931" y="4180979"/>
            <a:ext cx="873173" cy="646331"/>
          </a:xfrm>
          <a:prstGeom prst="rect">
            <a:avLst/>
          </a:prstGeom>
          <a:noFill/>
        </p:spPr>
        <p:txBody>
          <a:bodyPr wrap="square" rtlCol="0">
            <a:spAutoFit/>
          </a:bodyPr>
          <a:lstStyle/>
          <a:p>
            <a:r>
              <a:rPr lang="en-US" sz="1200">
                <a:solidFill>
                  <a:srgbClr val="FFFF00"/>
                </a:solidFill>
                <a:latin typeface="Montserrat" panose="00000500000000000000" pitchFamily="2" charset="0"/>
              </a:rPr>
              <a:t>50 Food mà chỉ còn 4</a:t>
            </a:r>
          </a:p>
        </p:txBody>
      </p:sp>
      <p:sp>
        <p:nvSpPr>
          <p:cNvPr id="35" name="Rectangle 34">
            <a:extLst>
              <a:ext uri="{FF2B5EF4-FFF2-40B4-BE49-F238E27FC236}">
                <a16:creationId xmlns:a16="http://schemas.microsoft.com/office/drawing/2014/main" id="{BAC03D8B-EC74-429B-92D7-D1C9BFA61BB1}"/>
              </a:ext>
            </a:extLst>
          </p:cNvPr>
          <p:cNvSpPr/>
          <p:nvPr/>
        </p:nvSpPr>
        <p:spPr>
          <a:xfrm>
            <a:off x="8809668" y="3929123"/>
            <a:ext cx="2411742" cy="107934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653758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Rounded Corners 47">
            <a:extLst>
              <a:ext uri="{FF2B5EF4-FFF2-40B4-BE49-F238E27FC236}">
                <a16:creationId xmlns:a16="http://schemas.microsoft.com/office/drawing/2014/main" id="{9A2DC515-B0C9-45E8-8376-605571725257}"/>
              </a:ext>
            </a:extLst>
          </p:cNvPr>
          <p:cNvSpPr/>
          <p:nvPr/>
        </p:nvSpPr>
        <p:spPr>
          <a:xfrm>
            <a:off x="3707916" y="434901"/>
            <a:ext cx="4488624" cy="959937"/>
          </a:xfrm>
          <a:prstGeom prst="roundRect">
            <a:avLst>
              <a:gd name="adj" fmla="val 2665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213F14E-BEF9-4DBE-BEDC-4171E4B61848}"/>
              </a:ext>
            </a:extLst>
          </p:cNvPr>
          <p:cNvSpPr/>
          <p:nvPr/>
        </p:nvSpPr>
        <p:spPr>
          <a:xfrm>
            <a:off x="3851688" y="302198"/>
            <a:ext cx="4488624" cy="959937"/>
          </a:xfrm>
          <a:prstGeom prst="roundRect">
            <a:avLst>
              <a:gd name="adj" fmla="val 26654"/>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E7462FD1-1A77-4F07-A13D-84686CAD4809}"/>
              </a:ext>
            </a:extLst>
          </p:cNvPr>
          <p:cNvGrpSpPr/>
          <p:nvPr/>
        </p:nvGrpSpPr>
        <p:grpSpPr>
          <a:xfrm>
            <a:off x="10533670" y="422642"/>
            <a:ext cx="1352938" cy="1166326"/>
            <a:chOff x="10114384" y="822416"/>
            <a:chExt cx="1352938" cy="1166326"/>
          </a:xfrm>
        </p:grpSpPr>
        <p:cxnSp>
          <p:nvCxnSpPr>
            <p:cNvPr id="3" name="Straight Connector 2">
              <a:extLst>
                <a:ext uri="{FF2B5EF4-FFF2-40B4-BE49-F238E27FC236}">
                  <a16:creationId xmlns:a16="http://schemas.microsoft.com/office/drawing/2014/main" id="{2794D2C1-C54E-462D-B931-7A024FFBAEAD}"/>
                </a:ext>
              </a:extLst>
            </p:cNvPr>
            <p:cNvCxnSpPr>
              <a:cxnSpLocks/>
            </p:cNvCxnSpPr>
            <p:nvPr/>
          </p:nvCxnSpPr>
          <p:spPr>
            <a:xfrm>
              <a:off x="10114384" y="849086"/>
              <a:ext cx="135293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48088E3-822F-4D89-A518-9732AF3F62AA}"/>
                </a:ext>
              </a:extLst>
            </p:cNvPr>
            <p:cNvCxnSpPr>
              <a:cxnSpLocks/>
            </p:cNvCxnSpPr>
            <p:nvPr/>
          </p:nvCxnSpPr>
          <p:spPr>
            <a:xfrm>
              <a:off x="11447494" y="822416"/>
              <a:ext cx="0" cy="116632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667196FE-598A-4470-8817-AFE88E734240}"/>
              </a:ext>
            </a:extLst>
          </p:cNvPr>
          <p:cNvGrpSpPr/>
          <p:nvPr/>
        </p:nvGrpSpPr>
        <p:grpSpPr>
          <a:xfrm rot="10800000">
            <a:off x="370988" y="4184417"/>
            <a:ext cx="1352938" cy="1166326"/>
            <a:chOff x="10114384" y="822416"/>
            <a:chExt cx="1352938" cy="1166326"/>
          </a:xfrm>
        </p:grpSpPr>
        <p:cxnSp>
          <p:nvCxnSpPr>
            <p:cNvPr id="10" name="Straight Connector 9">
              <a:extLst>
                <a:ext uri="{FF2B5EF4-FFF2-40B4-BE49-F238E27FC236}">
                  <a16:creationId xmlns:a16="http://schemas.microsoft.com/office/drawing/2014/main" id="{B5020B46-DFEF-4EE9-A43C-BE828BABF9AA}"/>
                </a:ext>
              </a:extLst>
            </p:cNvPr>
            <p:cNvCxnSpPr>
              <a:cxnSpLocks/>
            </p:cNvCxnSpPr>
            <p:nvPr/>
          </p:nvCxnSpPr>
          <p:spPr>
            <a:xfrm>
              <a:off x="10114384" y="849086"/>
              <a:ext cx="135293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1ED415-7BB1-4F5A-A4F6-D2DFB709F24B}"/>
                </a:ext>
              </a:extLst>
            </p:cNvPr>
            <p:cNvCxnSpPr>
              <a:cxnSpLocks/>
            </p:cNvCxnSpPr>
            <p:nvPr/>
          </p:nvCxnSpPr>
          <p:spPr>
            <a:xfrm>
              <a:off x="11447494" y="822416"/>
              <a:ext cx="0" cy="116632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B9F4C93B-6C3F-4A10-A5E9-702AE15673B1}"/>
              </a:ext>
            </a:extLst>
          </p:cNvPr>
          <p:cNvSpPr/>
          <p:nvPr/>
        </p:nvSpPr>
        <p:spPr>
          <a:xfrm>
            <a:off x="0" y="5543708"/>
            <a:ext cx="3825548" cy="261256"/>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BA768F-A99B-4EB1-91C0-0F517D7EC42B}"/>
              </a:ext>
            </a:extLst>
          </p:cNvPr>
          <p:cNvSpPr/>
          <p:nvPr/>
        </p:nvSpPr>
        <p:spPr>
          <a:xfrm>
            <a:off x="3825548" y="5593959"/>
            <a:ext cx="8080308" cy="16075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85EC76DB-8961-49DB-AB73-F747DFFD8FF1}"/>
              </a:ext>
            </a:extLst>
          </p:cNvPr>
          <p:cNvSpPr/>
          <p:nvPr/>
        </p:nvSpPr>
        <p:spPr>
          <a:xfrm>
            <a:off x="0" y="0"/>
            <a:ext cx="1014609" cy="688123"/>
          </a:xfrm>
          <a:custGeom>
            <a:avLst/>
            <a:gdLst>
              <a:gd name="connsiteX0" fmla="*/ 0 w 1014609"/>
              <a:gd name="connsiteY0" fmla="*/ 0 h 688123"/>
              <a:gd name="connsiteX1" fmla="*/ 1014609 w 1014609"/>
              <a:gd name="connsiteY1" fmla="*/ 0 h 688123"/>
              <a:gd name="connsiteX2" fmla="*/ 533025 w 1014609"/>
              <a:gd name="connsiteY2" fmla="*/ 688123 h 688123"/>
              <a:gd name="connsiteX3" fmla="*/ 0 w 1014609"/>
              <a:gd name="connsiteY3" fmla="*/ 688123 h 688123"/>
            </a:gdLst>
            <a:ahLst/>
            <a:cxnLst>
              <a:cxn ang="0">
                <a:pos x="connsiteX0" y="connsiteY0"/>
              </a:cxn>
              <a:cxn ang="0">
                <a:pos x="connsiteX1" y="connsiteY1"/>
              </a:cxn>
              <a:cxn ang="0">
                <a:pos x="connsiteX2" y="connsiteY2"/>
              </a:cxn>
              <a:cxn ang="0">
                <a:pos x="connsiteX3" y="connsiteY3"/>
              </a:cxn>
            </a:cxnLst>
            <a:rect l="l" t="t" r="r" b="b"/>
            <a:pathLst>
              <a:path w="1014609" h="688123">
                <a:moveTo>
                  <a:pt x="0" y="0"/>
                </a:moveTo>
                <a:lnTo>
                  <a:pt x="1014609" y="0"/>
                </a:lnTo>
                <a:lnTo>
                  <a:pt x="533025" y="688123"/>
                </a:lnTo>
                <a:lnTo>
                  <a:pt x="0" y="688123"/>
                </a:lnTo>
                <a:close/>
              </a:path>
            </a:pathLst>
          </a:cu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1" name="Group 60">
            <a:extLst>
              <a:ext uri="{FF2B5EF4-FFF2-40B4-BE49-F238E27FC236}">
                <a16:creationId xmlns:a16="http://schemas.microsoft.com/office/drawing/2014/main" id="{9BDDBAF8-45FB-4D17-AB63-061B417682A5}"/>
              </a:ext>
            </a:extLst>
          </p:cNvPr>
          <p:cNvGrpSpPr/>
          <p:nvPr/>
        </p:nvGrpSpPr>
        <p:grpSpPr>
          <a:xfrm>
            <a:off x="622179" y="149898"/>
            <a:ext cx="1423987" cy="416475"/>
            <a:chOff x="622179" y="149898"/>
            <a:chExt cx="1423987" cy="416475"/>
          </a:xfrm>
          <a:solidFill>
            <a:schemeClr val="tx1">
              <a:lumMod val="65000"/>
              <a:lumOff val="35000"/>
            </a:schemeClr>
          </a:solidFill>
        </p:grpSpPr>
        <p:sp>
          <p:nvSpPr>
            <p:cNvPr id="34" name="Rectangle 33">
              <a:extLst>
                <a:ext uri="{FF2B5EF4-FFF2-40B4-BE49-F238E27FC236}">
                  <a16:creationId xmlns:a16="http://schemas.microsoft.com/office/drawing/2014/main" id="{98C46CDD-A34B-4234-8AF6-589B22327DDA}"/>
                </a:ext>
              </a:extLst>
            </p:cNvPr>
            <p:cNvSpPr/>
            <p:nvPr/>
          </p:nvSpPr>
          <p:spPr>
            <a:xfrm>
              <a:off x="622179" y="430931"/>
              <a:ext cx="784981" cy="1354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3405BA44-897F-4A2B-A12B-C962BC1A1832}"/>
                </a:ext>
              </a:extLst>
            </p:cNvPr>
            <p:cNvSpPr/>
            <p:nvPr/>
          </p:nvSpPr>
          <p:spPr>
            <a:xfrm rot="18923901">
              <a:off x="1233545" y="149898"/>
              <a:ext cx="812621" cy="153242"/>
            </a:xfrm>
            <a:custGeom>
              <a:avLst/>
              <a:gdLst>
                <a:gd name="connsiteX0" fmla="*/ 657233 w 812621"/>
                <a:gd name="connsiteY0" fmla="*/ 0 h 153242"/>
                <a:gd name="connsiteX1" fmla="*/ 812621 w 812621"/>
                <a:gd name="connsiteY1" fmla="*/ 153242 h 153242"/>
                <a:gd name="connsiteX2" fmla="*/ 0 w 812621"/>
                <a:gd name="connsiteY2" fmla="*/ 153242 h 153242"/>
                <a:gd name="connsiteX3" fmla="*/ 0 w 812621"/>
                <a:gd name="connsiteY3" fmla="*/ 0 h 153242"/>
              </a:gdLst>
              <a:ahLst/>
              <a:cxnLst>
                <a:cxn ang="0">
                  <a:pos x="connsiteX0" y="connsiteY0"/>
                </a:cxn>
                <a:cxn ang="0">
                  <a:pos x="connsiteX1" y="connsiteY1"/>
                </a:cxn>
                <a:cxn ang="0">
                  <a:pos x="connsiteX2" y="connsiteY2"/>
                </a:cxn>
                <a:cxn ang="0">
                  <a:pos x="connsiteX3" y="connsiteY3"/>
                </a:cxn>
              </a:cxnLst>
              <a:rect l="l" t="t" r="r" b="b"/>
              <a:pathLst>
                <a:path w="812621" h="153242">
                  <a:moveTo>
                    <a:pt x="657233" y="0"/>
                  </a:moveTo>
                  <a:lnTo>
                    <a:pt x="812621" y="153242"/>
                  </a:lnTo>
                  <a:lnTo>
                    <a:pt x="0" y="15324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3" name="Freeform: Shape 62">
            <a:extLst>
              <a:ext uri="{FF2B5EF4-FFF2-40B4-BE49-F238E27FC236}">
                <a16:creationId xmlns:a16="http://schemas.microsoft.com/office/drawing/2014/main" id="{86AB97AF-F694-44D1-A58A-349A8D388E7D}"/>
              </a:ext>
            </a:extLst>
          </p:cNvPr>
          <p:cNvSpPr/>
          <p:nvPr/>
        </p:nvSpPr>
        <p:spPr>
          <a:xfrm rot="18923901">
            <a:off x="1781844" y="356387"/>
            <a:ext cx="1248491" cy="95726"/>
          </a:xfrm>
          <a:custGeom>
            <a:avLst/>
            <a:gdLst>
              <a:gd name="connsiteX0" fmla="*/ 1151424 w 1248491"/>
              <a:gd name="connsiteY0" fmla="*/ 0 h 95726"/>
              <a:gd name="connsiteX1" fmla="*/ 1248491 w 1248491"/>
              <a:gd name="connsiteY1" fmla="*/ 95726 h 95726"/>
              <a:gd name="connsiteX2" fmla="*/ 0 w 1248491"/>
              <a:gd name="connsiteY2" fmla="*/ 95726 h 95726"/>
              <a:gd name="connsiteX3" fmla="*/ 0 w 1248491"/>
              <a:gd name="connsiteY3" fmla="*/ 0 h 95726"/>
            </a:gdLst>
            <a:ahLst/>
            <a:cxnLst>
              <a:cxn ang="0">
                <a:pos x="connsiteX0" y="connsiteY0"/>
              </a:cxn>
              <a:cxn ang="0">
                <a:pos x="connsiteX1" y="connsiteY1"/>
              </a:cxn>
              <a:cxn ang="0">
                <a:pos x="connsiteX2" y="connsiteY2"/>
              </a:cxn>
              <a:cxn ang="0">
                <a:pos x="connsiteX3" y="connsiteY3"/>
              </a:cxn>
            </a:cxnLst>
            <a:rect l="l" t="t" r="r" b="b"/>
            <a:pathLst>
              <a:path w="1248491" h="95726">
                <a:moveTo>
                  <a:pt x="1151424" y="0"/>
                </a:moveTo>
                <a:lnTo>
                  <a:pt x="1248491" y="95726"/>
                </a:lnTo>
                <a:lnTo>
                  <a:pt x="0" y="95726"/>
                </a:lnTo>
                <a:lnTo>
                  <a:pt x="0" y="0"/>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Rectangle 50">
            <a:extLst>
              <a:ext uri="{FF2B5EF4-FFF2-40B4-BE49-F238E27FC236}">
                <a16:creationId xmlns:a16="http://schemas.microsoft.com/office/drawing/2014/main" id="{5F2A8031-00B0-477F-86B6-47430AA4E96C}"/>
              </a:ext>
            </a:extLst>
          </p:cNvPr>
          <p:cNvSpPr/>
          <p:nvPr/>
        </p:nvSpPr>
        <p:spPr>
          <a:xfrm>
            <a:off x="470535" y="782167"/>
            <a:ext cx="1527657" cy="914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879B762-8772-4EEF-8E13-447CB1256872}"/>
              </a:ext>
            </a:extLst>
          </p:cNvPr>
          <p:cNvSpPr/>
          <p:nvPr/>
        </p:nvSpPr>
        <p:spPr>
          <a:xfrm rot="18909722">
            <a:off x="326064" y="517966"/>
            <a:ext cx="89849" cy="37909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7630EEB-F78F-4904-8AD1-30C0827C612B}"/>
              </a:ext>
            </a:extLst>
          </p:cNvPr>
          <p:cNvSpPr txBox="1"/>
          <p:nvPr/>
        </p:nvSpPr>
        <p:spPr>
          <a:xfrm>
            <a:off x="4064817" y="566373"/>
            <a:ext cx="4930497" cy="461665"/>
          </a:xfrm>
          <a:prstGeom prst="rect">
            <a:avLst/>
          </a:prstGeom>
          <a:noFill/>
        </p:spPr>
        <p:txBody>
          <a:bodyPr wrap="square" rtlCol="0">
            <a:spAutoFit/>
          </a:bodyPr>
          <a:lstStyle/>
          <a:p>
            <a:r>
              <a:rPr lang="en-US" sz="2400">
                <a:solidFill>
                  <a:schemeClr val="bg1"/>
                </a:solidFill>
                <a:latin typeface="Montserrat Black" panose="00000A00000000000000" pitchFamily="2" charset="0"/>
              </a:rPr>
              <a:t>DEADLOCK DETECTION</a:t>
            </a:r>
          </a:p>
        </p:txBody>
      </p:sp>
      <p:sp>
        <p:nvSpPr>
          <p:cNvPr id="65" name="Rectangle 64">
            <a:extLst>
              <a:ext uri="{FF2B5EF4-FFF2-40B4-BE49-F238E27FC236}">
                <a16:creationId xmlns:a16="http://schemas.microsoft.com/office/drawing/2014/main" id="{85C58893-3258-4E9C-9575-01716BB1E4CC}"/>
              </a:ext>
            </a:extLst>
          </p:cNvPr>
          <p:cNvSpPr/>
          <p:nvPr/>
        </p:nvSpPr>
        <p:spPr>
          <a:xfrm>
            <a:off x="10567686" y="5891514"/>
            <a:ext cx="763929" cy="61345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65C7F15-1D8F-4B73-81A5-3150FC1121FE}"/>
              </a:ext>
            </a:extLst>
          </p:cNvPr>
          <p:cNvSpPr/>
          <p:nvPr/>
        </p:nvSpPr>
        <p:spPr>
          <a:xfrm>
            <a:off x="10446210" y="6028315"/>
            <a:ext cx="763929" cy="613458"/>
          </a:xfrm>
          <a:prstGeom prst="rect">
            <a:avLst/>
          </a:prstGeom>
          <a:noFill/>
          <a:ln w="3810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648B8BB3-D659-4ACE-92CC-85BF5A2BFE2E}"/>
              </a:ext>
            </a:extLst>
          </p:cNvPr>
          <p:cNvCxnSpPr>
            <a:stCxn id="66" idx="1"/>
          </p:cNvCxnSpPr>
          <p:nvPr/>
        </p:nvCxnSpPr>
        <p:spPr>
          <a:xfrm flipH="1">
            <a:off x="9757458" y="6335044"/>
            <a:ext cx="688752" cy="522956"/>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24B6626-15C9-4C36-9C8E-AEC803E71EC8}"/>
              </a:ext>
            </a:extLst>
          </p:cNvPr>
          <p:cNvCxnSpPr>
            <a:cxnSpLocks/>
            <a:stCxn id="65" idx="3"/>
          </p:cNvCxnSpPr>
          <p:nvPr/>
        </p:nvCxnSpPr>
        <p:spPr>
          <a:xfrm>
            <a:off x="11331615" y="6198243"/>
            <a:ext cx="671332"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sp>
        <p:nvSpPr>
          <p:cNvPr id="73" name="!!1">
            <a:extLst>
              <a:ext uri="{FF2B5EF4-FFF2-40B4-BE49-F238E27FC236}">
                <a16:creationId xmlns:a16="http://schemas.microsoft.com/office/drawing/2014/main" id="{C2EE21E6-AAA8-4F64-AA47-E8B6AEF06309}"/>
              </a:ext>
            </a:extLst>
          </p:cNvPr>
          <p:cNvSpPr txBox="1"/>
          <p:nvPr/>
        </p:nvSpPr>
        <p:spPr>
          <a:xfrm>
            <a:off x="270647" y="6140644"/>
            <a:ext cx="6554125" cy="461665"/>
          </a:xfrm>
          <a:prstGeom prst="rect">
            <a:avLst/>
          </a:prstGeom>
          <a:noFill/>
        </p:spPr>
        <p:txBody>
          <a:bodyPr wrap="square" rtlCol="0">
            <a:spAutoFit/>
          </a:bodyPr>
          <a:lstStyle/>
          <a:p>
            <a:r>
              <a:rPr lang="en-US" sz="2400" err="1">
                <a:latin typeface="Montserrat Black" panose="00000A00000000000000" pitchFamily="2" charset="0"/>
              </a:rPr>
              <a:t>Nhóm</a:t>
            </a:r>
            <a:r>
              <a:rPr lang="en-US" sz="2400">
                <a:latin typeface="Montserrat Black" panose="00000A00000000000000" pitchFamily="2" charset="0"/>
              </a:rPr>
              <a:t> 5: Linux Operating System</a:t>
            </a:r>
          </a:p>
        </p:txBody>
      </p:sp>
      <p:grpSp>
        <p:nvGrpSpPr>
          <p:cNvPr id="45" name="Group 44">
            <a:extLst>
              <a:ext uri="{FF2B5EF4-FFF2-40B4-BE49-F238E27FC236}">
                <a16:creationId xmlns:a16="http://schemas.microsoft.com/office/drawing/2014/main" id="{ED00AC9B-55A3-4003-86C6-DF5FF9F249A5}"/>
              </a:ext>
            </a:extLst>
          </p:cNvPr>
          <p:cNvGrpSpPr/>
          <p:nvPr/>
        </p:nvGrpSpPr>
        <p:grpSpPr>
          <a:xfrm>
            <a:off x="5912996" y="5919230"/>
            <a:ext cx="831628" cy="831628"/>
            <a:chOff x="4600010" y="2942178"/>
            <a:chExt cx="831628" cy="831628"/>
          </a:xfrm>
        </p:grpSpPr>
        <p:pic>
          <p:nvPicPr>
            <p:cNvPr id="46" name="Graphic 45" descr="Aperture with solid fill">
              <a:extLst>
                <a:ext uri="{FF2B5EF4-FFF2-40B4-BE49-F238E27FC236}">
                  <a16:creationId xmlns:a16="http://schemas.microsoft.com/office/drawing/2014/main" id="{D51CAA4E-7DE8-4DE5-A359-3093C90A26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00010" y="2942178"/>
              <a:ext cx="831628" cy="831628"/>
            </a:xfrm>
            <a:prstGeom prst="rect">
              <a:avLst/>
            </a:prstGeom>
          </p:spPr>
        </p:pic>
        <p:sp>
          <p:nvSpPr>
            <p:cNvPr id="47" name="TextBox 46">
              <a:extLst>
                <a:ext uri="{FF2B5EF4-FFF2-40B4-BE49-F238E27FC236}">
                  <a16:creationId xmlns:a16="http://schemas.microsoft.com/office/drawing/2014/main" id="{BF26D347-1B7E-48A5-A557-5C5D643E08B2}"/>
                </a:ext>
              </a:extLst>
            </p:cNvPr>
            <p:cNvSpPr txBox="1"/>
            <p:nvPr/>
          </p:nvSpPr>
          <p:spPr>
            <a:xfrm>
              <a:off x="4861449" y="3188715"/>
              <a:ext cx="337853" cy="338554"/>
            </a:xfrm>
            <a:prstGeom prst="rect">
              <a:avLst/>
            </a:prstGeom>
            <a:noFill/>
          </p:spPr>
          <p:txBody>
            <a:bodyPr wrap="square" rtlCol="0">
              <a:spAutoFit/>
            </a:bodyPr>
            <a:lstStyle/>
            <a:p>
              <a:r>
                <a:rPr lang="en-US" sz="1600">
                  <a:latin typeface="Montserrat Black" panose="00000A00000000000000" pitchFamily="2" charset="0"/>
                </a:rPr>
                <a:t>5</a:t>
              </a:r>
            </a:p>
          </p:txBody>
        </p:sp>
      </p:grpSp>
      <p:pic>
        <p:nvPicPr>
          <p:cNvPr id="53" name="!!9" descr="Ui Ux outline">
            <a:extLst>
              <a:ext uri="{FF2B5EF4-FFF2-40B4-BE49-F238E27FC236}">
                <a16:creationId xmlns:a16="http://schemas.microsoft.com/office/drawing/2014/main" id="{809F4AA9-5392-4498-AC00-863C0D3A5A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33670" y="699745"/>
            <a:ext cx="914400" cy="914400"/>
          </a:xfrm>
          <a:prstGeom prst="rect">
            <a:avLst/>
          </a:prstGeom>
        </p:spPr>
      </p:pic>
      <p:sp>
        <p:nvSpPr>
          <p:cNvPr id="49" name="TextBox 48">
            <a:extLst>
              <a:ext uri="{FF2B5EF4-FFF2-40B4-BE49-F238E27FC236}">
                <a16:creationId xmlns:a16="http://schemas.microsoft.com/office/drawing/2014/main" id="{20175528-109C-4CEB-AB09-5711612EF978}"/>
              </a:ext>
            </a:extLst>
          </p:cNvPr>
          <p:cNvSpPr txBox="1"/>
          <p:nvPr/>
        </p:nvSpPr>
        <p:spPr>
          <a:xfrm>
            <a:off x="1380995" y="1731655"/>
            <a:ext cx="9273107" cy="3244158"/>
          </a:xfrm>
          <a:prstGeom prst="rect">
            <a:avLst/>
          </a:prstGeom>
          <a:noFill/>
        </p:spPr>
        <p:txBody>
          <a:bodyPr wrap="square">
            <a:spAutoFit/>
          </a:bodyPr>
          <a:lstStyle/>
          <a:p>
            <a:pPr marL="285750" marR="0" indent="-285750" algn="just">
              <a:lnSpc>
                <a:spcPct val="107000"/>
              </a:lnSpc>
              <a:spcBef>
                <a:spcPts val="0"/>
              </a:spcBef>
              <a:spcAft>
                <a:spcPts val="800"/>
              </a:spcAft>
              <a:buFont typeface="Courier New" panose="02070309020205020404" pitchFamily="49" charset="0"/>
              <a:buChar char="o"/>
            </a:pPr>
            <a:r>
              <a:rPr lang="en-US" sz="1800">
                <a:solidFill>
                  <a:srgbClr val="000000"/>
                </a:solidFill>
                <a:effectLst/>
                <a:latin typeface="Montserrat" panose="00000500000000000000" pitchFamily="2" charset="0"/>
                <a:ea typeface="Calibri" panose="020F0502020204030204" pitchFamily="34" charset="0"/>
                <a:cs typeface="Times New Roman" panose="02020603050405020304" pitchFamily="18" charset="0"/>
              </a:rPr>
              <a:t>Một deadlock xảy ra khi có một tập hợp các tiến trình đang chờ tài nguyên do các tiến trình khác nắm giữ trong cùng một hệ thống. Các quy trình trong deadlock sẽ chờ tài nguyên vô thời hạn và không bao giờ chấm dứt việc thực thi của chúng.</a:t>
            </a:r>
          </a:p>
          <a:p>
            <a:pPr marL="285750" marR="0" indent="-285750" algn="just">
              <a:lnSpc>
                <a:spcPct val="107000"/>
              </a:lnSpc>
              <a:spcBef>
                <a:spcPts val="0"/>
              </a:spcBef>
              <a:spcAft>
                <a:spcPts val="800"/>
              </a:spcAft>
              <a:buFont typeface="Courier New" panose="02070309020205020404" pitchFamily="49" charset="0"/>
              <a:buChar char="o"/>
            </a:pPr>
            <a:r>
              <a:rPr lang="en-US" sz="1800">
                <a:solidFill>
                  <a:srgbClr val="000000"/>
                </a:solidFill>
                <a:effectLst/>
                <a:latin typeface="Montserrat" panose="00000500000000000000" pitchFamily="2" charset="0"/>
                <a:ea typeface="Calibri" panose="020F0502020204030204" pitchFamily="34" charset="0"/>
                <a:cs typeface="Times New Roman" panose="02020603050405020304" pitchFamily="18" charset="0"/>
              </a:rPr>
              <a:t>Sự xuất hiện của các bế tắc cần được kiểm soát một cách hiệu quả bằng cách phát hiện và giải quyết, nhưng đôi khi có thể dẫn đến sự cố hệ thống nghiêm trọng. </a:t>
            </a:r>
          </a:p>
          <a:p>
            <a:pPr marL="285750" marR="0" indent="-285750" algn="just">
              <a:lnSpc>
                <a:spcPct val="107000"/>
              </a:lnSpc>
              <a:spcBef>
                <a:spcPts val="0"/>
              </a:spcBef>
              <a:spcAft>
                <a:spcPts val="800"/>
              </a:spcAft>
              <a:buFont typeface="Courier New" panose="02070309020205020404" pitchFamily="49" charset="0"/>
              <a:buChar char="o"/>
            </a:pPr>
            <a:r>
              <a:rPr lang="en-US" sz="1800">
                <a:solidFill>
                  <a:srgbClr val="000000"/>
                </a:solidFill>
                <a:effectLst/>
                <a:latin typeface="Montserrat" panose="00000500000000000000" pitchFamily="2" charset="0"/>
                <a:ea typeface="Calibri" panose="020F0502020204030204" pitchFamily="34" charset="0"/>
                <a:cs typeface="Times New Roman" panose="02020603050405020304" pitchFamily="18" charset="0"/>
              </a:rPr>
              <a:t>Trong bài nghiên cứu này,nhóm em sẽ mô tả cách phát hiện Deadlock sử dụng giải thuật Banker và tìm hiểu giải quyết bài toán </a:t>
            </a:r>
            <a:r>
              <a:rPr lang="en-US">
                <a:solidFill>
                  <a:srgbClr val="000000"/>
                </a:solidFill>
                <a:latin typeface="Montserrat" panose="00000500000000000000" pitchFamily="2" charset="0"/>
                <a:ea typeface="Calibri" panose="020F0502020204030204" pitchFamily="34" charset="0"/>
                <a:cs typeface="Times New Roman" panose="02020603050405020304" pitchFamily="18" charset="0"/>
              </a:rPr>
              <a:t>d</a:t>
            </a:r>
            <a:r>
              <a:rPr lang="en-US" sz="1800">
                <a:solidFill>
                  <a:srgbClr val="000000"/>
                </a:solidFill>
                <a:effectLst/>
                <a:latin typeface="Montserrat" panose="00000500000000000000" pitchFamily="2" charset="0"/>
                <a:ea typeface="Calibri" panose="020F0502020204030204" pitchFamily="34" charset="0"/>
                <a:cs typeface="Times New Roman" panose="02020603050405020304" pitchFamily="18" charset="0"/>
              </a:rPr>
              <a:t>eadlock cơ bản Dining Philosophers</a:t>
            </a:r>
            <a:endParaRPr lang="en-US" sz="1400">
              <a:effectLst/>
              <a:latin typeface="Montserrat" panose="00000500000000000000"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368932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4000" fill="hold"/>
                                        <p:tgtEl>
                                          <p:spTgt spid="4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2">
            <a:extLst>
              <a:ext uri="{FF2B5EF4-FFF2-40B4-BE49-F238E27FC236}">
                <a16:creationId xmlns:a16="http://schemas.microsoft.com/office/drawing/2014/main" id="{FD1048D7-9A32-4AAC-8155-2F8D98A5F59C}"/>
              </a:ext>
            </a:extLst>
          </p:cNvPr>
          <p:cNvGrpSpPr/>
          <p:nvPr/>
        </p:nvGrpSpPr>
        <p:grpSpPr>
          <a:xfrm>
            <a:off x="10654626" y="118011"/>
            <a:ext cx="1352938" cy="1166326"/>
            <a:chOff x="10114384" y="822416"/>
            <a:chExt cx="1352938" cy="1166326"/>
          </a:xfrm>
        </p:grpSpPr>
        <p:cxnSp>
          <p:nvCxnSpPr>
            <p:cNvPr id="12" name="Straight Connector 11">
              <a:extLst>
                <a:ext uri="{FF2B5EF4-FFF2-40B4-BE49-F238E27FC236}">
                  <a16:creationId xmlns:a16="http://schemas.microsoft.com/office/drawing/2014/main" id="{98B1EBF2-E631-4A3C-A46A-B4134BD9C0B1}"/>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B5CD88-73CF-48BE-A1F4-FD3EB3247091}"/>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3">
            <a:extLst>
              <a:ext uri="{FF2B5EF4-FFF2-40B4-BE49-F238E27FC236}">
                <a16:creationId xmlns:a16="http://schemas.microsoft.com/office/drawing/2014/main" id="{499EED39-A50C-405F-8EB9-DD96BA7EDE68}"/>
              </a:ext>
            </a:extLst>
          </p:cNvPr>
          <p:cNvGrpSpPr/>
          <p:nvPr/>
        </p:nvGrpSpPr>
        <p:grpSpPr>
          <a:xfrm rot="10800000">
            <a:off x="285652" y="5439944"/>
            <a:ext cx="1352938" cy="1166326"/>
            <a:chOff x="10114384" y="822416"/>
            <a:chExt cx="1352938" cy="1166326"/>
          </a:xfrm>
        </p:grpSpPr>
        <p:cxnSp>
          <p:nvCxnSpPr>
            <p:cNvPr id="15" name="Straight Connector 14">
              <a:extLst>
                <a:ext uri="{FF2B5EF4-FFF2-40B4-BE49-F238E27FC236}">
                  <a16:creationId xmlns:a16="http://schemas.microsoft.com/office/drawing/2014/main" id="{2A29518B-42A2-427D-8EF4-0772774101A3}"/>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C0D4E7-39C6-4701-AAD9-621EAA35C83D}"/>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03F3B72C-43A8-4375-B616-91F569629343}"/>
              </a:ext>
            </a:extLst>
          </p:cNvPr>
          <p:cNvSpPr txBox="1"/>
          <p:nvPr/>
        </p:nvSpPr>
        <p:spPr>
          <a:xfrm>
            <a:off x="1686224" y="6410323"/>
            <a:ext cx="6118860" cy="338554"/>
          </a:xfrm>
          <a:prstGeom prst="rect">
            <a:avLst/>
          </a:prstGeom>
          <a:noFill/>
        </p:spPr>
        <p:txBody>
          <a:bodyPr wrap="square">
            <a:spAutoFit/>
          </a:bodyPr>
          <a:lstStyle/>
          <a:p>
            <a:r>
              <a:rPr lang="en-US" sz="1600">
                <a:latin typeface="Montserrat "/>
              </a:rPr>
              <a:t>Linux Operating System</a:t>
            </a:r>
          </a:p>
        </p:txBody>
      </p:sp>
      <p:pic>
        <p:nvPicPr>
          <p:cNvPr id="18" name="Graphic 17" descr="Aperture outline">
            <a:extLst>
              <a:ext uri="{FF2B5EF4-FFF2-40B4-BE49-F238E27FC236}">
                <a16:creationId xmlns:a16="http://schemas.microsoft.com/office/drawing/2014/main" id="{23160278-521A-49A1-8992-04383E8A2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6015" y="6318121"/>
            <a:ext cx="522957" cy="522957"/>
          </a:xfrm>
          <a:prstGeom prst="rect">
            <a:avLst/>
          </a:prstGeom>
        </p:spPr>
      </p:pic>
      <p:sp>
        <p:nvSpPr>
          <p:cNvPr id="41" name="TextBox 40">
            <a:extLst>
              <a:ext uri="{FF2B5EF4-FFF2-40B4-BE49-F238E27FC236}">
                <a16:creationId xmlns:a16="http://schemas.microsoft.com/office/drawing/2014/main" id="{CF904EE3-97BF-463E-8943-2B3B8216F1EC}"/>
              </a:ext>
            </a:extLst>
          </p:cNvPr>
          <p:cNvSpPr txBox="1"/>
          <p:nvPr/>
        </p:nvSpPr>
        <p:spPr>
          <a:xfrm flipH="1">
            <a:off x="488269" y="231108"/>
            <a:ext cx="4014279" cy="400110"/>
          </a:xfrm>
          <a:prstGeom prst="rect">
            <a:avLst/>
          </a:prstGeom>
          <a:noFill/>
        </p:spPr>
        <p:txBody>
          <a:bodyPr wrap="square" rtlCol="0">
            <a:spAutoFit/>
          </a:bodyPr>
          <a:lstStyle/>
          <a:p>
            <a:r>
              <a:rPr lang="en-US" sz="2000">
                <a:latin typeface="Montserrat Black" panose="00000A00000000000000" pitchFamily="2" charset="0"/>
              </a:rPr>
              <a:t>Dining Philosophers - Test</a:t>
            </a:r>
          </a:p>
        </p:txBody>
      </p:sp>
      <p:sp>
        <p:nvSpPr>
          <p:cNvPr id="59" name="TextBox 58">
            <a:extLst>
              <a:ext uri="{FF2B5EF4-FFF2-40B4-BE49-F238E27FC236}">
                <a16:creationId xmlns:a16="http://schemas.microsoft.com/office/drawing/2014/main" id="{E1C4BF2C-F032-4577-B101-4174C75B5CBF}"/>
              </a:ext>
            </a:extLst>
          </p:cNvPr>
          <p:cNvSpPr txBox="1"/>
          <p:nvPr/>
        </p:nvSpPr>
        <p:spPr>
          <a:xfrm>
            <a:off x="6680471" y="310512"/>
            <a:ext cx="5183869" cy="830997"/>
          </a:xfrm>
          <a:prstGeom prst="rect">
            <a:avLst/>
          </a:prstGeom>
          <a:noFill/>
        </p:spPr>
        <p:txBody>
          <a:bodyPr wrap="square" rtlCol="0">
            <a:spAutoFit/>
          </a:bodyPr>
          <a:lstStyle/>
          <a:p>
            <a:r>
              <a:rPr lang="en-US" sz="1600" err="1">
                <a:latin typeface="Montserrat" panose="00000500000000000000" pitchFamily="2" charset="0"/>
              </a:rPr>
              <a:t>Số</a:t>
            </a:r>
            <a:r>
              <a:rPr lang="en-US" sz="1600">
                <a:latin typeface="Montserrat" panose="00000500000000000000" pitchFamily="2" charset="0"/>
              </a:rPr>
              <a:t> </a:t>
            </a:r>
            <a:r>
              <a:rPr lang="en-US" sz="1600" err="1">
                <a:latin typeface="Montserrat" panose="00000500000000000000" pitchFamily="2" charset="0"/>
              </a:rPr>
              <a:t>tiến</a:t>
            </a:r>
            <a:r>
              <a:rPr lang="en-US" sz="1600">
                <a:latin typeface="Montserrat" panose="00000500000000000000" pitchFamily="2" charset="0"/>
              </a:rPr>
              <a:t> </a:t>
            </a:r>
            <a:r>
              <a:rPr lang="en-US" sz="1600" err="1">
                <a:latin typeface="Montserrat" panose="00000500000000000000" pitchFamily="2" charset="0"/>
              </a:rPr>
              <a:t>trình</a:t>
            </a:r>
            <a:r>
              <a:rPr lang="en-US" sz="1600">
                <a:latin typeface="Montserrat" panose="00000500000000000000" pitchFamily="2" charset="0"/>
              </a:rPr>
              <a:t> </a:t>
            </a:r>
            <a:r>
              <a:rPr lang="en-US" sz="1600" err="1">
                <a:latin typeface="Montserrat" panose="00000500000000000000" pitchFamily="2" charset="0"/>
              </a:rPr>
              <a:t>tạo</a:t>
            </a:r>
            <a:r>
              <a:rPr lang="en-US" sz="1600">
                <a:latin typeface="Montserrat" panose="00000500000000000000" pitchFamily="2" charset="0"/>
              </a:rPr>
              <a:t> ra : 5</a:t>
            </a:r>
          </a:p>
          <a:p>
            <a:r>
              <a:rPr lang="en-US" sz="1600" err="1">
                <a:latin typeface="Montserrat" panose="00000500000000000000" pitchFamily="2" charset="0"/>
              </a:rPr>
              <a:t>Số</a:t>
            </a:r>
            <a:r>
              <a:rPr lang="en-US" sz="1600">
                <a:latin typeface="Montserrat" panose="00000500000000000000" pitchFamily="2" charset="0"/>
              </a:rPr>
              <a:t> </a:t>
            </a:r>
            <a:r>
              <a:rPr lang="en-US" sz="1600" err="1">
                <a:latin typeface="Montserrat" panose="00000500000000000000" pitchFamily="2" charset="0"/>
              </a:rPr>
              <a:t>lượng</a:t>
            </a:r>
            <a:r>
              <a:rPr lang="en-US" sz="1600">
                <a:latin typeface="Montserrat" panose="00000500000000000000" pitchFamily="2" charset="0"/>
              </a:rPr>
              <a:t> </a:t>
            </a:r>
            <a:r>
              <a:rPr lang="en-US" sz="1600" err="1">
                <a:latin typeface="Montserrat" panose="00000500000000000000" pitchFamily="2" charset="0"/>
              </a:rPr>
              <a:t>thức</a:t>
            </a:r>
            <a:r>
              <a:rPr lang="en-US" sz="1600">
                <a:latin typeface="Montserrat" panose="00000500000000000000" pitchFamily="2" charset="0"/>
              </a:rPr>
              <a:t> </a:t>
            </a:r>
            <a:r>
              <a:rPr lang="en-US" sz="1600" err="1">
                <a:latin typeface="Montserrat" panose="00000500000000000000" pitchFamily="2" charset="0"/>
              </a:rPr>
              <a:t>ăn</a:t>
            </a:r>
            <a:r>
              <a:rPr lang="en-US" sz="1600">
                <a:latin typeface="Montserrat" panose="00000500000000000000" pitchFamily="2" charset="0"/>
              </a:rPr>
              <a:t> ban </a:t>
            </a:r>
            <a:r>
              <a:rPr lang="en-US" sz="1600" err="1">
                <a:latin typeface="Montserrat" panose="00000500000000000000" pitchFamily="2" charset="0"/>
              </a:rPr>
              <a:t>đầu</a:t>
            </a:r>
            <a:r>
              <a:rPr lang="en-US" sz="1600">
                <a:latin typeface="Montserrat" panose="00000500000000000000" pitchFamily="2" charset="0"/>
              </a:rPr>
              <a:t> : 50</a:t>
            </a:r>
          </a:p>
          <a:p>
            <a:r>
              <a:rPr lang="en-US" sz="1600" err="1">
                <a:latin typeface="Montserrat" panose="00000500000000000000" pitchFamily="2" charset="0"/>
              </a:rPr>
              <a:t>Thời</a:t>
            </a:r>
            <a:r>
              <a:rPr lang="en-US" sz="1600">
                <a:latin typeface="Montserrat" panose="00000500000000000000" pitchFamily="2" charset="0"/>
              </a:rPr>
              <a:t> </a:t>
            </a:r>
            <a:r>
              <a:rPr lang="en-US" sz="1600" err="1">
                <a:latin typeface="Montserrat" panose="00000500000000000000" pitchFamily="2" charset="0"/>
              </a:rPr>
              <a:t>gian</a:t>
            </a:r>
            <a:r>
              <a:rPr lang="en-US" sz="1600">
                <a:latin typeface="Montserrat" panose="00000500000000000000" pitchFamily="2" charset="0"/>
              </a:rPr>
              <a:t> </a:t>
            </a:r>
            <a:r>
              <a:rPr lang="en-US" sz="1600" err="1">
                <a:latin typeface="Montserrat" panose="00000500000000000000" pitchFamily="2" charset="0"/>
              </a:rPr>
              <a:t>ăn</a:t>
            </a:r>
            <a:r>
              <a:rPr lang="en-US" sz="1600">
                <a:latin typeface="Montserrat" panose="00000500000000000000" pitchFamily="2" charset="0"/>
              </a:rPr>
              <a:t> </a:t>
            </a:r>
            <a:r>
              <a:rPr lang="en-US" sz="1600" err="1">
                <a:latin typeface="Montserrat" panose="00000500000000000000" pitchFamily="2" charset="0"/>
              </a:rPr>
              <a:t>một</a:t>
            </a:r>
            <a:r>
              <a:rPr lang="en-US" sz="1600">
                <a:latin typeface="Montserrat" panose="00000500000000000000" pitchFamily="2" charset="0"/>
              </a:rPr>
              <a:t> </a:t>
            </a:r>
            <a:r>
              <a:rPr lang="en-US" sz="1600" err="1">
                <a:latin typeface="Montserrat" panose="00000500000000000000" pitchFamily="2" charset="0"/>
              </a:rPr>
              <a:t>lần</a:t>
            </a:r>
            <a:r>
              <a:rPr lang="en-US" sz="1600">
                <a:latin typeface="Montserrat" panose="00000500000000000000" pitchFamily="2" charset="0"/>
              </a:rPr>
              <a:t> </a:t>
            </a:r>
            <a:r>
              <a:rPr lang="en-US" sz="1600" err="1">
                <a:latin typeface="Montserrat" panose="00000500000000000000" pitchFamily="2" charset="0"/>
              </a:rPr>
              <a:t>của</a:t>
            </a:r>
            <a:r>
              <a:rPr lang="en-US" sz="1600">
                <a:latin typeface="Montserrat" panose="00000500000000000000" pitchFamily="2" charset="0"/>
              </a:rPr>
              <a:t> </a:t>
            </a:r>
            <a:r>
              <a:rPr lang="en-US" sz="1600" err="1">
                <a:latin typeface="Montserrat" panose="00000500000000000000" pitchFamily="2" charset="0"/>
              </a:rPr>
              <a:t>một</a:t>
            </a:r>
            <a:r>
              <a:rPr lang="en-US" sz="1600">
                <a:latin typeface="Montserrat" panose="00000500000000000000" pitchFamily="2" charset="0"/>
              </a:rPr>
              <a:t> </a:t>
            </a:r>
            <a:r>
              <a:rPr lang="en-US" sz="1600" err="1">
                <a:latin typeface="Montserrat" panose="00000500000000000000" pitchFamily="2" charset="0"/>
              </a:rPr>
              <a:t>người</a:t>
            </a:r>
            <a:r>
              <a:rPr lang="en-US" sz="1600">
                <a:latin typeface="Montserrat" panose="00000500000000000000" pitchFamily="2" charset="0"/>
              </a:rPr>
              <a:t> </a:t>
            </a:r>
            <a:r>
              <a:rPr lang="en-US" sz="1600" err="1">
                <a:latin typeface="Montserrat" panose="00000500000000000000" pitchFamily="2" charset="0"/>
              </a:rPr>
              <a:t>là</a:t>
            </a:r>
            <a:r>
              <a:rPr lang="en-US" sz="1600">
                <a:latin typeface="Montserrat" panose="00000500000000000000" pitchFamily="2" charset="0"/>
              </a:rPr>
              <a:t> </a:t>
            </a:r>
            <a:r>
              <a:rPr lang="en-US" sz="1600" err="1">
                <a:latin typeface="Montserrat" panose="00000500000000000000" pitchFamily="2" charset="0"/>
              </a:rPr>
              <a:t>cố</a:t>
            </a:r>
            <a:r>
              <a:rPr lang="en-US" sz="1600">
                <a:latin typeface="Montserrat" panose="00000500000000000000" pitchFamily="2" charset="0"/>
              </a:rPr>
              <a:t> </a:t>
            </a:r>
            <a:r>
              <a:rPr lang="en-US" sz="1600" err="1">
                <a:latin typeface="Montserrat" panose="00000500000000000000" pitchFamily="2" charset="0"/>
              </a:rPr>
              <a:t>định</a:t>
            </a:r>
            <a:r>
              <a:rPr lang="en-US" sz="1600">
                <a:latin typeface="Montserrat" panose="00000500000000000000" pitchFamily="2" charset="0"/>
              </a:rPr>
              <a:t> </a:t>
            </a:r>
          </a:p>
        </p:txBody>
      </p:sp>
      <p:graphicFrame>
        <p:nvGraphicFramePr>
          <p:cNvPr id="2" name="Table 1">
            <a:extLst>
              <a:ext uri="{FF2B5EF4-FFF2-40B4-BE49-F238E27FC236}">
                <a16:creationId xmlns:a16="http://schemas.microsoft.com/office/drawing/2014/main" id="{FB9EC25E-06C5-49D0-AA3C-86F5B0A63B7C}"/>
              </a:ext>
            </a:extLst>
          </p:cNvPr>
          <p:cNvGraphicFramePr>
            <a:graphicFrameLocks noGrp="1"/>
          </p:cNvGraphicFramePr>
          <p:nvPr>
            <p:extLst>
              <p:ext uri="{D42A27DB-BD31-4B8C-83A1-F6EECF244321}">
                <p14:modId xmlns:p14="http://schemas.microsoft.com/office/powerpoint/2010/main" val="4169112062"/>
              </p:ext>
            </p:extLst>
          </p:nvPr>
        </p:nvGraphicFramePr>
        <p:xfrm>
          <a:off x="962121" y="1522297"/>
          <a:ext cx="7409504" cy="4543662"/>
        </p:xfrm>
        <a:graphic>
          <a:graphicData uri="http://schemas.openxmlformats.org/drawingml/2006/table">
            <a:tbl>
              <a:tblPr>
                <a:tableStyleId>{5C22544A-7EE6-4342-B048-85BDC9FD1C3A}</a:tableStyleId>
              </a:tblPr>
              <a:tblGrid>
                <a:gridCol w="1231941">
                  <a:extLst>
                    <a:ext uri="{9D8B030D-6E8A-4147-A177-3AD203B41FA5}">
                      <a16:colId xmlns:a16="http://schemas.microsoft.com/office/drawing/2014/main" val="876834558"/>
                    </a:ext>
                  </a:extLst>
                </a:gridCol>
                <a:gridCol w="1642588">
                  <a:extLst>
                    <a:ext uri="{9D8B030D-6E8A-4147-A177-3AD203B41FA5}">
                      <a16:colId xmlns:a16="http://schemas.microsoft.com/office/drawing/2014/main" val="3347188346"/>
                    </a:ext>
                  </a:extLst>
                </a:gridCol>
                <a:gridCol w="2517447">
                  <a:extLst>
                    <a:ext uri="{9D8B030D-6E8A-4147-A177-3AD203B41FA5}">
                      <a16:colId xmlns:a16="http://schemas.microsoft.com/office/drawing/2014/main" val="686888464"/>
                    </a:ext>
                  </a:extLst>
                </a:gridCol>
                <a:gridCol w="2017528">
                  <a:extLst>
                    <a:ext uri="{9D8B030D-6E8A-4147-A177-3AD203B41FA5}">
                      <a16:colId xmlns:a16="http://schemas.microsoft.com/office/drawing/2014/main" val="4193748440"/>
                    </a:ext>
                  </a:extLst>
                </a:gridCol>
              </a:tblGrid>
              <a:tr h="349512">
                <a:tc>
                  <a:txBody>
                    <a:bodyPr/>
                    <a:lstStyle/>
                    <a:p>
                      <a:pPr algn="ctr" fontAlgn="b"/>
                      <a:r>
                        <a:rPr lang="en-US" sz="1000" u="none" strike="noStrike">
                          <a:effectLst/>
                        </a:rPr>
                        <a:t>Lần</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Deadlock</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err="1">
                          <a:effectLst/>
                        </a:rPr>
                        <a:t>Điểm</a:t>
                      </a:r>
                      <a:r>
                        <a:rPr lang="en-US" sz="1000" u="none" strike="noStrike">
                          <a:effectLst/>
                        </a:rPr>
                        <a:t> </a:t>
                      </a:r>
                      <a:r>
                        <a:rPr lang="en-US" sz="1000" u="none" strike="noStrike" err="1">
                          <a:effectLst/>
                        </a:rPr>
                        <a:t>dừng</a:t>
                      </a:r>
                      <a:r>
                        <a:rPr lang="en-US" sz="1000" u="none" strike="noStrike">
                          <a:effectLst/>
                        </a:rPr>
                        <a:t>(</a:t>
                      </a:r>
                      <a:r>
                        <a:rPr lang="en-US" sz="1000" u="none" strike="noStrike" err="1">
                          <a:effectLst/>
                        </a:rPr>
                        <a:t>Thức</a:t>
                      </a:r>
                      <a:r>
                        <a:rPr lang="en-US" sz="1000" u="none" strike="noStrike">
                          <a:effectLst/>
                        </a:rPr>
                        <a:t> </a:t>
                      </a:r>
                      <a:r>
                        <a:rPr lang="en-US" sz="1000" u="none" strike="noStrike" err="1">
                          <a:effectLst/>
                        </a:rPr>
                        <a:t>ăn</a:t>
                      </a:r>
                      <a:r>
                        <a:rPr lang="en-US" sz="1000" u="none" strike="noStrike">
                          <a:effectLst/>
                        </a:rPr>
                        <a:t> </a:t>
                      </a:r>
                      <a:r>
                        <a:rPr lang="en-US" sz="1000" u="none" strike="noStrike" err="1">
                          <a:effectLst/>
                        </a:rPr>
                        <a:t>còn</a:t>
                      </a:r>
                      <a:r>
                        <a:rPr lang="en-US" sz="1000" u="none" strike="noStrike">
                          <a:effectLst/>
                        </a:rPr>
                        <a:t> </a:t>
                      </a:r>
                      <a:r>
                        <a:rPr lang="en-US" sz="1000" u="none" strike="noStrike" err="1">
                          <a:effectLst/>
                        </a:rPr>
                        <a:t>lại</a:t>
                      </a:r>
                      <a:r>
                        <a:rPr lang="en-US" sz="1000" u="none" strike="noStrike">
                          <a:effectLst/>
                        </a:rPr>
                        <a:t>)</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Thời gian(s)</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20427720"/>
                  </a:ext>
                </a:extLst>
              </a:tr>
              <a:tr h="167766">
                <a:tc>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6.355</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455452"/>
                  </a:ext>
                </a:extLst>
              </a:tr>
              <a:tr h="167766">
                <a:tc>
                  <a:txBody>
                    <a:bodyPr/>
                    <a:lstStyle/>
                    <a:p>
                      <a:pPr algn="ct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6.388</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834020"/>
                  </a:ext>
                </a:extLst>
              </a:tr>
              <a:tr h="167766">
                <a:tc>
                  <a:txBody>
                    <a:bodyPr/>
                    <a:lstStyle/>
                    <a:p>
                      <a:pPr algn="ct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6.389</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5417426"/>
                  </a:ext>
                </a:extLst>
              </a:tr>
              <a:tr h="167766">
                <a:tc>
                  <a:txBody>
                    <a:bodyPr/>
                    <a:lstStyle/>
                    <a:p>
                      <a:pPr algn="ct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x</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29</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1946459"/>
                  </a:ext>
                </a:extLst>
              </a:tr>
              <a:tr h="167766">
                <a:tc>
                  <a:txBody>
                    <a:bodyPr/>
                    <a:lstStyle/>
                    <a:p>
                      <a:pPr algn="ct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6.385</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12622733"/>
                  </a:ext>
                </a:extLst>
              </a:tr>
              <a:tr h="167766">
                <a:tc>
                  <a:txBody>
                    <a:bodyPr/>
                    <a:lstStyle/>
                    <a:p>
                      <a:pPr algn="ctr" fontAlgn="b"/>
                      <a:r>
                        <a:rPr lang="en-US" sz="1000" u="none" strike="noStrike">
                          <a:effectLst/>
                        </a:rPr>
                        <a:t>6</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x</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17784571"/>
                  </a:ext>
                </a:extLst>
              </a:tr>
              <a:tr h="167766">
                <a:tc>
                  <a:txBody>
                    <a:bodyPr/>
                    <a:lstStyle/>
                    <a:p>
                      <a:pPr algn="ctr" fontAlgn="b"/>
                      <a:r>
                        <a:rPr lang="en-US" sz="1000" u="none" strike="noStrike">
                          <a:effectLst/>
                        </a:rPr>
                        <a:t>7</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6.384</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5228370"/>
                  </a:ext>
                </a:extLst>
              </a:tr>
              <a:tr h="167766">
                <a:tc>
                  <a:txBody>
                    <a:bodyPr/>
                    <a:lstStyle/>
                    <a:p>
                      <a:pPr algn="ct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6.383</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54261255"/>
                  </a:ext>
                </a:extLst>
              </a:tr>
              <a:tr h="167766">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x</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43</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1617982"/>
                  </a:ext>
                </a:extLst>
              </a:tr>
              <a:tr h="167766">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4.695</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5630201"/>
                  </a:ext>
                </a:extLst>
              </a:tr>
              <a:tr h="167766">
                <a:tc>
                  <a:txBody>
                    <a:bodyPr/>
                    <a:lstStyle/>
                    <a:p>
                      <a:pPr algn="ctr" fontAlgn="b"/>
                      <a:r>
                        <a:rPr lang="en-US" sz="1000" u="none" strike="noStrike">
                          <a:effectLst/>
                        </a:rPr>
                        <a:t>11</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6.389</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731810"/>
                  </a:ext>
                </a:extLst>
              </a:tr>
              <a:tr h="167766">
                <a:tc>
                  <a:txBody>
                    <a:bodyPr/>
                    <a:lstStyle/>
                    <a:p>
                      <a:pPr algn="ctr" fontAlgn="b"/>
                      <a:r>
                        <a:rPr lang="en-US" sz="1000" u="none" strike="noStrike">
                          <a:effectLst/>
                        </a:rPr>
                        <a:t>12</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6.379</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7430313"/>
                  </a:ext>
                </a:extLst>
              </a:tr>
              <a:tr h="167766">
                <a:tc>
                  <a:txBody>
                    <a:bodyPr/>
                    <a:lstStyle/>
                    <a:p>
                      <a:pPr algn="ctr" fontAlgn="b"/>
                      <a:r>
                        <a:rPr lang="en-US" sz="1000" u="none" strike="noStrike">
                          <a:effectLst/>
                        </a:rPr>
                        <a:t>13</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x</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44</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85001109"/>
                  </a:ext>
                </a:extLst>
              </a:tr>
              <a:tr h="167766">
                <a:tc>
                  <a:txBody>
                    <a:bodyPr/>
                    <a:lstStyle/>
                    <a:p>
                      <a:pPr algn="ctr" fontAlgn="b"/>
                      <a:r>
                        <a:rPr lang="en-US" sz="1000" u="none" strike="noStrike">
                          <a:effectLst/>
                        </a:rPr>
                        <a:t>14</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6.388</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3155367"/>
                  </a:ext>
                </a:extLst>
              </a:tr>
              <a:tr h="167766">
                <a:tc>
                  <a:txBody>
                    <a:bodyPr/>
                    <a:lstStyle/>
                    <a:p>
                      <a:pPr algn="ctr" fontAlgn="b"/>
                      <a:r>
                        <a:rPr lang="en-US" sz="1000" u="none" strike="noStrike">
                          <a:effectLst/>
                        </a:rPr>
                        <a:t>15</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6.387</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294956"/>
                  </a:ext>
                </a:extLst>
              </a:tr>
              <a:tr h="167766">
                <a:tc>
                  <a:txBody>
                    <a:bodyPr/>
                    <a:lstStyle/>
                    <a:p>
                      <a:pPr algn="ctr" fontAlgn="b"/>
                      <a:r>
                        <a:rPr lang="en-US" sz="1000" u="none" strike="noStrike">
                          <a:effectLst/>
                        </a:rPr>
                        <a:t>16</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6.388</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85154381"/>
                  </a:ext>
                </a:extLst>
              </a:tr>
              <a:tr h="167766">
                <a:tc>
                  <a:txBody>
                    <a:bodyPr/>
                    <a:lstStyle/>
                    <a:p>
                      <a:pPr algn="ctr" fontAlgn="b"/>
                      <a:r>
                        <a:rPr lang="en-US" sz="1000" u="none" strike="noStrike">
                          <a:effectLst/>
                        </a:rPr>
                        <a:t>17</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6.385</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7169242"/>
                  </a:ext>
                </a:extLst>
              </a:tr>
              <a:tr h="167766">
                <a:tc>
                  <a:txBody>
                    <a:bodyPr/>
                    <a:lstStyle/>
                    <a:p>
                      <a:pPr algn="ctr" fontAlgn="b"/>
                      <a:r>
                        <a:rPr lang="en-US" sz="1000" u="none" strike="noStrike">
                          <a:effectLst/>
                        </a:rPr>
                        <a:t>18</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6.390</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6875422"/>
                  </a:ext>
                </a:extLst>
              </a:tr>
              <a:tr h="167766">
                <a:tc>
                  <a:txBody>
                    <a:bodyPr/>
                    <a:lstStyle/>
                    <a:p>
                      <a:pPr algn="ctr" fontAlgn="b"/>
                      <a:r>
                        <a:rPr lang="en-US" sz="1000" u="none" strike="noStrike">
                          <a:effectLst/>
                        </a:rPr>
                        <a:t>19</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4.641</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82595693"/>
                  </a:ext>
                </a:extLst>
              </a:tr>
              <a:tr h="167766">
                <a:tc>
                  <a:txBody>
                    <a:bodyPr/>
                    <a:lstStyle/>
                    <a:p>
                      <a:pPr algn="ctr" fontAlgn="b"/>
                      <a:r>
                        <a:rPr lang="en-US" sz="1000" u="none" strike="noStrike">
                          <a:effectLst/>
                        </a:rPr>
                        <a:t>20</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6.386</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8909148"/>
                  </a:ext>
                </a:extLst>
              </a:tr>
              <a:tr h="167766">
                <a:tc>
                  <a:txBody>
                    <a:bodyPr/>
                    <a:lstStyle/>
                    <a:p>
                      <a:pPr algn="ctr" fontAlgn="b"/>
                      <a:r>
                        <a:rPr lang="en-US" sz="1000" u="none" strike="noStrike">
                          <a:effectLst/>
                        </a:rPr>
                        <a:t>21</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x</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1205839"/>
                  </a:ext>
                </a:extLst>
              </a:tr>
              <a:tr h="167766">
                <a:tc>
                  <a:txBody>
                    <a:bodyPr/>
                    <a:lstStyle/>
                    <a:p>
                      <a:pPr algn="ctr" fontAlgn="b"/>
                      <a:r>
                        <a:rPr lang="en-US" sz="1000" u="none" strike="noStrike">
                          <a:effectLst/>
                        </a:rPr>
                        <a:t>22</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x</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9444024"/>
                  </a:ext>
                </a:extLst>
              </a:tr>
              <a:tr h="167766">
                <a:tc>
                  <a:txBody>
                    <a:bodyPr/>
                    <a:lstStyle/>
                    <a:p>
                      <a:pPr algn="ctr" fontAlgn="b"/>
                      <a:r>
                        <a:rPr lang="en-US" sz="1000" u="none" strike="noStrike">
                          <a:effectLst/>
                        </a:rPr>
                        <a:t>23</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6.379</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6205325"/>
                  </a:ext>
                </a:extLst>
              </a:tr>
              <a:tr h="167766">
                <a:tc>
                  <a:txBody>
                    <a:bodyPr/>
                    <a:lstStyle/>
                    <a:p>
                      <a:pPr algn="ctr" fontAlgn="b"/>
                      <a:r>
                        <a:rPr lang="en-US" sz="1000" u="none" strike="noStrike">
                          <a:effectLst/>
                        </a:rPr>
                        <a:t>24</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6.384</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6087006"/>
                  </a:ext>
                </a:extLst>
              </a:tr>
              <a:tr h="167766">
                <a:tc>
                  <a:txBody>
                    <a:bodyPr/>
                    <a:lstStyle/>
                    <a:p>
                      <a:pPr algn="ctr" fontAlgn="b"/>
                      <a:r>
                        <a:rPr lang="en-US" sz="1000" u="none" strike="noStrike">
                          <a:effectLst/>
                        </a:rPr>
                        <a:t>25</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6.389</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37026033"/>
                  </a:ext>
                </a:extLst>
              </a:tr>
            </a:tbl>
          </a:graphicData>
        </a:graphic>
      </p:graphicFrame>
      <p:sp>
        <p:nvSpPr>
          <p:cNvPr id="4" name="Arrow: Right 3">
            <a:extLst>
              <a:ext uri="{FF2B5EF4-FFF2-40B4-BE49-F238E27FC236}">
                <a16:creationId xmlns:a16="http://schemas.microsoft.com/office/drawing/2014/main" id="{6D5D95AC-A451-4614-954B-8EDE21C2440D}"/>
              </a:ext>
            </a:extLst>
          </p:cNvPr>
          <p:cNvSpPr/>
          <p:nvPr/>
        </p:nvSpPr>
        <p:spPr>
          <a:xfrm>
            <a:off x="8839200" y="2232766"/>
            <a:ext cx="297180"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A026A17-46C3-43B3-8AC2-AD7E77DFF637}"/>
              </a:ext>
            </a:extLst>
          </p:cNvPr>
          <p:cNvSpPr txBox="1"/>
          <p:nvPr/>
        </p:nvSpPr>
        <p:spPr>
          <a:xfrm>
            <a:off x="9272405" y="1873971"/>
            <a:ext cx="2692857" cy="830997"/>
          </a:xfrm>
          <a:prstGeom prst="rect">
            <a:avLst/>
          </a:prstGeom>
          <a:noFill/>
        </p:spPr>
        <p:txBody>
          <a:bodyPr wrap="square" rtlCol="0">
            <a:spAutoFit/>
          </a:bodyPr>
          <a:lstStyle/>
          <a:p>
            <a:r>
              <a:rPr lang="en-US" sz="1600">
                <a:latin typeface="Montserrat" panose="00000500000000000000" pitchFamily="2" charset="0"/>
              </a:rPr>
              <a:t>Deadlock </a:t>
            </a:r>
            <a:r>
              <a:rPr lang="en-US" sz="1600" b="1">
                <a:latin typeface="Montserrat" panose="00000500000000000000" pitchFamily="2" charset="0"/>
              </a:rPr>
              <a:t>7/25</a:t>
            </a:r>
            <a:r>
              <a:rPr lang="en-US" sz="1600">
                <a:latin typeface="Montserrat" panose="00000500000000000000" pitchFamily="2" charset="0"/>
              </a:rPr>
              <a:t> </a:t>
            </a:r>
            <a:r>
              <a:rPr lang="en-US" sz="1600" err="1">
                <a:latin typeface="Montserrat" panose="00000500000000000000" pitchFamily="2" charset="0"/>
              </a:rPr>
              <a:t>lần</a:t>
            </a:r>
            <a:r>
              <a:rPr lang="en-US" sz="1600">
                <a:latin typeface="Montserrat" panose="00000500000000000000" pitchFamily="2" charset="0"/>
              </a:rPr>
              <a:t> = </a:t>
            </a:r>
            <a:r>
              <a:rPr lang="en-US" sz="1600" b="1">
                <a:latin typeface="Montserrat" panose="00000500000000000000" pitchFamily="2" charset="0"/>
              </a:rPr>
              <a:t>28%</a:t>
            </a:r>
            <a:r>
              <a:rPr lang="en-US" sz="1600">
                <a:latin typeface="Montserrat" panose="00000500000000000000" pitchFamily="2" charset="0"/>
              </a:rPr>
              <a:t> </a:t>
            </a:r>
            <a:r>
              <a:rPr lang="en-US" sz="1600" err="1">
                <a:latin typeface="Montserrat" panose="00000500000000000000" pitchFamily="2" charset="0"/>
              </a:rPr>
              <a:t>và</a:t>
            </a:r>
            <a:r>
              <a:rPr lang="en-US" sz="1600">
                <a:latin typeface="Montserrat" panose="00000500000000000000" pitchFamily="2" charset="0"/>
              </a:rPr>
              <a:t> </a:t>
            </a:r>
            <a:r>
              <a:rPr lang="en-US" sz="1600" err="1">
                <a:latin typeface="Montserrat" panose="00000500000000000000" pitchFamily="2" charset="0"/>
              </a:rPr>
              <a:t>điểm</a:t>
            </a:r>
            <a:r>
              <a:rPr lang="en-US" sz="1600">
                <a:latin typeface="Montserrat" panose="00000500000000000000" pitchFamily="2" charset="0"/>
              </a:rPr>
              <a:t> </a:t>
            </a:r>
            <a:r>
              <a:rPr lang="en-US" sz="1600" err="1">
                <a:latin typeface="Montserrat" panose="00000500000000000000" pitchFamily="2" charset="0"/>
              </a:rPr>
              <a:t>dừng</a:t>
            </a:r>
            <a:r>
              <a:rPr lang="en-US" sz="1600">
                <a:latin typeface="Montserrat" panose="00000500000000000000" pitchFamily="2" charset="0"/>
              </a:rPr>
              <a:t> </a:t>
            </a:r>
            <a:r>
              <a:rPr lang="en-US" sz="1600" err="1">
                <a:latin typeface="Montserrat" panose="00000500000000000000" pitchFamily="2" charset="0"/>
              </a:rPr>
              <a:t>là</a:t>
            </a:r>
            <a:r>
              <a:rPr lang="en-US" sz="1600">
                <a:latin typeface="Montserrat" panose="00000500000000000000" pitchFamily="2" charset="0"/>
              </a:rPr>
              <a:t> </a:t>
            </a:r>
            <a:r>
              <a:rPr lang="en-US" sz="1600" err="1">
                <a:latin typeface="Montserrat" panose="00000500000000000000" pitchFamily="2" charset="0"/>
              </a:rPr>
              <a:t>ngẫu</a:t>
            </a:r>
            <a:r>
              <a:rPr lang="en-US" sz="1600">
                <a:latin typeface="Montserrat" panose="00000500000000000000" pitchFamily="2" charset="0"/>
              </a:rPr>
              <a:t> </a:t>
            </a:r>
            <a:r>
              <a:rPr lang="en-US" sz="1600" err="1">
                <a:latin typeface="Montserrat" panose="00000500000000000000" pitchFamily="2" charset="0"/>
              </a:rPr>
              <a:t>nhiên</a:t>
            </a:r>
            <a:endParaRPr lang="en-US" sz="1600">
              <a:latin typeface="Montserrat" panose="00000500000000000000" pitchFamily="2" charset="0"/>
            </a:endParaRPr>
          </a:p>
        </p:txBody>
      </p:sp>
      <p:sp>
        <p:nvSpPr>
          <p:cNvPr id="33" name="Arrow: Right 32">
            <a:extLst>
              <a:ext uri="{FF2B5EF4-FFF2-40B4-BE49-F238E27FC236}">
                <a16:creationId xmlns:a16="http://schemas.microsoft.com/office/drawing/2014/main" id="{DE413CCB-699B-4C94-A84C-59EC4643807D}"/>
              </a:ext>
            </a:extLst>
          </p:cNvPr>
          <p:cNvSpPr/>
          <p:nvPr/>
        </p:nvSpPr>
        <p:spPr>
          <a:xfrm>
            <a:off x="8839200" y="3556932"/>
            <a:ext cx="297180"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933D7DE-3064-4BF0-8ABB-13D256E3A13F}"/>
              </a:ext>
            </a:extLst>
          </p:cNvPr>
          <p:cNvSpPr txBox="1"/>
          <p:nvPr/>
        </p:nvSpPr>
        <p:spPr>
          <a:xfrm>
            <a:off x="9272405" y="3429000"/>
            <a:ext cx="2410917" cy="1569660"/>
          </a:xfrm>
          <a:prstGeom prst="rect">
            <a:avLst/>
          </a:prstGeom>
          <a:noFill/>
        </p:spPr>
        <p:txBody>
          <a:bodyPr wrap="square" rtlCol="0">
            <a:spAutoFit/>
          </a:bodyPr>
          <a:lstStyle/>
          <a:p>
            <a:r>
              <a:rPr lang="en-US" sz="1600">
                <a:latin typeface="Montserrat" panose="00000500000000000000" pitchFamily="2" charset="0"/>
              </a:rPr>
              <a:t>Khi </a:t>
            </a:r>
            <a:r>
              <a:rPr lang="en-US" sz="1600" err="1">
                <a:latin typeface="Montserrat" panose="00000500000000000000" pitchFamily="2" charset="0"/>
              </a:rPr>
              <a:t>không</a:t>
            </a:r>
            <a:r>
              <a:rPr lang="en-US" sz="1600">
                <a:latin typeface="Montserrat" panose="00000500000000000000" pitchFamily="2" charset="0"/>
              </a:rPr>
              <a:t> </a:t>
            </a:r>
            <a:r>
              <a:rPr lang="en-US" sz="1600" err="1">
                <a:latin typeface="Montserrat" panose="00000500000000000000" pitchFamily="2" charset="0"/>
              </a:rPr>
              <a:t>xảy</a:t>
            </a:r>
            <a:r>
              <a:rPr lang="en-US" sz="1600">
                <a:latin typeface="Montserrat" panose="00000500000000000000" pitchFamily="2" charset="0"/>
              </a:rPr>
              <a:t> ra </a:t>
            </a:r>
            <a:r>
              <a:rPr lang="en-US" sz="1600" err="1">
                <a:latin typeface="Montserrat" panose="00000500000000000000" pitchFamily="2" charset="0"/>
              </a:rPr>
              <a:t>Deadlock,thời</a:t>
            </a:r>
            <a:r>
              <a:rPr lang="en-US" sz="1600">
                <a:latin typeface="Montserrat" panose="00000500000000000000" pitchFamily="2" charset="0"/>
              </a:rPr>
              <a:t> </a:t>
            </a:r>
            <a:r>
              <a:rPr lang="en-US" sz="1600" err="1">
                <a:latin typeface="Montserrat" panose="00000500000000000000" pitchFamily="2" charset="0"/>
              </a:rPr>
              <a:t>gian</a:t>
            </a:r>
            <a:r>
              <a:rPr lang="en-US" sz="1600">
                <a:latin typeface="Montserrat" panose="00000500000000000000" pitchFamily="2" charset="0"/>
              </a:rPr>
              <a:t> </a:t>
            </a:r>
            <a:r>
              <a:rPr lang="en-US" sz="1600" err="1">
                <a:latin typeface="Montserrat" panose="00000500000000000000" pitchFamily="2" charset="0"/>
              </a:rPr>
              <a:t>thực</a:t>
            </a:r>
            <a:r>
              <a:rPr lang="en-US" sz="1600">
                <a:latin typeface="Montserrat" panose="00000500000000000000" pitchFamily="2" charset="0"/>
              </a:rPr>
              <a:t> </a:t>
            </a:r>
            <a:r>
              <a:rPr lang="en-US" sz="1600" err="1">
                <a:latin typeface="Montserrat" panose="00000500000000000000" pitchFamily="2" charset="0"/>
              </a:rPr>
              <a:t>hiện</a:t>
            </a:r>
            <a:r>
              <a:rPr lang="en-US" sz="1600">
                <a:latin typeface="Montserrat" panose="00000500000000000000" pitchFamily="2" charset="0"/>
              </a:rPr>
              <a:t> </a:t>
            </a:r>
            <a:r>
              <a:rPr lang="en-US" sz="1600" err="1">
                <a:latin typeface="Montserrat" panose="00000500000000000000" pitchFamily="2" charset="0"/>
              </a:rPr>
              <a:t>chương</a:t>
            </a:r>
            <a:r>
              <a:rPr lang="en-US" sz="1600">
                <a:latin typeface="Montserrat" panose="00000500000000000000" pitchFamily="2" charset="0"/>
              </a:rPr>
              <a:t> </a:t>
            </a:r>
            <a:r>
              <a:rPr lang="en-US" sz="1600" err="1">
                <a:latin typeface="Montserrat" panose="00000500000000000000" pitchFamily="2" charset="0"/>
              </a:rPr>
              <a:t>trình</a:t>
            </a:r>
            <a:r>
              <a:rPr lang="en-US" sz="1600">
                <a:latin typeface="Montserrat" panose="00000500000000000000" pitchFamily="2" charset="0"/>
              </a:rPr>
              <a:t> </a:t>
            </a:r>
            <a:r>
              <a:rPr lang="en-US" sz="1600" err="1">
                <a:latin typeface="Montserrat" panose="00000500000000000000" pitchFamily="2" charset="0"/>
              </a:rPr>
              <a:t>xấp</a:t>
            </a:r>
            <a:r>
              <a:rPr lang="en-US" sz="1600">
                <a:latin typeface="Montserrat" panose="00000500000000000000" pitchFamily="2" charset="0"/>
              </a:rPr>
              <a:t> </a:t>
            </a:r>
            <a:r>
              <a:rPr lang="en-US" sz="1600" err="1">
                <a:latin typeface="Montserrat" panose="00000500000000000000" pitchFamily="2" charset="0"/>
              </a:rPr>
              <a:t>xỉ</a:t>
            </a:r>
            <a:r>
              <a:rPr lang="en-US" sz="1600">
                <a:latin typeface="Montserrat" panose="00000500000000000000" pitchFamily="2" charset="0"/>
              </a:rPr>
              <a:t> </a:t>
            </a:r>
            <a:r>
              <a:rPr lang="en-US" sz="1600" b="1">
                <a:latin typeface="Montserrat" panose="00000500000000000000" pitchFamily="2" charset="0"/>
              </a:rPr>
              <a:t>6.206 s</a:t>
            </a:r>
            <a:r>
              <a:rPr lang="en-US" sz="1600">
                <a:latin typeface="Montserrat" panose="00000500000000000000" pitchFamily="2" charset="0"/>
              </a:rPr>
              <a:t> </a:t>
            </a:r>
            <a:r>
              <a:rPr lang="en-US" sz="1600" err="1">
                <a:latin typeface="Montserrat" panose="00000500000000000000" pitchFamily="2" charset="0"/>
              </a:rPr>
              <a:t>với</a:t>
            </a:r>
            <a:r>
              <a:rPr lang="en-US" sz="1600">
                <a:latin typeface="Montserrat" panose="00000500000000000000" pitchFamily="2" charset="0"/>
              </a:rPr>
              <a:t> </a:t>
            </a:r>
            <a:r>
              <a:rPr lang="en-US" sz="1600" err="1">
                <a:latin typeface="Montserrat" panose="00000500000000000000" pitchFamily="2" charset="0"/>
              </a:rPr>
              <a:t>các</a:t>
            </a:r>
            <a:r>
              <a:rPr lang="en-US" sz="1600">
                <a:latin typeface="Montserrat" panose="00000500000000000000" pitchFamily="2" charset="0"/>
              </a:rPr>
              <a:t> </a:t>
            </a:r>
            <a:r>
              <a:rPr lang="en-US" sz="1600" err="1">
                <a:latin typeface="Montserrat" panose="00000500000000000000" pitchFamily="2" charset="0"/>
              </a:rPr>
              <a:t>tham</a:t>
            </a:r>
            <a:r>
              <a:rPr lang="en-US" sz="1600">
                <a:latin typeface="Montserrat" panose="00000500000000000000" pitchFamily="2" charset="0"/>
              </a:rPr>
              <a:t> </a:t>
            </a:r>
            <a:r>
              <a:rPr lang="en-US" sz="1600" err="1">
                <a:latin typeface="Montserrat" panose="00000500000000000000" pitchFamily="2" charset="0"/>
              </a:rPr>
              <a:t>số</a:t>
            </a:r>
            <a:r>
              <a:rPr lang="en-US" sz="1600">
                <a:latin typeface="Montserrat" panose="00000500000000000000" pitchFamily="2" charset="0"/>
              </a:rPr>
              <a:t> </a:t>
            </a:r>
            <a:r>
              <a:rPr lang="en-US" sz="1600" err="1">
                <a:latin typeface="Montserrat" panose="00000500000000000000" pitchFamily="2" charset="0"/>
              </a:rPr>
              <a:t>đã</a:t>
            </a:r>
            <a:r>
              <a:rPr lang="en-US" sz="1600">
                <a:latin typeface="Montserrat" panose="00000500000000000000" pitchFamily="2" charset="0"/>
              </a:rPr>
              <a:t> </a:t>
            </a:r>
            <a:r>
              <a:rPr lang="en-US" sz="1600" err="1">
                <a:latin typeface="Montserrat" panose="00000500000000000000" pitchFamily="2" charset="0"/>
              </a:rPr>
              <a:t>chọn</a:t>
            </a:r>
            <a:endParaRPr lang="en-US" sz="1600">
              <a:latin typeface="Montserrat" panose="00000500000000000000" pitchFamily="2" charset="0"/>
            </a:endParaRPr>
          </a:p>
        </p:txBody>
      </p:sp>
      <p:sp>
        <p:nvSpPr>
          <p:cNvPr id="19" name="TextBox 18">
            <a:extLst>
              <a:ext uri="{FF2B5EF4-FFF2-40B4-BE49-F238E27FC236}">
                <a16:creationId xmlns:a16="http://schemas.microsoft.com/office/drawing/2014/main" id="{DB183CF0-55C2-4981-9719-CAE5E0C64B27}"/>
              </a:ext>
            </a:extLst>
          </p:cNvPr>
          <p:cNvSpPr txBox="1"/>
          <p:nvPr/>
        </p:nvSpPr>
        <p:spPr>
          <a:xfrm>
            <a:off x="2529106" y="1115060"/>
            <a:ext cx="4089667" cy="338554"/>
          </a:xfrm>
          <a:prstGeom prst="rect">
            <a:avLst/>
          </a:prstGeom>
          <a:noFill/>
        </p:spPr>
        <p:txBody>
          <a:bodyPr wrap="square" rtlCol="0">
            <a:spAutoFit/>
          </a:bodyPr>
          <a:lstStyle/>
          <a:p>
            <a:r>
              <a:rPr lang="en-US" sz="1600">
                <a:latin typeface="Montserrat" panose="00000500000000000000" pitchFamily="2" charset="0"/>
              </a:rPr>
              <a:t>Bảng khảo sát kết quả sau 25 lần đo</a:t>
            </a:r>
          </a:p>
        </p:txBody>
      </p:sp>
      <p:sp>
        <p:nvSpPr>
          <p:cNvPr id="21" name="TextBox 20">
            <a:extLst>
              <a:ext uri="{FF2B5EF4-FFF2-40B4-BE49-F238E27FC236}">
                <a16:creationId xmlns:a16="http://schemas.microsoft.com/office/drawing/2014/main" id="{B8655535-F3C4-4657-BAFA-5680BB55C8C6}"/>
              </a:ext>
            </a:extLst>
          </p:cNvPr>
          <p:cNvSpPr txBox="1"/>
          <p:nvPr/>
        </p:nvSpPr>
        <p:spPr>
          <a:xfrm>
            <a:off x="6452175" y="6446747"/>
            <a:ext cx="6094520" cy="307777"/>
          </a:xfrm>
          <a:prstGeom prst="rect">
            <a:avLst/>
          </a:prstGeom>
          <a:noFill/>
        </p:spPr>
        <p:txBody>
          <a:bodyPr wrap="square">
            <a:spAutoFit/>
          </a:bodyPr>
          <a:lstStyle/>
          <a:p>
            <a:r>
              <a:rPr lang="en-US" sz="1400">
                <a:latin typeface="Montserrat" panose="00000500000000000000" pitchFamily="2" charset="0"/>
                <a:hlinkClick r:id="rId4"/>
              </a:rPr>
              <a:t>GitHub - </a:t>
            </a:r>
            <a:r>
              <a:rPr lang="en-US" sz="1400" err="1">
                <a:latin typeface="Montserrat" panose="00000500000000000000" pitchFamily="2" charset="0"/>
                <a:hlinkClick r:id="rId4"/>
              </a:rPr>
              <a:t>DwangDNguyen</a:t>
            </a:r>
            <a:r>
              <a:rPr lang="en-US" sz="1400">
                <a:latin typeface="Montserrat" panose="00000500000000000000" pitchFamily="2" charset="0"/>
                <a:hlinkClick r:id="rId4"/>
              </a:rPr>
              <a:t>/deadlock at master</a:t>
            </a:r>
            <a:r>
              <a:rPr lang="en-US" sz="1400">
                <a:latin typeface="Montserrat" panose="00000500000000000000" pitchFamily="2" charset="0"/>
              </a:rPr>
              <a:t> – link </a:t>
            </a:r>
            <a:r>
              <a:rPr lang="en-US" sz="1400" err="1">
                <a:latin typeface="Montserrat" panose="00000500000000000000" pitchFamily="2" charset="0"/>
              </a:rPr>
              <a:t>github</a:t>
            </a:r>
            <a:endParaRPr lang="en-US" sz="1400">
              <a:latin typeface="Montserrat" panose="00000500000000000000" pitchFamily="2" charset="0"/>
            </a:endParaRPr>
          </a:p>
        </p:txBody>
      </p:sp>
    </p:spTree>
    <p:extLst>
      <p:ext uri="{BB962C8B-B14F-4D97-AF65-F5344CB8AC3E}">
        <p14:creationId xmlns:p14="http://schemas.microsoft.com/office/powerpoint/2010/main" val="204601017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2">
            <a:extLst>
              <a:ext uri="{FF2B5EF4-FFF2-40B4-BE49-F238E27FC236}">
                <a16:creationId xmlns:a16="http://schemas.microsoft.com/office/drawing/2014/main" id="{FD1048D7-9A32-4AAC-8155-2F8D98A5F59C}"/>
              </a:ext>
            </a:extLst>
          </p:cNvPr>
          <p:cNvGrpSpPr/>
          <p:nvPr/>
        </p:nvGrpSpPr>
        <p:grpSpPr>
          <a:xfrm>
            <a:off x="10654626" y="118011"/>
            <a:ext cx="1352938" cy="1166326"/>
            <a:chOff x="10114384" y="822416"/>
            <a:chExt cx="1352938" cy="1166326"/>
          </a:xfrm>
        </p:grpSpPr>
        <p:cxnSp>
          <p:nvCxnSpPr>
            <p:cNvPr id="12" name="Straight Connector 11">
              <a:extLst>
                <a:ext uri="{FF2B5EF4-FFF2-40B4-BE49-F238E27FC236}">
                  <a16:creationId xmlns:a16="http://schemas.microsoft.com/office/drawing/2014/main" id="{98B1EBF2-E631-4A3C-A46A-B4134BD9C0B1}"/>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B5CD88-73CF-48BE-A1F4-FD3EB3247091}"/>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3">
            <a:extLst>
              <a:ext uri="{FF2B5EF4-FFF2-40B4-BE49-F238E27FC236}">
                <a16:creationId xmlns:a16="http://schemas.microsoft.com/office/drawing/2014/main" id="{499EED39-A50C-405F-8EB9-DD96BA7EDE68}"/>
              </a:ext>
            </a:extLst>
          </p:cNvPr>
          <p:cNvGrpSpPr/>
          <p:nvPr/>
        </p:nvGrpSpPr>
        <p:grpSpPr>
          <a:xfrm rot="10800000">
            <a:off x="285652" y="5439944"/>
            <a:ext cx="1352938" cy="1166326"/>
            <a:chOff x="10114384" y="822416"/>
            <a:chExt cx="1352938" cy="1166326"/>
          </a:xfrm>
        </p:grpSpPr>
        <p:cxnSp>
          <p:nvCxnSpPr>
            <p:cNvPr id="15" name="Straight Connector 14">
              <a:extLst>
                <a:ext uri="{FF2B5EF4-FFF2-40B4-BE49-F238E27FC236}">
                  <a16:creationId xmlns:a16="http://schemas.microsoft.com/office/drawing/2014/main" id="{2A29518B-42A2-427D-8EF4-0772774101A3}"/>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C0D4E7-39C6-4701-AAD9-621EAA35C83D}"/>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03F3B72C-43A8-4375-B616-91F569629343}"/>
              </a:ext>
            </a:extLst>
          </p:cNvPr>
          <p:cNvSpPr txBox="1"/>
          <p:nvPr/>
        </p:nvSpPr>
        <p:spPr>
          <a:xfrm>
            <a:off x="1686224" y="6410323"/>
            <a:ext cx="6118860" cy="338554"/>
          </a:xfrm>
          <a:prstGeom prst="rect">
            <a:avLst/>
          </a:prstGeom>
          <a:noFill/>
        </p:spPr>
        <p:txBody>
          <a:bodyPr wrap="square">
            <a:spAutoFit/>
          </a:bodyPr>
          <a:lstStyle/>
          <a:p>
            <a:r>
              <a:rPr lang="en-US" sz="1600">
                <a:latin typeface="Montserrat "/>
              </a:rPr>
              <a:t>Linux Operating System</a:t>
            </a:r>
          </a:p>
        </p:txBody>
      </p:sp>
      <p:pic>
        <p:nvPicPr>
          <p:cNvPr id="18" name="Graphic 17" descr="Aperture outline">
            <a:extLst>
              <a:ext uri="{FF2B5EF4-FFF2-40B4-BE49-F238E27FC236}">
                <a16:creationId xmlns:a16="http://schemas.microsoft.com/office/drawing/2014/main" id="{23160278-521A-49A1-8992-04383E8A2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6015" y="6318121"/>
            <a:ext cx="522957" cy="522957"/>
          </a:xfrm>
          <a:prstGeom prst="rect">
            <a:avLst/>
          </a:prstGeom>
        </p:spPr>
      </p:pic>
      <p:sp>
        <p:nvSpPr>
          <p:cNvPr id="41" name="TextBox 40">
            <a:extLst>
              <a:ext uri="{FF2B5EF4-FFF2-40B4-BE49-F238E27FC236}">
                <a16:creationId xmlns:a16="http://schemas.microsoft.com/office/drawing/2014/main" id="{CF904EE3-97BF-463E-8943-2B3B8216F1EC}"/>
              </a:ext>
            </a:extLst>
          </p:cNvPr>
          <p:cNvSpPr txBox="1"/>
          <p:nvPr/>
        </p:nvSpPr>
        <p:spPr>
          <a:xfrm flipH="1">
            <a:off x="488269" y="231108"/>
            <a:ext cx="4014279" cy="400110"/>
          </a:xfrm>
          <a:prstGeom prst="rect">
            <a:avLst/>
          </a:prstGeom>
          <a:noFill/>
        </p:spPr>
        <p:txBody>
          <a:bodyPr wrap="square" rtlCol="0">
            <a:spAutoFit/>
          </a:bodyPr>
          <a:lstStyle/>
          <a:p>
            <a:r>
              <a:rPr lang="en-US" sz="2000">
                <a:latin typeface="Montserrat Black" panose="00000A00000000000000" pitchFamily="2" charset="0"/>
              </a:rPr>
              <a:t>Dining Philosophers - Test</a:t>
            </a:r>
          </a:p>
        </p:txBody>
      </p:sp>
      <p:sp>
        <p:nvSpPr>
          <p:cNvPr id="59" name="TextBox 58">
            <a:extLst>
              <a:ext uri="{FF2B5EF4-FFF2-40B4-BE49-F238E27FC236}">
                <a16:creationId xmlns:a16="http://schemas.microsoft.com/office/drawing/2014/main" id="{E1C4BF2C-F032-4577-B101-4174C75B5CBF}"/>
              </a:ext>
            </a:extLst>
          </p:cNvPr>
          <p:cNvSpPr txBox="1"/>
          <p:nvPr/>
        </p:nvSpPr>
        <p:spPr>
          <a:xfrm>
            <a:off x="6680471" y="310512"/>
            <a:ext cx="5183869" cy="830997"/>
          </a:xfrm>
          <a:prstGeom prst="rect">
            <a:avLst/>
          </a:prstGeom>
          <a:noFill/>
        </p:spPr>
        <p:txBody>
          <a:bodyPr wrap="square" rtlCol="0">
            <a:spAutoFit/>
          </a:bodyPr>
          <a:lstStyle/>
          <a:p>
            <a:r>
              <a:rPr lang="en-US" sz="1600">
                <a:latin typeface="Montserrat" panose="00000500000000000000" pitchFamily="2" charset="0"/>
              </a:rPr>
              <a:t>Tăng số </a:t>
            </a:r>
            <a:r>
              <a:rPr lang="en-US" sz="1600" err="1">
                <a:latin typeface="Montserrat" panose="00000500000000000000" pitchFamily="2" charset="0"/>
              </a:rPr>
              <a:t>tiến</a:t>
            </a:r>
            <a:r>
              <a:rPr lang="en-US" sz="1600">
                <a:latin typeface="Montserrat" panose="00000500000000000000" pitchFamily="2" charset="0"/>
              </a:rPr>
              <a:t> </a:t>
            </a:r>
            <a:r>
              <a:rPr lang="en-US" sz="1600" err="1">
                <a:latin typeface="Montserrat" panose="00000500000000000000" pitchFamily="2" charset="0"/>
              </a:rPr>
              <a:t>trình</a:t>
            </a:r>
            <a:r>
              <a:rPr lang="en-US" sz="1600">
                <a:latin typeface="Montserrat" panose="00000500000000000000" pitchFamily="2" charset="0"/>
              </a:rPr>
              <a:t> </a:t>
            </a:r>
            <a:r>
              <a:rPr lang="en-US" sz="1600" err="1">
                <a:latin typeface="Montserrat" panose="00000500000000000000" pitchFamily="2" charset="0"/>
              </a:rPr>
              <a:t>tạo</a:t>
            </a:r>
            <a:r>
              <a:rPr lang="en-US" sz="1600">
                <a:latin typeface="Montserrat" panose="00000500000000000000" pitchFamily="2" charset="0"/>
              </a:rPr>
              <a:t> ra : 6</a:t>
            </a:r>
          </a:p>
          <a:p>
            <a:r>
              <a:rPr lang="en-US" sz="1600" err="1">
                <a:latin typeface="Montserrat" panose="00000500000000000000" pitchFamily="2" charset="0"/>
              </a:rPr>
              <a:t>Số</a:t>
            </a:r>
            <a:r>
              <a:rPr lang="en-US" sz="1600">
                <a:latin typeface="Montserrat" panose="00000500000000000000" pitchFamily="2" charset="0"/>
              </a:rPr>
              <a:t> </a:t>
            </a:r>
            <a:r>
              <a:rPr lang="en-US" sz="1600" err="1">
                <a:latin typeface="Montserrat" panose="00000500000000000000" pitchFamily="2" charset="0"/>
              </a:rPr>
              <a:t>lượng</a:t>
            </a:r>
            <a:r>
              <a:rPr lang="en-US" sz="1600">
                <a:latin typeface="Montserrat" panose="00000500000000000000" pitchFamily="2" charset="0"/>
              </a:rPr>
              <a:t> </a:t>
            </a:r>
            <a:r>
              <a:rPr lang="en-US" sz="1600" err="1">
                <a:latin typeface="Montserrat" panose="00000500000000000000" pitchFamily="2" charset="0"/>
              </a:rPr>
              <a:t>thức</a:t>
            </a:r>
            <a:r>
              <a:rPr lang="en-US" sz="1600">
                <a:latin typeface="Montserrat" panose="00000500000000000000" pitchFamily="2" charset="0"/>
              </a:rPr>
              <a:t> </a:t>
            </a:r>
            <a:r>
              <a:rPr lang="en-US" sz="1600" err="1">
                <a:latin typeface="Montserrat" panose="00000500000000000000" pitchFamily="2" charset="0"/>
              </a:rPr>
              <a:t>ăn</a:t>
            </a:r>
            <a:r>
              <a:rPr lang="en-US" sz="1600">
                <a:latin typeface="Montserrat" panose="00000500000000000000" pitchFamily="2" charset="0"/>
              </a:rPr>
              <a:t> ban </a:t>
            </a:r>
            <a:r>
              <a:rPr lang="en-US" sz="1600" err="1">
                <a:latin typeface="Montserrat" panose="00000500000000000000" pitchFamily="2" charset="0"/>
              </a:rPr>
              <a:t>đầu</a:t>
            </a:r>
            <a:r>
              <a:rPr lang="en-US" sz="1600">
                <a:latin typeface="Montserrat" panose="00000500000000000000" pitchFamily="2" charset="0"/>
              </a:rPr>
              <a:t> : 50</a:t>
            </a:r>
          </a:p>
          <a:p>
            <a:r>
              <a:rPr lang="en-US" sz="1600" err="1">
                <a:latin typeface="Montserrat" panose="00000500000000000000" pitchFamily="2" charset="0"/>
              </a:rPr>
              <a:t>Thời</a:t>
            </a:r>
            <a:r>
              <a:rPr lang="en-US" sz="1600">
                <a:latin typeface="Montserrat" panose="00000500000000000000" pitchFamily="2" charset="0"/>
              </a:rPr>
              <a:t> </a:t>
            </a:r>
            <a:r>
              <a:rPr lang="en-US" sz="1600" err="1">
                <a:latin typeface="Montserrat" panose="00000500000000000000" pitchFamily="2" charset="0"/>
              </a:rPr>
              <a:t>gian</a:t>
            </a:r>
            <a:r>
              <a:rPr lang="en-US" sz="1600">
                <a:latin typeface="Montserrat" panose="00000500000000000000" pitchFamily="2" charset="0"/>
              </a:rPr>
              <a:t> </a:t>
            </a:r>
            <a:r>
              <a:rPr lang="en-US" sz="1600" err="1">
                <a:latin typeface="Montserrat" panose="00000500000000000000" pitchFamily="2" charset="0"/>
              </a:rPr>
              <a:t>ăn</a:t>
            </a:r>
            <a:r>
              <a:rPr lang="en-US" sz="1600">
                <a:latin typeface="Montserrat" panose="00000500000000000000" pitchFamily="2" charset="0"/>
              </a:rPr>
              <a:t> </a:t>
            </a:r>
            <a:r>
              <a:rPr lang="en-US" sz="1600" err="1">
                <a:latin typeface="Montserrat" panose="00000500000000000000" pitchFamily="2" charset="0"/>
              </a:rPr>
              <a:t>một</a:t>
            </a:r>
            <a:r>
              <a:rPr lang="en-US" sz="1600">
                <a:latin typeface="Montserrat" panose="00000500000000000000" pitchFamily="2" charset="0"/>
              </a:rPr>
              <a:t> </a:t>
            </a:r>
            <a:r>
              <a:rPr lang="en-US" sz="1600" err="1">
                <a:latin typeface="Montserrat" panose="00000500000000000000" pitchFamily="2" charset="0"/>
              </a:rPr>
              <a:t>lần</a:t>
            </a:r>
            <a:r>
              <a:rPr lang="en-US" sz="1600">
                <a:latin typeface="Montserrat" panose="00000500000000000000" pitchFamily="2" charset="0"/>
              </a:rPr>
              <a:t> </a:t>
            </a:r>
            <a:r>
              <a:rPr lang="en-US" sz="1600" err="1">
                <a:latin typeface="Montserrat" panose="00000500000000000000" pitchFamily="2" charset="0"/>
              </a:rPr>
              <a:t>của</a:t>
            </a:r>
            <a:r>
              <a:rPr lang="en-US" sz="1600">
                <a:latin typeface="Montserrat" panose="00000500000000000000" pitchFamily="2" charset="0"/>
              </a:rPr>
              <a:t> </a:t>
            </a:r>
            <a:r>
              <a:rPr lang="en-US" sz="1600" err="1">
                <a:latin typeface="Montserrat" panose="00000500000000000000" pitchFamily="2" charset="0"/>
              </a:rPr>
              <a:t>một</a:t>
            </a:r>
            <a:r>
              <a:rPr lang="en-US" sz="1600">
                <a:latin typeface="Montserrat" panose="00000500000000000000" pitchFamily="2" charset="0"/>
              </a:rPr>
              <a:t> </a:t>
            </a:r>
            <a:r>
              <a:rPr lang="en-US" sz="1600" err="1">
                <a:latin typeface="Montserrat" panose="00000500000000000000" pitchFamily="2" charset="0"/>
              </a:rPr>
              <a:t>người</a:t>
            </a:r>
            <a:r>
              <a:rPr lang="en-US" sz="1600">
                <a:latin typeface="Montserrat" panose="00000500000000000000" pitchFamily="2" charset="0"/>
              </a:rPr>
              <a:t> </a:t>
            </a:r>
            <a:r>
              <a:rPr lang="en-US" sz="1600" err="1">
                <a:latin typeface="Montserrat" panose="00000500000000000000" pitchFamily="2" charset="0"/>
              </a:rPr>
              <a:t>là</a:t>
            </a:r>
            <a:r>
              <a:rPr lang="en-US" sz="1600">
                <a:latin typeface="Montserrat" panose="00000500000000000000" pitchFamily="2" charset="0"/>
              </a:rPr>
              <a:t> </a:t>
            </a:r>
            <a:r>
              <a:rPr lang="en-US" sz="1600" err="1">
                <a:latin typeface="Montserrat" panose="00000500000000000000" pitchFamily="2" charset="0"/>
              </a:rPr>
              <a:t>cố</a:t>
            </a:r>
            <a:r>
              <a:rPr lang="en-US" sz="1600">
                <a:latin typeface="Montserrat" panose="00000500000000000000" pitchFamily="2" charset="0"/>
              </a:rPr>
              <a:t> </a:t>
            </a:r>
            <a:r>
              <a:rPr lang="en-US" sz="1600" err="1">
                <a:latin typeface="Montserrat" panose="00000500000000000000" pitchFamily="2" charset="0"/>
              </a:rPr>
              <a:t>định</a:t>
            </a:r>
            <a:r>
              <a:rPr lang="en-US" sz="1600">
                <a:latin typeface="Montserrat" panose="00000500000000000000" pitchFamily="2" charset="0"/>
              </a:rPr>
              <a:t> </a:t>
            </a:r>
          </a:p>
        </p:txBody>
      </p:sp>
      <p:sp>
        <p:nvSpPr>
          <p:cNvPr id="4" name="Arrow: Right 3">
            <a:extLst>
              <a:ext uri="{FF2B5EF4-FFF2-40B4-BE49-F238E27FC236}">
                <a16:creationId xmlns:a16="http://schemas.microsoft.com/office/drawing/2014/main" id="{6D5D95AC-A451-4614-954B-8EDE21C2440D}"/>
              </a:ext>
            </a:extLst>
          </p:cNvPr>
          <p:cNvSpPr/>
          <p:nvPr/>
        </p:nvSpPr>
        <p:spPr>
          <a:xfrm>
            <a:off x="8207438" y="2015781"/>
            <a:ext cx="297180"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A026A17-46C3-43B3-8AC2-AD7E77DFF637}"/>
              </a:ext>
            </a:extLst>
          </p:cNvPr>
          <p:cNvSpPr txBox="1"/>
          <p:nvPr/>
        </p:nvSpPr>
        <p:spPr>
          <a:xfrm>
            <a:off x="8839200" y="1975715"/>
            <a:ext cx="2692857" cy="1077218"/>
          </a:xfrm>
          <a:prstGeom prst="rect">
            <a:avLst/>
          </a:prstGeom>
          <a:noFill/>
        </p:spPr>
        <p:txBody>
          <a:bodyPr wrap="square" rtlCol="0">
            <a:spAutoFit/>
          </a:bodyPr>
          <a:lstStyle/>
          <a:p>
            <a:r>
              <a:rPr lang="en-US" sz="1600">
                <a:latin typeface="Montserrat" panose="00000500000000000000" pitchFamily="2" charset="0"/>
              </a:rPr>
              <a:t>Deadlock </a:t>
            </a:r>
            <a:r>
              <a:rPr lang="en-US" sz="1600" b="1">
                <a:latin typeface="Montserrat" panose="00000500000000000000" pitchFamily="2" charset="0"/>
              </a:rPr>
              <a:t>2/25</a:t>
            </a:r>
            <a:r>
              <a:rPr lang="en-US" sz="1600">
                <a:latin typeface="Montserrat" panose="00000500000000000000" pitchFamily="2" charset="0"/>
              </a:rPr>
              <a:t> </a:t>
            </a:r>
            <a:r>
              <a:rPr lang="en-US" sz="1600" err="1">
                <a:latin typeface="Montserrat" panose="00000500000000000000" pitchFamily="2" charset="0"/>
              </a:rPr>
              <a:t>lần</a:t>
            </a:r>
            <a:r>
              <a:rPr lang="en-US" sz="1600">
                <a:latin typeface="Montserrat" panose="00000500000000000000" pitchFamily="2" charset="0"/>
              </a:rPr>
              <a:t> = </a:t>
            </a:r>
            <a:r>
              <a:rPr lang="en-US" sz="1600" b="1">
                <a:latin typeface="Montserrat" panose="00000500000000000000" pitchFamily="2" charset="0"/>
              </a:rPr>
              <a:t>8% </a:t>
            </a:r>
          </a:p>
          <a:p>
            <a:r>
              <a:rPr lang="en-US" sz="1600">
                <a:latin typeface="Montserrat" panose="00000500000000000000" pitchFamily="2" charset="0"/>
              </a:rPr>
              <a:t>Giảm đi khá nhiều so với lần khảo sát trước với số tiến trình là 5 (28%)</a:t>
            </a:r>
          </a:p>
        </p:txBody>
      </p:sp>
      <p:sp>
        <p:nvSpPr>
          <p:cNvPr id="33" name="Arrow: Right 32">
            <a:extLst>
              <a:ext uri="{FF2B5EF4-FFF2-40B4-BE49-F238E27FC236}">
                <a16:creationId xmlns:a16="http://schemas.microsoft.com/office/drawing/2014/main" id="{DE413CCB-699B-4C94-A84C-59EC4643807D}"/>
              </a:ext>
            </a:extLst>
          </p:cNvPr>
          <p:cNvSpPr/>
          <p:nvPr/>
        </p:nvSpPr>
        <p:spPr>
          <a:xfrm>
            <a:off x="8207438" y="3659802"/>
            <a:ext cx="297180"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933D7DE-3064-4BF0-8ABB-13D256E3A13F}"/>
              </a:ext>
            </a:extLst>
          </p:cNvPr>
          <p:cNvSpPr txBox="1"/>
          <p:nvPr/>
        </p:nvSpPr>
        <p:spPr>
          <a:xfrm>
            <a:off x="8839200" y="3429000"/>
            <a:ext cx="2692857" cy="1323439"/>
          </a:xfrm>
          <a:prstGeom prst="rect">
            <a:avLst/>
          </a:prstGeom>
          <a:noFill/>
        </p:spPr>
        <p:txBody>
          <a:bodyPr wrap="square" rtlCol="0">
            <a:spAutoFit/>
          </a:bodyPr>
          <a:lstStyle/>
          <a:p>
            <a:r>
              <a:rPr lang="en-US" sz="1600">
                <a:latin typeface="Montserrat" panose="00000500000000000000" pitchFamily="2" charset="0"/>
              </a:rPr>
              <a:t>Khi </a:t>
            </a:r>
            <a:r>
              <a:rPr lang="en-US" sz="1600" err="1">
                <a:latin typeface="Montserrat" panose="00000500000000000000" pitchFamily="2" charset="0"/>
              </a:rPr>
              <a:t>không</a:t>
            </a:r>
            <a:r>
              <a:rPr lang="en-US" sz="1600">
                <a:latin typeface="Montserrat" panose="00000500000000000000" pitchFamily="2" charset="0"/>
              </a:rPr>
              <a:t> </a:t>
            </a:r>
            <a:r>
              <a:rPr lang="en-US" sz="1600" err="1">
                <a:latin typeface="Montserrat" panose="00000500000000000000" pitchFamily="2" charset="0"/>
              </a:rPr>
              <a:t>xảy</a:t>
            </a:r>
            <a:r>
              <a:rPr lang="en-US" sz="1600">
                <a:latin typeface="Montserrat" panose="00000500000000000000" pitchFamily="2" charset="0"/>
              </a:rPr>
              <a:t> ra </a:t>
            </a:r>
            <a:r>
              <a:rPr lang="en-US" sz="1600" err="1">
                <a:latin typeface="Montserrat" panose="00000500000000000000" pitchFamily="2" charset="0"/>
              </a:rPr>
              <a:t>Deadlock,thời</a:t>
            </a:r>
            <a:r>
              <a:rPr lang="en-US" sz="1600">
                <a:latin typeface="Montserrat" panose="00000500000000000000" pitchFamily="2" charset="0"/>
              </a:rPr>
              <a:t> </a:t>
            </a:r>
            <a:r>
              <a:rPr lang="en-US" sz="1600" err="1">
                <a:latin typeface="Montserrat" panose="00000500000000000000" pitchFamily="2" charset="0"/>
              </a:rPr>
              <a:t>gian</a:t>
            </a:r>
            <a:r>
              <a:rPr lang="en-US" sz="1600">
                <a:latin typeface="Montserrat" panose="00000500000000000000" pitchFamily="2" charset="0"/>
              </a:rPr>
              <a:t> </a:t>
            </a:r>
            <a:r>
              <a:rPr lang="en-US" sz="1600" err="1">
                <a:latin typeface="Montserrat" panose="00000500000000000000" pitchFamily="2" charset="0"/>
              </a:rPr>
              <a:t>thực</a:t>
            </a:r>
            <a:r>
              <a:rPr lang="en-US" sz="1600">
                <a:latin typeface="Montserrat" panose="00000500000000000000" pitchFamily="2" charset="0"/>
              </a:rPr>
              <a:t> </a:t>
            </a:r>
            <a:r>
              <a:rPr lang="en-US" sz="1600" err="1">
                <a:latin typeface="Montserrat" panose="00000500000000000000" pitchFamily="2" charset="0"/>
              </a:rPr>
              <a:t>hiện</a:t>
            </a:r>
            <a:r>
              <a:rPr lang="en-US" sz="1600">
                <a:latin typeface="Montserrat" panose="00000500000000000000" pitchFamily="2" charset="0"/>
              </a:rPr>
              <a:t> </a:t>
            </a:r>
            <a:r>
              <a:rPr lang="en-US" sz="1600" err="1">
                <a:latin typeface="Montserrat" panose="00000500000000000000" pitchFamily="2" charset="0"/>
              </a:rPr>
              <a:t>chương</a:t>
            </a:r>
            <a:r>
              <a:rPr lang="en-US" sz="1600">
                <a:latin typeface="Montserrat" panose="00000500000000000000" pitchFamily="2" charset="0"/>
              </a:rPr>
              <a:t> </a:t>
            </a:r>
            <a:r>
              <a:rPr lang="en-US" sz="1600" err="1">
                <a:latin typeface="Montserrat" panose="00000500000000000000" pitchFamily="2" charset="0"/>
              </a:rPr>
              <a:t>trình</a:t>
            </a:r>
            <a:r>
              <a:rPr lang="en-US" sz="1600">
                <a:latin typeface="Montserrat" panose="00000500000000000000" pitchFamily="2" charset="0"/>
              </a:rPr>
              <a:t> </a:t>
            </a:r>
            <a:r>
              <a:rPr lang="en-US" sz="1600" err="1">
                <a:latin typeface="Montserrat" panose="00000500000000000000" pitchFamily="2" charset="0"/>
              </a:rPr>
              <a:t>xấp</a:t>
            </a:r>
            <a:r>
              <a:rPr lang="en-US" sz="1600">
                <a:latin typeface="Montserrat" panose="00000500000000000000" pitchFamily="2" charset="0"/>
              </a:rPr>
              <a:t> </a:t>
            </a:r>
            <a:r>
              <a:rPr lang="en-US" sz="1600" err="1">
                <a:latin typeface="Montserrat" panose="00000500000000000000" pitchFamily="2" charset="0"/>
              </a:rPr>
              <a:t>xỉ</a:t>
            </a:r>
            <a:r>
              <a:rPr lang="en-US" sz="1600">
                <a:latin typeface="Montserrat" panose="00000500000000000000" pitchFamily="2" charset="0"/>
              </a:rPr>
              <a:t> </a:t>
            </a:r>
            <a:r>
              <a:rPr lang="en-US" sz="1600" b="1">
                <a:latin typeface="Montserrat" panose="00000500000000000000" pitchFamily="2" charset="0"/>
              </a:rPr>
              <a:t>4.838 s </a:t>
            </a:r>
            <a:r>
              <a:rPr lang="en-US" sz="1600" err="1">
                <a:latin typeface="Montserrat" panose="00000500000000000000" pitchFamily="2" charset="0"/>
              </a:rPr>
              <a:t>với</a:t>
            </a:r>
            <a:r>
              <a:rPr lang="en-US" sz="1600">
                <a:latin typeface="Montserrat" panose="00000500000000000000" pitchFamily="2" charset="0"/>
              </a:rPr>
              <a:t> </a:t>
            </a:r>
            <a:r>
              <a:rPr lang="en-US" sz="1600" err="1">
                <a:latin typeface="Montserrat" panose="00000500000000000000" pitchFamily="2" charset="0"/>
              </a:rPr>
              <a:t>các</a:t>
            </a:r>
            <a:r>
              <a:rPr lang="en-US" sz="1600">
                <a:latin typeface="Montserrat" panose="00000500000000000000" pitchFamily="2" charset="0"/>
              </a:rPr>
              <a:t> </a:t>
            </a:r>
            <a:r>
              <a:rPr lang="en-US" sz="1600" err="1">
                <a:latin typeface="Montserrat" panose="00000500000000000000" pitchFamily="2" charset="0"/>
              </a:rPr>
              <a:t>tham</a:t>
            </a:r>
            <a:r>
              <a:rPr lang="en-US" sz="1600">
                <a:latin typeface="Montserrat" panose="00000500000000000000" pitchFamily="2" charset="0"/>
              </a:rPr>
              <a:t> </a:t>
            </a:r>
            <a:r>
              <a:rPr lang="en-US" sz="1600" err="1">
                <a:latin typeface="Montserrat" panose="00000500000000000000" pitchFamily="2" charset="0"/>
              </a:rPr>
              <a:t>số</a:t>
            </a:r>
            <a:r>
              <a:rPr lang="en-US" sz="1600">
                <a:latin typeface="Montserrat" panose="00000500000000000000" pitchFamily="2" charset="0"/>
              </a:rPr>
              <a:t> </a:t>
            </a:r>
            <a:r>
              <a:rPr lang="en-US" sz="1600" err="1">
                <a:latin typeface="Montserrat" panose="00000500000000000000" pitchFamily="2" charset="0"/>
              </a:rPr>
              <a:t>đã</a:t>
            </a:r>
            <a:r>
              <a:rPr lang="en-US" sz="1600">
                <a:latin typeface="Montserrat" panose="00000500000000000000" pitchFamily="2" charset="0"/>
              </a:rPr>
              <a:t> </a:t>
            </a:r>
            <a:r>
              <a:rPr lang="en-US" sz="1600" err="1">
                <a:latin typeface="Montserrat" panose="00000500000000000000" pitchFamily="2" charset="0"/>
              </a:rPr>
              <a:t>chọn</a:t>
            </a:r>
            <a:endParaRPr lang="en-US" sz="1600">
              <a:latin typeface="Montserrat" panose="00000500000000000000" pitchFamily="2" charset="0"/>
            </a:endParaRPr>
          </a:p>
        </p:txBody>
      </p:sp>
      <p:graphicFrame>
        <p:nvGraphicFramePr>
          <p:cNvPr id="3" name="Table 2">
            <a:extLst>
              <a:ext uri="{FF2B5EF4-FFF2-40B4-BE49-F238E27FC236}">
                <a16:creationId xmlns:a16="http://schemas.microsoft.com/office/drawing/2014/main" id="{109D35B0-15FE-41B2-A5CA-B34BF9B3E1A3}"/>
              </a:ext>
            </a:extLst>
          </p:cNvPr>
          <p:cNvGraphicFramePr>
            <a:graphicFrameLocks noGrp="1"/>
          </p:cNvGraphicFramePr>
          <p:nvPr>
            <p:extLst>
              <p:ext uri="{D42A27DB-BD31-4B8C-83A1-F6EECF244321}">
                <p14:modId xmlns:p14="http://schemas.microsoft.com/office/powerpoint/2010/main" val="680863850"/>
              </p:ext>
            </p:extLst>
          </p:nvPr>
        </p:nvGraphicFramePr>
        <p:xfrm>
          <a:off x="1104355" y="1324233"/>
          <a:ext cx="6403877" cy="4665431"/>
        </p:xfrm>
        <a:graphic>
          <a:graphicData uri="http://schemas.openxmlformats.org/drawingml/2006/table">
            <a:tbl>
              <a:tblPr>
                <a:tableStyleId>{5C22544A-7EE6-4342-B048-85BDC9FD1C3A}</a:tableStyleId>
              </a:tblPr>
              <a:tblGrid>
                <a:gridCol w="1064741">
                  <a:extLst>
                    <a:ext uri="{9D8B030D-6E8A-4147-A177-3AD203B41FA5}">
                      <a16:colId xmlns:a16="http://schemas.microsoft.com/office/drawing/2014/main" val="1496461813"/>
                    </a:ext>
                  </a:extLst>
                </a:gridCol>
                <a:gridCol w="1419654">
                  <a:extLst>
                    <a:ext uri="{9D8B030D-6E8A-4147-A177-3AD203B41FA5}">
                      <a16:colId xmlns:a16="http://schemas.microsoft.com/office/drawing/2014/main" val="3045941169"/>
                    </a:ext>
                  </a:extLst>
                </a:gridCol>
                <a:gridCol w="2175775">
                  <a:extLst>
                    <a:ext uri="{9D8B030D-6E8A-4147-A177-3AD203B41FA5}">
                      <a16:colId xmlns:a16="http://schemas.microsoft.com/office/drawing/2014/main" val="4283626410"/>
                    </a:ext>
                  </a:extLst>
                </a:gridCol>
                <a:gridCol w="1743707">
                  <a:extLst>
                    <a:ext uri="{9D8B030D-6E8A-4147-A177-3AD203B41FA5}">
                      <a16:colId xmlns:a16="http://schemas.microsoft.com/office/drawing/2014/main" val="2138553955"/>
                    </a:ext>
                  </a:extLst>
                </a:gridCol>
              </a:tblGrid>
              <a:tr h="358881">
                <a:tc>
                  <a:txBody>
                    <a:bodyPr/>
                    <a:lstStyle/>
                    <a:p>
                      <a:pPr algn="ctr" fontAlgn="b"/>
                      <a:r>
                        <a:rPr lang="en-US" sz="1000" u="none" strike="noStrike">
                          <a:effectLst/>
                        </a:rPr>
                        <a:t>Lần</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Deadlock</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err="1">
                          <a:effectLst/>
                        </a:rPr>
                        <a:t>Điểm</a:t>
                      </a:r>
                      <a:r>
                        <a:rPr lang="en-US" sz="1000" u="none" strike="noStrike">
                          <a:effectLst/>
                        </a:rPr>
                        <a:t> </a:t>
                      </a:r>
                      <a:r>
                        <a:rPr lang="en-US" sz="1000" u="none" strike="noStrike" err="1">
                          <a:effectLst/>
                        </a:rPr>
                        <a:t>dừng</a:t>
                      </a:r>
                      <a:r>
                        <a:rPr lang="en-US" sz="1000" u="none" strike="noStrike">
                          <a:effectLst/>
                        </a:rPr>
                        <a:t>(</a:t>
                      </a:r>
                      <a:r>
                        <a:rPr lang="en-US" sz="1000" u="none" strike="noStrike" err="1">
                          <a:effectLst/>
                        </a:rPr>
                        <a:t>Thức</a:t>
                      </a:r>
                      <a:r>
                        <a:rPr lang="en-US" sz="1000" u="none" strike="noStrike">
                          <a:effectLst/>
                        </a:rPr>
                        <a:t> </a:t>
                      </a:r>
                      <a:r>
                        <a:rPr lang="en-US" sz="1000" u="none" strike="noStrike" err="1">
                          <a:effectLst/>
                        </a:rPr>
                        <a:t>ăn</a:t>
                      </a:r>
                      <a:r>
                        <a:rPr lang="en-US" sz="1000" u="none" strike="noStrike">
                          <a:effectLst/>
                        </a:rPr>
                        <a:t> </a:t>
                      </a:r>
                      <a:r>
                        <a:rPr lang="en-US" sz="1000" u="none" strike="noStrike" err="1">
                          <a:effectLst/>
                        </a:rPr>
                        <a:t>còn</a:t>
                      </a:r>
                      <a:r>
                        <a:rPr lang="en-US" sz="1000" u="none" strike="noStrike">
                          <a:effectLst/>
                        </a:rPr>
                        <a:t> </a:t>
                      </a:r>
                      <a:r>
                        <a:rPr lang="en-US" sz="1000" u="none" strike="noStrike" err="1">
                          <a:effectLst/>
                        </a:rPr>
                        <a:t>lại</a:t>
                      </a:r>
                      <a:r>
                        <a:rPr lang="en-US" sz="1000" u="none" strike="noStrike">
                          <a:effectLst/>
                        </a:rPr>
                        <a:t>)</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Thời gian(s)</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1078784"/>
                  </a:ext>
                </a:extLst>
              </a:tr>
              <a:tr h="172262">
                <a:tc>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3.291</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4754089"/>
                  </a:ext>
                </a:extLst>
              </a:tr>
              <a:tr h="172262">
                <a:tc>
                  <a:txBody>
                    <a:bodyPr/>
                    <a:lstStyle/>
                    <a:p>
                      <a:pPr algn="ct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3.295</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6293119"/>
                  </a:ext>
                </a:extLst>
              </a:tr>
              <a:tr h="172262">
                <a:tc>
                  <a:txBody>
                    <a:bodyPr/>
                    <a:lstStyle/>
                    <a:p>
                      <a:pPr algn="ct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6.383</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1932901"/>
                  </a:ext>
                </a:extLst>
              </a:tr>
              <a:tr h="172262">
                <a:tc>
                  <a:txBody>
                    <a:bodyPr/>
                    <a:lstStyle/>
                    <a:p>
                      <a:pPr algn="ct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6.383</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4899457"/>
                  </a:ext>
                </a:extLst>
              </a:tr>
              <a:tr h="172262">
                <a:tc>
                  <a:txBody>
                    <a:bodyPr/>
                    <a:lstStyle/>
                    <a:p>
                      <a:pPr algn="ct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3.269</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0267034"/>
                  </a:ext>
                </a:extLst>
              </a:tr>
              <a:tr h="172262">
                <a:tc>
                  <a:txBody>
                    <a:bodyPr/>
                    <a:lstStyle/>
                    <a:p>
                      <a:pPr algn="ctr" fontAlgn="b"/>
                      <a:r>
                        <a:rPr lang="en-US" sz="1000" u="none" strike="noStrike">
                          <a:effectLst/>
                        </a:rPr>
                        <a:t>6</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6.387</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0473027"/>
                  </a:ext>
                </a:extLst>
              </a:tr>
              <a:tr h="172262">
                <a:tc>
                  <a:txBody>
                    <a:bodyPr/>
                    <a:lstStyle/>
                    <a:p>
                      <a:pPr algn="ctr" fontAlgn="b"/>
                      <a:r>
                        <a:rPr lang="en-US" sz="1000" u="none" strike="noStrike">
                          <a:effectLst/>
                        </a:rPr>
                        <a:t>7</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3.259</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6583529"/>
                  </a:ext>
                </a:extLst>
              </a:tr>
              <a:tr h="172262">
                <a:tc>
                  <a:txBody>
                    <a:bodyPr/>
                    <a:lstStyle/>
                    <a:p>
                      <a:pPr algn="ct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6.367</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1735375"/>
                  </a:ext>
                </a:extLst>
              </a:tr>
              <a:tr h="172262">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x</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42</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6825714"/>
                  </a:ext>
                </a:extLst>
              </a:tr>
              <a:tr h="172262">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3.251</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5364052"/>
                  </a:ext>
                </a:extLst>
              </a:tr>
              <a:tr h="172262">
                <a:tc>
                  <a:txBody>
                    <a:bodyPr/>
                    <a:lstStyle/>
                    <a:p>
                      <a:pPr algn="ctr" fontAlgn="b"/>
                      <a:r>
                        <a:rPr lang="en-US" sz="1000" u="none" strike="noStrike">
                          <a:effectLst/>
                        </a:rPr>
                        <a:t>11</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3.993</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8343650"/>
                  </a:ext>
                </a:extLst>
              </a:tr>
              <a:tr h="172262">
                <a:tc>
                  <a:txBody>
                    <a:bodyPr/>
                    <a:lstStyle/>
                    <a:p>
                      <a:pPr algn="ctr" fontAlgn="b"/>
                      <a:r>
                        <a:rPr lang="en-US" sz="1000" u="none" strike="noStrike">
                          <a:effectLst/>
                        </a:rPr>
                        <a:t>12</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6.386</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5473008"/>
                  </a:ext>
                </a:extLst>
              </a:tr>
              <a:tr h="172262">
                <a:tc>
                  <a:txBody>
                    <a:bodyPr/>
                    <a:lstStyle/>
                    <a:p>
                      <a:pPr algn="ctr" fontAlgn="b"/>
                      <a:r>
                        <a:rPr lang="en-US" sz="1000" u="none" strike="noStrike">
                          <a:effectLst/>
                        </a:rPr>
                        <a:t>13</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3.221</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9543915"/>
                  </a:ext>
                </a:extLst>
              </a:tr>
              <a:tr h="172262">
                <a:tc>
                  <a:txBody>
                    <a:bodyPr/>
                    <a:lstStyle/>
                    <a:p>
                      <a:pPr algn="ctr" fontAlgn="b"/>
                      <a:r>
                        <a:rPr lang="en-US" sz="1000" u="none" strike="noStrike">
                          <a:effectLst/>
                        </a:rPr>
                        <a:t>14</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3.281</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1699798"/>
                  </a:ext>
                </a:extLst>
              </a:tr>
              <a:tr h="172262">
                <a:tc>
                  <a:txBody>
                    <a:bodyPr/>
                    <a:lstStyle/>
                    <a:p>
                      <a:pPr algn="ctr" fontAlgn="b"/>
                      <a:r>
                        <a:rPr lang="en-US" sz="1000" u="none" strike="noStrike">
                          <a:effectLst/>
                        </a:rPr>
                        <a:t>15</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3.321</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833256"/>
                  </a:ext>
                </a:extLst>
              </a:tr>
              <a:tr h="172262">
                <a:tc>
                  <a:txBody>
                    <a:bodyPr/>
                    <a:lstStyle/>
                    <a:p>
                      <a:pPr algn="ctr" fontAlgn="b"/>
                      <a:r>
                        <a:rPr lang="en-US" sz="1000" u="none" strike="noStrike">
                          <a:effectLst/>
                        </a:rPr>
                        <a:t>16</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6.39</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839023"/>
                  </a:ext>
                </a:extLst>
              </a:tr>
              <a:tr h="172262">
                <a:tc>
                  <a:txBody>
                    <a:bodyPr/>
                    <a:lstStyle/>
                    <a:p>
                      <a:pPr algn="ctr" fontAlgn="b"/>
                      <a:r>
                        <a:rPr lang="en-US" sz="1000" u="none" strike="noStrike">
                          <a:effectLst/>
                        </a:rPr>
                        <a:t>17</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6.386</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4908343"/>
                  </a:ext>
                </a:extLst>
              </a:tr>
              <a:tr h="172262">
                <a:tc>
                  <a:txBody>
                    <a:bodyPr/>
                    <a:lstStyle/>
                    <a:p>
                      <a:pPr algn="ctr" fontAlgn="b"/>
                      <a:r>
                        <a:rPr lang="en-US" sz="1000" u="none" strike="noStrike">
                          <a:effectLst/>
                        </a:rPr>
                        <a:t>18</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6.363</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157751"/>
                  </a:ext>
                </a:extLst>
              </a:tr>
              <a:tr h="172262">
                <a:tc>
                  <a:txBody>
                    <a:bodyPr/>
                    <a:lstStyle/>
                    <a:p>
                      <a:pPr algn="ctr" fontAlgn="b"/>
                      <a:r>
                        <a:rPr lang="en-US" sz="1000" u="none" strike="noStrike">
                          <a:effectLst/>
                        </a:rPr>
                        <a:t>19</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6.398</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9116204"/>
                  </a:ext>
                </a:extLst>
              </a:tr>
              <a:tr h="172262">
                <a:tc>
                  <a:txBody>
                    <a:bodyPr/>
                    <a:lstStyle/>
                    <a:p>
                      <a:pPr algn="ctr" fontAlgn="b"/>
                      <a:r>
                        <a:rPr lang="en-US" sz="1000" u="none" strike="noStrike">
                          <a:effectLst/>
                        </a:rPr>
                        <a:t>20</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3.298</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7900204"/>
                  </a:ext>
                </a:extLst>
              </a:tr>
              <a:tr h="172262">
                <a:tc>
                  <a:txBody>
                    <a:bodyPr/>
                    <a:lstStyle/>
                    <a:p>
                      <a:pPr algn="ctr" fontAlgn="b"/>
                      <a:r>
                        <a:rPr lang="en-US" sz="1000" u="none" strike="noStrike">
                          <a:effectLst/>
                        </a:rPr>
                        <a:t>21</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6.374</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2855060"/>
                  </a:ext>
                </a:extLst>
              </a:tr>
              <a:tr h="172262">
                <a:tc>
                  <a:txBody>
                    <a:bodyPr/>
                    <a:lstStyle/>
                    <a:p>
                      <a:pPr algn="ctr" fontAlgn="b"/>
                      <a:r>
                        <a:rPr lang="en-US" sz="1000" u="none" strike="noStrike">
                          <a:effectLst/>
                        </a:rPr>
                        <a:t>22</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x</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41</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596173"/>
                  </a:ext>
                </a:extLst>
              </a:tr>
              <a:tr h="172262">
                <a:tc>
                  <a:txBody>
                    <a:bodyPr/>
                    <a:lstStyle/>
                    <a:p>
                      <a:pPr algn="ctr" fontAlgn="b"/>
                      <a:r>
                        <a:rPr lang="en-US" sz="1000" u="none" strike="noStrike">
                          <a:effectLst/>
                        </a:rPr>
                        <a:t>23</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4.348</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8296263"/>
                  </a:ext>
                </a:extLst>
              </a:tr>
              <a:tr h="172262">
                <a:tc>
                  <a:txBody>
                    <a:bodyPr/>
                    <a:lstStyle/>
                    <a:p>
                      <a:pPr algn="ctr" fontAlgn="b"/>
                      <a:r>
                        <a:rPr lang="en-US" sz="1000" u="none" strike="noStrike">
                          <a:effectLst/>
                        </a:rPr>
                        <a:t>24</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3.259</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8803650"/>
                  </a:ext>
                </a:extLst>
              </a:tr>
              <a:tr h="172262">
                <a:tc>
                  <a:txBody>
                    <a:bodyPr/>
                    <a:lstStyle/>
                    <a:p>
                      <a:pPr algn="ctr" fontAlgn="b"/>
                      <a:r>
                        <a:rPr lang="en-US" sz="1000" u="none" strike="noStrike">
                          <a:effectLst/>
                        </a:rPr>
                        <a:t>25</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6.376</a:t>
                      </a:r>
                      <a:endParaRPr lang="en-US" sz="1000" b="0" i="0" u="none" strike="noStrike">
                        <a:solidFill>
                          <a:srgbClr val="000000"/>
                        </a:solidFill>
                        <a:effectLst/>
                        <a:latin typeface="Calibri" panose="020F0502020204030204" pitchFamily="34" charset="0"/>
                      </a:endParaRPr>
                    </a:p>
                  </a:txBody>
                  <a:tcPr marL="6694" marR="6694" marT="6694"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5583977"/>
                  </a:ext>
                </a:extLst>
              </a:tr>
            </a:tbl>
          </a:graphicData>
        </a:graphic>
      </p:graphicFrame>
      <p:sp>
        <p:nvSpPr>
          <p:cNvPr id="19" name="TextBox 18">
            <a:extLst>
              <a:ext uri="{FF2B5EF4-FFF2-40B4-BE49-F238E27FC236}">
                <a16:creationId xmlns:a16="http://schemas.microsoft.com/office/drawing/2014/main" id="{BD11A825-5F89-4A0E-AF8A-119E2760F958}"/>
              </a:ext>
            </a:extLst>
          </p:cNvPr>
          <p:cNvSpPr txBox="1"/>
          <p:nvPr/>
        </p:nvSpPr>
        <p:spPr>
          <a:xfrm>
            <a:off x="2110642" y="972232"/>
            <a:ext cx="4089667" cy="338554"/>
          </a:xfrm>
          <a:prstGeom prst="rect">
            <a:avLst/>
          </a:prstGeom>
          <a:noFill/>
        </p:spPr>
        <p:txBody>
          <a:bodyPr wrap="square" rtlCol="0">
            <a:spAutoFit/>
          </a:bodyPr>
          <a:lstStyle/>
          <a:p>
            <a:r>
              <a:rPr lang="en-US" sz="1600">
                <a:latin typeface="Montserrat" panose="00000500000000000000" pitchFamily="2" charset="0"/>
              </a:rPr>
              <a:t>Bảng khảo sát kết quả sau 25 lần đo</a:t>
            </a:r>
          </a:p>
        </p:txBody>
      </p:sp>
      <p:sp>
        <p:nvSpPr>
          <p:cNvPr id="20" name="TextBox 19">
            <a:extLst>
              <a:ext uri="{FF2B5EF4-FFF2-40B4-BE49-F238E27FC236}">
                <a16:creationId xmlns:a16="http://schemas.microsoft.com/office/drawing/2014/main" id="{10551E97-1DD8-4948-9D11-EF28D2B6AEB4}"/>
              </a:ext>
            </a:extLst>
          </p:cNvPr>
          <p:cNvSpPr txBox="1"/>
          <p:nvPr/>
        </p:nvSpPr>
        <p:spPr>
          <a:xfrm>
            <a:off x="6452175" y="6446747"/>
            <a:ext cx="6094520" cy="307777"/>
          </a:xfrm>
          <a:prstGeom prst="rect">
            <a:avLst/>
          </a:prstGeom>
          <a:noFill/>
        </p:spPr>
        <p:txBody>
          <a:bodyPr wrap="square">
            <a:spAutoFit/>
          </a:bodyPr>
          <a:lstStyle/>
          <a:p>
            <a:r>
              <a:rPr lang="en-US" sz="1400">
                <a:latin typeface="Montserrat" panose="00000500000000000000" pitchFamily="2" charset="0"/>
                <a:hlinkClick r:id="rId4"/>
              </a:rPr>
              <a:t>GitHub - </a:t>
            </a:r>
            <a:r>
              <a:rPr lang="en-US" sz="1400" err="1">
                <a:latin typeface="Montserrat" panose="00000500000000000000" pitchFamily="2" charset="0"/>
                <a:hlinkClick r:id="rId4"/>
              </a:rPr>
              <a:t>DwangDNguyen</a:t>
            </a:r>
            <a:r>
              <a:rPr lang="en-US" sz="1400">
                <a:latin typeface="Montserrat" panose="00000500000000000000" pitchFamily="2" charset="0"/>
                <a:hlinkClick r:id="rId4"/>
              </a:rPr>
              <a:t>/deadlock at master</a:t>
            </a:r>
            <a:r>
              <a:rPr lang="en-US" sz="1400">
                <a:latin typeface="Montserrat" panose="00000500000000000000" pitchFamily="2" charset="0"/>
              </a:rPr>
              <a:t> – link </a:t>
            </a:r>
            <a:r>
              <a:rPr lang="en-US" sz="1400" err="1">
                <a:latin typeface="Montserrat" panose="00000500000000000000" pitchFamily="2" charset="0"/>
              </a:rPr>
              <a:t>github</a:t>
            </a:r>
            <a:endParaRPr lang="en-US" sz="1400">
              <a:latin typeface="Montserrat" panose="00000500000000000000" pitchFamily="2" charset="0"/>
            </a:endParaRPr>
          </a:p>
        </p:txBody>
      </p:sp>
    </p:spTree>
    <p:extLst>
      <p:ext uri="{BB962C8B-B14F-4D97-AF65-F5344CB8AC3E}">
        <p14:creationId xmlns:p14="http://schemas.microsoft.com/office/powerpoint/2010/main" val="132911424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2">
            <a:extLst>
              <a:ext uri="{FF2B5EF4-FFF2-40B4-BE49-F238E27FC236}">
                <a16:creationId xmlns:a16="http://schemas.microsoft.com/office/drawing/2014/main" id="{FD1048D7-9A32-4AAC-8155-2F8D98A5F59C}"/>
              </a:ext>
            </a:extLst>
          </p:cNvPr>
          <p:cNvGrpSpPr/>
          <p:nvPr/>
        </p:nvGrpSpPr>
        <p:grpSpPr>
          <a:xfrm>
            <a:off x="10654626" y="118011"/>
            <a:ext cx="1352938" cy="1166326"/>
            <a:chOff x="10114384" y="822416"/>
            <a:chExt cx="1352938" cy="1166326"/>
          </a:xfrm>
        </p:grpSpPr>
        <p:cxnSp>
          <p:nvCxnSpPr>
            <p:cNvPr id="12" name="Straight Connector 11">
              <a:extLst>
                <a:ext uri="{FF2B5EF4-FFF2-40B4-BE49-F238E27FC236}">
                  <a16:creationId xmlns:a16="http://schemas.microsoft.com/office/drawing/2014/main" id="{98B1EBF2-E631-4A3C-A46A-B4134BD9C0B1}"/>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B5CD88-73CF-48BE-A1F4-FD3EB3247091}"/>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3">
            <a:extLst>
              <a:ext uri="{FF2B5EF4-FFF2-40B4-BE49-F238E27FC236}">
                <a16:creationId xmlns:a16="http://schemas.microsoft.com/office/drawing/2014/main" id="{499EED39-A50C-405F-8EB9-DD96BA7EDE68}"/>
              </a:ext>
            </a:extLst>
          </p:cNvPr>
          <p:cNvGrpSpPr/>
          <p:nvPr/>
        </p:nvGrpSpPr>
        <p:grpSpPr>
          <a:xfrm rot="10800000">
            <a:off x="285652" y="5439944"/>
            <a:ext cx="1352938" cy="1166326"/>
            <a:chOff x="10114384" y="822416"/>
            <a:chExt cx="1352938" cy="1166326"/>
          </a:xfrm>
        </p:grpSpPr>
        <p:cxnSp>
          <p:nvCxnSpPr>
            <p:cNvPr id="15" name="Straight Connector 14">
              <a:extLst>
                <a:ext uri="{FF2B5EF4-FFF2-40B4-BE49-F238E27FC236}">
                  <a16:creationId xmlns:a16="http://schemas.microsoft.com/office/drawing/2014/main" id="{2A29518B-42A2-427D-8EF4-0772774101A3}"/>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C0D4E7-39C6-4701-AAD9-621EAA35C83D}"/>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03F3B72C-43A8-4375-B616-91F569629343}"/>
              </a:ext>
            </a:extLst>
          </p:cNvPr>
          <p:cNvSpPr txBox="1"/>
          <p:nvPr/>
        </p:nvSpPr>
        <p:spPr>
          <a:xfrm>
            <a:off x="1686224" y="6410323"/>
            <a:ext cx="6118860" cy="338554"/>
          </a:xfrm>
          <a:prstGeom prst="rect">
            <a:avLst/>
          </a:prstGeom>
          <a:noFill/>
        </p:spPr>
        <p:txBody>
          <a:bodyPr wrap="square">
            <a:spAutoFit/>
          </a:bodyPr>
          <a:lstStyle/>
          <a:p>
            <a:r>
              <a:rPr lang="en-US" sz="1600">
                <a:latin typeface="Montserrat "/>
              </a:rPr>
              <a:t>Linux Operating System</a:t>
            </a:r>
          </a:p>
        </p:txBody>
      </p:sp>
      <p:pic>
        <p:nvPicPr>
          <p:cNvPr id="18" name="Graphic 17" descr="Aperture outline">
            <a:extLst>
              <a:ext uri="{FF2B5EF4-FFF2-40B4-BE49-F238E27FC236}">
                <a16:creationId xmlns:a16="http://schemas.microsoft.com/office/drawing/2014/main" id="{23160278-521A-49A1-8992-04383E8A2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6015" y="6318121"/>
            <a:ext cx="522957" cy="522957"/>
          </a:xfrm>
          <a:prstGeom prst="rect">
            <a:avLst/>
          </a:prstGeom>
        </p:spPr>
      </p:pic>
      <p:sp>
        <p:nvSpPr>
          <p:cNvPr id="41" name="TextBox 40">
            <a:extLst>
              <a:ext uri="{FF2B5EF4-FFF2-40B4-BE49-F238E27FC236}">
                <a16:creationId xmlns:a16="http://schemas.microsoft.com/office/drawing/2014/main" id="{CF904EE3-97BF-463E-8943-2B3B8216F1EC}"/>
              </a:ext>
            </a:extLst>
          </p:cNvPr>
          <p:cNvSpPr txBox="1"/>
          <p:nvPr/>
        </p:nvSpPr>
        <p:spPr>
          <a:xfrm flipH="1">
            <a:off x="488269" y="231108"/>
            <a:ext cx="4014279" cy="400110"/>
          </a:xfrm>
          <a:prstGeom prst="rect">
            <a:avLst/>
          </a:prstGeom>
          <a:noFill/>
        </p:spPr>
        <p:txBody>
          <a:bodyPr wrap="square" rtlCol="0">
            <a:spAutoFit/>
          </a:bodyPr>
          <a:lstStyle/>
          <a:p>
            <a:r>
              <a:rPr lang="en-US" sz="2000">
                <a:latin typeface="Montserrat Black" panose="00000A00000000000000" pitchFamily="2" charset="0"/>
              </a:rPr>
              <a:t>Dining Philosophers - Test</a:t>
            </a:r>
          </a:p>
        </p:txBody>
      </p:sp>
      <p:sp>
        <p:nvSpPr>
          <p:cNvPr id="59" name="TextBox 58">
            <a:extLst>
              <a:ext uri="{FF2B5EF4-FFF2-40B4-BE49-F238E27FC236}">
                <a16:creationId xmlns:a16="http://schemas.microsoft.com/office/drawing/2014/main" id="{E1C4BF2C-F032-4577-B101-4174C75B5CBF}"/>
              </a:ext>
            </a:extLst>
          </p:cNvPr>
          <p:cNvSpPr txBox="1"/>
          <p:nvPr/>
        </p:nvSpPr>
        <p:spPr>
          <a:xfrm>
            <a:off x="6680471" y="310512"/>
            <a:ext cx="5183869" cy="830997"/>
          </a:xfrm>
          <a:prstGeom prst="rect">
            <a:avLst/>
          </a:prstGeom>
          <a:noFill/>
        </p:spPr>
        <p:txBody>
          <a:bodyPr wrap="square" rtlCol="0">
            <a:spAutoFit/>
          </a:bodyPr>
          <a:lstStyle/>
          <a:p>
            <a:r>
              <a:rPr lang="en-US" sz="1600" err="1">
                <a:latin typeface="Montserrat" panose="00000500000000000000" pitchFamily="2" charset="0"/>
              </a:rPr>
              <a:t>Thay</a:t>
            </a:r>
            <a:r>
              <a:rPr lang="en-US" sz="1600">
                <a:latin typeface="Montserrat" panose="00000500000000000000" pitchFamily="2" charset="0"/>
              </a:rPr>
              <a:t> </a:t>
            </a:r>
            <a:r>
              <a:rPr lang="en-US" sz="1600" err="1">
                <a:latin typeface="Montserrat" panose="00000500000000000000" pitchFamily="2" charset="0"/>
              </a:rPr>
              <a:t>đổi</a:t>
            </a:r>
            <a:r>
              <a:rPr lang="en-US" sz="1600">
                <a:latin typeface="Montserrat" panose="00000500000000000000" pitchFamily="2" charset="0"/>
              </a:rPr>
              <a:t> </a:t>
            </a:r>
            <a:r>
              <a:rPr lang="en-US" sz="1600" err="1">
                <a:latin typeface="Montserrat" panose="00000500000000000000" pitchFamily="2" charset="0"/>
              </a:rPr>
              <a:t>tiến</a:t>
            </a:r>
            <a:r>
              <a:rPr lang="en-US" sz="1600">
                <a:latin typeface="Montserrat" panose="00000500000000000000" pitchFamily="2" charset="0"/>
              </a:rPr>
              <a:t> </a:t>
            </a:r>
            <a:r>
              <a:rPr lang="en-US" sz="1600" err="1">
                <a:latin typeface="Montserrat" panose="00000500000000000000" pitchFamily="2" charset="0"/>
              </a:rPr>
              <a:t>trình</a:t>
            </a:r>
            <a:r>
              <a:rPr lang="en-US" sz="1600">
                <a:latin typeface="Montserrat" panose="00000500000000000000" pitchFamily="2" charset="0"/>
              </a:rPr>
              <a:t> </a:t>
            </a:r>
            <a:r>
              <a:rPr lang="en-US" sz="1600" err="1">
                <a:latin typeface="Montserrat" panose="00000500000000000000" pitchFamily="2" charset="0"/>
              </a:rPr>
              <a:t>tạo</a:t>
            </a:r>
            <a:r>
              <a:rPr lang="en-US" sz="1600">
                <a:latin typeface="Montserrat" panose="00000500000000000000" pitchFamily="2" charset="0"/>
              </a:rPr>
              <a:t> ra </a:t>
            </a:r>
            <a:r>
              <a:rPr lang="en-US" sz="1600" err="1">
                <a:latin typeface="Montserrat" panose="00000500000000000000" pitchFamily="2" charset="0"/>
              </a:rPr>
              <a:t>lên</a:t>
            </a:r>
            <a:r>
              <a:rPr lang="en-US" sz="1600">
                <a:latin typeface="Montserrat" panose="00000500000000000000" pitchFamily="2" charset="0"/>
              </a:rPr>
              <a:t> : 10</a:t>
            </a:r>
          </a:p>
          <a:p>
            <a:r>
              <a:rPr lang="en-US" sz="1600" err="1">
                <a:latin typeface="Montserrat" panose="00000500000000000000" pitchFamily="2" charset="0"/>
              </a:rPr>
              <a:t>Số</a:t>
            </a:r>
            <a:r>
              <a:rPr lang="en-US" sz="1600">
                <a:latin typeface="Montserrat" panose="00000500000000000000" pitchFamily="2" charset="0"/>
              </a:rPr>
              <a:t> </a:t>
            </a:r>
            <a:r>
              <a:rPr lang="en-US" sz="1600" err="1">
                <a:latin typeface="Montserrat" panose="00000500000000000000" pitchFamily="2" charset="0"/>
              </a:rPr>
              <a:t>lượng</a:t>
            </a:r>
            <a:r>
              <a:rPr lang="en-US" sz="1600">
                <a:latin typeface="Montserrat" panose="00000500000000000000" pitchFamily="2" charset="0"/>
              </a:rPr>
              <a:t> </a:t>
            </a:r>
            <a:r>
              <a:rPr lang="en-US" sz="1600" err="1">
                <a:latin typeface="Montserrat" panose="00000500000000000000" pitchFamily="2" charset="0"/>
              </a:rPr>
              <a:t>thức</a:t>
            </a:r>
            <a:r>
              <a:rPr lang="en-US" sz="1600">
                <a:latin typeface="Montserrat" panose="00000500000000000000" pitchFamily="2" charset="0"/>
              </a:rPr>
              <a:t> </a:t>
            </a:r>
            <a:r>
              <a:rPr lang="en-US" sz="1600" err="1">
                <a:latin typeface="Montserrat" panose="00000500000000000000" pitchFamily="2" charset="0"/>
              </a:rPr>
              <a:t>ăn</a:t>
            </a:r>
            <a:r>
              <a:rPr lang="en-US" sz="1600">
                <a:latin typeface="Montserrat" panose="00000500000000000000" pitchFamily="2" charset="0"/>
              </a:rPr>
              <a:t> ban </a:t>
            </a:r>
            <a:r>
              <a:rPr lang="en-US" sz="1600" err="1">
                <a:latin typeface="Montserrat" panose="00000500000000000000" pitchFamily="2" charset="0"/>
              </a:rPr>
              <a:t>đầu</a:t>
            </a:r>
            <a:r>
              <a:rPr lang="en-US" sz="1600">
                <a:latin typeface="Montserrat" panose="00000500000000000000" pitchFamily="2" charset="0"/>
              </a:rPr>
              <a:t> : 50</a:t>
            </a:r>
          </a:p>
          <a:p>
            <a:r>
              <a:rPr lang="en-US" sz="1600" err="1">
                <a:latin typeface="Montserrat" panose="00000500000000000000" pitchFamily="2" charset="0"/>
              </a:rPr>
              <a:t>Thời</a:t>
            </a:r>
            <a:r>
              <a:rPr lang="en-US" sz="1600">
                <a:latin typeface="Montserrat" panose="00000500000000000000" pitchFamily="2" charset="0"/>
              </a:rPr>
              <a:t> </a:t>
            </a:r>
            <a:r>
              <a:rPr lang="en-US" sz="1600" err="1">
                <a:latin typeface="Montserrat" panose="00000500000000000000" pitchFamily="2" charset="0"/>
              </a:rPr>
              <a:t>gian</a:t>
            </a:r>
            <a:r>
              <a:rPr lang="en-US" sz="1600">
                <a:latin typeface="Montserrat" panose="00000500000000000000" pitchFamily="2" charset="0"/>
              </a:rPr>
              <a:t> </a:t>
            </a:r>
            <a:r>
              <a:rPr lang="en-US" sz="1600" err="1">
                <a:latin typeface="Montserrat" panose="00000500000000000000" pitchFamily="2" charset="0"/>
              </a:rPr>
              <a:t>ăn</a:t>
            </a:r>
            <a:r>
              <a:rPr lang="en-US" sz="1600">
                <a:latin typeface="Montserrat" panose="00000500000000000000" pitchFamily="2" charset="0"/>
              </a:rPr>
              <a:t> </a:t>
            </a:r>
            <a:r>
              <a:rPr lang="en-US" sz="1600" err="1">
                <a:latin typeface="Montserrat" panose="00000500000000000000" pitchFamily="2" charset="0"/>
              </a:rPr>
              <a:t>một</a:t>
            </a:r>
            <a:r>
              <a:rPr lang="en-US" sz="1600">
                <a:latin typeface="Montserrat" panose="00000500000000000000" pitchFamily="2" charset="0"/>
              </a:rPr>
              <a:t> </a:t>
            </a:r>
            <a:r>
              <a:rPr lang="en-US" sz="1600" err="1">
                <a:latin typeface="Montserrat" panose="00000500000000000000" pitchFamily="2" charset="0"/>
              </a:rPr>
              <a:t>lần</a:t>
            </a:r>
            <a:r>
              <a:rPr lang="en-US" sz="1600">
                <a:latin typeface="Montserrat" panose="00000500000000000000" pitchFamily="2" charset="0"/>
              </a:rPr>
              <a:t> </a:t>
            </a:r>
            <a:r>
              <a:rPr lang="en-US" sz="1600" err="1">
                <a:latin typeface="Montserrat" panose="00000500000000000000" pitchFamily="2" charset="0"/>
              </a:rPr>
              <a:t>của</a:t>
            </a:r>
            <a:r>
              <a:rPr lang="en-US" sz="1600">
                <a:latin typeface="Montserrat" panose="00000500000000000000" pitchFamily="2" charset="0"/>
              </a:rPr>
              <a:t> </a:t>
            </a:r>
            <a:r>
              <a:rPr lang="en-US" sz="1600" err="1">
                <a:latin typeface="Montserrat" panose="00000500000000000000" pitchFamily="2" charset="0"/>
              </a:rPr>
              <a:t>một</a:t>
            </a:r>
            <a:r>
              <a:rPr lang="en-US" sz="1600">
                <a:latin typeface="Montserrat" panose="00000500000000000000" pitchFamily="2" charset="0"/>
              </a:rPr>
              <a:t> </a:t>
            </a:r>
            <a:r>
              <a:rPr lang="en-US" sz="1600" err="1">
                <a:latin typeface="Montserrat" panose="00000500000000000000" pitchFamily="2" charset="0"/>
              </a:rPr>
              <a:t>người</a:t>
            </a:r>
            <a:r>
              <a:rPr lang="en-US" sz="1600">
                <a:latin typeface="Montserrat" panose="00000500000000000000" pitchFamily="2" charset="0"/>
              </a:rPr>
              <a:t> </a:t>
            </a:r>
            <a:r>
              <a:rPr lang="en-US" sz="1600" err="1">
                <a:latin typeface="Montserrat" panose="00000500000000000000" pitchFamily="2" charset="0"/>
              </a:rPr>
              <a:t>là</a:t>
            </a:r>
            <a:r>
              <a:rPr lang="en-US" sz="1600">
                <a:latin typeface="Montserrat" panose="00000500000000000000" pitchFamily="2" charset="0"/>
              </a:rPr>
              <a:t> </a:t>
            </a:r>
            <a:r>
              <a:rPr lang="en-US" sz="1600" err="1">
                <a:latin typeface="Montserrat" panose="00000500000000000000" pitchFamily="2" charset="0"/>
              </a:rPr>
              <a:t>cố</a:t>
            </a:r>
            <a:r>
              <a:rPr lang="en-US" sz="1600">
                <a:latin typeface="Montserrat" panose="00000500000000000000" pitchFamily="2" charset="0"/>
              </a:rPr>
              <a:t> </a:t>
            </a:r>
            <a:r>
              <a:rPr lang="en-US" sz="1600" err="1">
                <a:latin typeface="Montserrat" panose="00000500000000000000" pitchFamily="2" charset="0"/>
              </a:rPr>
              <a:t>định</a:t>
            </a:r>
            <a:r>
              <a:rPr lang="en-US" sz="1600">
                <a:latin typeface="Montserrat" panose="00000500000000000000" pitchFamily="2" charset="0"/>
              </a:rPr>
              <a:t> </a:t>
            </a:r>
          </a:p>
        </p:txBody>
      </p:sp>
      <p:sp>
        <p:nvSpPr>
          <p:cNvPr id="4" name="Arrow: Right 3">
            <a:extLst>
              <a:ext uri="{FF2B5EF4-FFF2-40B4-BE49-F238E27FC236}">
                <a16:creationId xmlns:a16="http://schemas.microsoft.com/office/drawing/2014/main" id="{6D5D95AC-A451-4614-954B-8EDE21C2440D}"/>
              </a:ext>
            </a:extLst>
          </p:cNvPr>
          <p:cNvSpPr/>
          <p:nvPr/>
        </p:nvSpPr>
        <p:spPr>
          <a:xfrm>
            <a:off x="8209280" y="2143480"/>
            <a:ext cx="297180"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A026A17-46C3-43B3-8AC2-AD7E77DFF637}"/>
              </a:ext>
            </a:extLst>
          </p:cNvPr>
          <p:cNvSpPr txBox="1"/>
          <p:nvPr/>
        </p:nvSpPr>
        <p:spPr>
          <a:xfrm>
            <a:off x="8638238" y="2042598"/>
            <a:ext cx="2692857" cy="338554"/>
          </a:xfrm>
          <a:prstGeom prst="rect">
            <a:avLst/>
          </a:prstGeom>
          <a:noFill/>
        </p:spPr>
        <p:txBody>
          <a:bodyPr wrap="square" rtlCol="0">
            <a:spAutoFit/>
          </a:bodyPr>
          <a:lstStyle/>
          <a:p>
            <a:r>
              <a:rPr lang="en-US" sz="1600" err="1">
                <a:latin typeface="Montserrat" panose="00000500000000000000" pitchFamily="2" charset="0"/>
              </a:rPr>
              <a:t>Không</a:t>
            </a:r>
            <a:r>
              <a:rPr lang="en-US" sz="1600">
                <a:latin typeface="Montserrat" panose="00000500000000000000" pitchFamily="2" charset="0"/>
              </a:rPr>
              <a:t> </a:t>
            </a:r>
            <a:r>
              <a:rPr lang="en-US" sz="1600" err="1">
                <a:latin typeface="Montserrat" panose="00000500000000000000" pitchFamily="2" charset="0"/>
              </a:rPr>
              <a:t>có</a:t>
            </a:r>
            <a:r>
              <a:rPr lang="en-US" sz="1600">
                <a:latin typeface="Montserrat" panose="00000500000000000000" pitchFamily="2" charset="0"/>
              </a:rPr>
              <a:t> Deadlock</a:t>
            </a:r>
          </a:p>
        </p:txBody>
      </p:sp>
      <p:sp>
        <p:nvSpPr>
          <p:cNvPr id="33" name="Arrow: Right 32">
            <a:extLst>
              <a:ext uri="{FF2B5EF4-FFF2-40B4-BE49-F238E27FC236}">
                <a16:creationId xmlns:a16="http://schemas.microsoft.com/office/drawing/2014/main" id="{DE413CCB-699B-4C94-A84C-59EC4643807D}"/>
              </a:ext>
            </a:extLst>
          </p:cNvPr>
          <p:cNvSpPr/>
          <p:nvPr/>
        </p:nvSpPr>
        <p:spPr>
          <a:xfrm>
            <a:off x="8205470" y="3837788"/>
            <a:ext cx="297180"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933D7DE-3064-4BF0-8ABB-13D256E3A13F}"/>
              </a:ext>
            </a:extLst>
          </p:cNvPr>
          <p:cNvSpPr txBox="1"/>
          <p:nvPr/>
        </p:nvSpPr>
        <p:spPr>
          <a:xfrm>
            <a:off x="8638238" y="3429000"/>
            <a:ext cx="2692857" cy="1323439"/>
          </a:xfrm>
          <a:prstGeom prst="rect">
            <a:avLst/>
          </a:prstGeom>
          <a:noFill/>
        </p:spPr>
        <p:txBody>
          <a:bodyPr wrap="square" rtlCol="0">
            <a:spAutoFit/>
          </a:bodyPr>
          <a:lstStyle/>
          <a:p>
            <a:r>
              <a:rPr lang="en-US" sz="1600">
                <a:latin typeface="Montserrat" panose="00000500000000000000" pitchFamily="2" charset="0"/>
              </a:rPr>
              <a:t>Khi </a:t>
            </a:r>
            <a:r>
              <a:rPr lang="en-US" sz="1600" err="1">
                <a:latin typeface="Montserrat" panose="00000500000000000000" pitchFamily="2" charset="0"/>
              </a:rPr>
              <a:t>không</a:t>
            </a:r>
            <a:r>
              <a:rPr lang="en-US" sz="1600">
                <a:latin typeface="Montserrat" panose="00000500000000000000" pitchFamily="2" charset="0"/>
              </a:rPr>
              <a:t> </a:t>
            </a:r>
            <a:r>
              <a:rPr lang="en-US" sz="1600" err="1">
                <a:latin typeface="Montserrat" panose="00000500000000000000" pitchFamily="2" charset="0"/>
              </a:rPr>
              <a:t>xảy</a:t>
            </a:r>
            <a:r>
              <a:rPr lang="en-US" sz="1600">
                <a:latin typeface="Montserrat" panose="00000500000000000000" pitchFamily="2" charset="0"/>
              </a:rPr>
              <a:t> ra </a:t>
            </a:r>
            <a:r>
              <a:rPr lang="en-US" sz="1600" err="1">
                <a:latin typeface="Montserrat" panose="00000500000000000000" pitchFamily="2" charset="0"/>
              </a:rPr>
              <a:t>Deadlock,thời</a:t>
            </a:r>
            <a:r>
              <a:rPr lang="en-US" sz="1600">
                <a:latin typeface="Montserrat" panose="00000500000000000000" pitchFamily="2" charset="0"/>
              </a:rPr>
              <a:t> </a:t>
            </a:r>
            <a:r>
              <a:rPr lang="en-US" sz="1600" err="1">
                <a:latin typeface="Montserrat" panose="00000500000000000000" pitchFamily="2" charset="0"/>
              </a:rPr>
              <a:t>gian</a:t>
            </a:r>
            <a:r>
              <a:rPr lang="en-US" sz="1600">
                <a:latin typeface="Montserrat" panose="00000500000000000000" pitchFamily="2" charset="0"/>
              </a:rPr>
              <a:t> </a:t>
            </a:r>
            <a:r>
              <a:rPr lang="en-US" sz="1600" err="1">
                <a:latin typeface="Montserrat" panose="00000500000000000000" pitchFamily="2" charset="0"/>
              </a:rPr>
              <a:t>thực</a:t>
            </a:r>
            <a:r>
              <a:rPr lang="en-US" sz="1600">
                <a:latin typeface="Montserrat" panose="00000500000000000000" pitchFamily="2" charset="0"/>
              </a:rPr>
              <a:t> </a:t>
            </a:r>
            <a:r>
              <a:rPr lang="en-US" sz="1600" err="1">
                <a:latin typeface="Montserrat" panose="00000500000000000000" pitchFamily="2" charset="0"/>
              </a:rPr>
              <a:t>hiện</a:t>
            </a:r>
            <a:r>
              <a:rPr lang="en-US" sz="1600">
                <a:latin typeface="Montserrat" panose="00000500000000000000" pitchFamily="2" charset="0"/>
              </a:rPr>
              <a:t> </a:t>
            </a:r>
            <a:r>
              <a:rPr lang="en-US" sz="1600" err="1">
                <a:latin typeface="Montserrat" panose="00000500000000000000" pitchFamily="2" charset="0"/>
              </a:rPr>
              <a:t>chương</a:t>
            </a:r>
            <a:r>
              <a:rPr lang="en-US" sz="1600">
                <a:latin typeface="Montserrat" panose="00000500000000000000" pitchFamily="2" charset="0"/>
              </a:rPr>
              <a:t> </a:t>
            </a:r>
            <a:r>
              <a:rPr lang="en-US" sz="1600" err="1">
                <a:latin typeface="Montserrat" panose="00000500000000000000" pitchFamily="2" charset="0"/>
              </a:rPr>
              <a:t>trình</a:t>
            </a:r>
            <a:r>
              <a:rPr lang="en-US" sz="1600">
                <a:latin typeface="Montserrat" panose="00000500000000000000" pitchFamily="2" charset="0"/>
              </a:rPr>
              <a:t> </a:t>
            </a:r>
            <a:r>
              <a:rPr lang="en-US" sz="1600" err="1">
                <a:latin typeface="Montserrat" panose="00000500000000000000" pitchFamily="2" charset="0"/>
              </a:rPr>
              <a:t>xấp</a:t>
            </a:r>
            <a:r>
              <a:rPr lang="en-US" sz="1600">
                <a:latin typeface="Montserrat" panose="00000500000000000000" pitchFamily="2" charset="0"/>
              </a:rPr>
              <a:t> </a:t>
            </a:r>
            <a:r>
              <a:rPr lang="en-US" sz="1600" err="1">
                <a:latin typeface="Montserrat" panose="00000500000000000000" pitchFamily="2" charset="0"/>
              </a:rPr>
              <a:t>xỉ</a:t>
            </a:r>
            <a:r>
              <a:rPr lang="en-US" sz="1600">
                <a:latin typeface="Montserrat" panose="00000500000000000000" pitchFamily="2" charset="0"/>
              </a:rPr>
              <a:t> </a:t>
            </a:r>
            <a:r>
              <a:rPr lang="en-US" sz="1600" b="1">
                <a:latin typeface="Montserrat" panose="00000500000000000000" pitchFamily="2" charset="0"/>
              </a:rPr>
              <a:t>2.1556 s </a:t>
            </a:r>
            <a:r>
              <a:rPr lang="en-US" sz="1600" err="1">
                <a:latin typeface="Montserrat" panose="00000500000000000000" pitchFamily="2" charset="0"/>
              </a:rPr>
              <a:t>với</a:t>
            </a:r>
            <a:r>
              <a:rPr lang="en-US" sz="1600">
                <a:latin typeface="Montserrat" panose="00000500000000000000" pitchFamily="2" charset="0"/>
              </a:rPr>
              <a:t> </a:t>
            </a:r>
            <a:r>
              <a:rPr lang="en-US" sz="1600" err="1">
                <a:latin typeface="Montserrat" panose="00000500000000000000" pitchFamily="2" charset="0"/>
              </a:rPr>
              <a:t>các</a:t>
            </a:r>
            <a:r>
              <a:rPr lang="en-US" sz="1600">
                <a:latin typeface="Montserrat" panose="00000500000000000000" pitchFamily="2" charset="0"/>
              </a:rPr>
              <a:t> </a:t>
            </a:r>
            <a:r>
              <a:rPr lang="en-US" sz="1600" err="1">
                <a:latin typeface="Montserrat" panose="00000500000000000000" pitchFamily="2" charset="0"/>
              </a:rPr>
              <a:t>tham</a:t>
            </a:r>
            <a:r>
              <a:rPr lang="en-US" sz="1600">
                <a:latin typeface="Montserrat" panose="00000500000000000000" pitchFamily="2" charset="0"/>
              </a:rPr>
              <a:t> </a:t>
            </a:r>
            <a:r>
              <a:rPr lang="en-US" sz="1600" err="1">
                <a:latin typeface="Montserrat" panose="00000500000000000000" pitchFamily="2" charset="0"/>
              </a:rPr>
              <a:t>số</a:t>
            </a:r>
            <a:r>
              <a:rPr lang="en-US" sz="1600">
                <a:latin typeface="Montserrat" panose="00000500000000000000" pitchFamily="2" charset="0"/>
              </a:rPr>
              <a:t> </a:t>
            </a:r>
            <a:r>
              <a:rPr lang="en-US" sz="1600" err="1">
                <a:latin typeface="Montserrat" panose="00000500000000000000" pitchFamily="2" charset="0"/>
              </a:rPr>
              <a:t>đã</a:t>
            </a:r>
            <a:r>
              <a:rPr lang="en-US" sz="1600">
                <a:latin typeface="Montserrat" panose="00000500000000000000" pitchFamily="2" charset="0"/>
              </a:rPr>
              <a:t> </a:t>
            </a:r>
            <a:r>
              <a:rPr lang="en-US" sz="1600" err="1">
                <a:latin typeface="Montserrat" panose="00000500000000000000" pitchFamily="2" charset="0"/>
              </a:rPr>
              <a:t>chọn</a:t>
            </a:r>
            <a:endParaRPr lang="en-US" sz="1600">
              <a:latin typeface="Montserrat" panose="00000500000000000000" pitchFamily="2" charset="0"/>
            </a:endParaRPr>
          </a:p>
        </p:txBody>
      </p:sp>
      <p:graphicFrame>
        <p:nvGraphicFramePr>
          <p:cNvPr id="3" name="Table 2">
            <a:extLst>
              <a:ext uri="{FF2B5EF4-FFF2-40B4-BE49-F238E27FC236}">
                <a16:creationId xmlns:a16="http://schemas.microsoft.com/office/drawing/2014/main" id="{7E8CEA27-1A09-4356-9530-A603E8DEE4D5}"/>
              </a:ext>
            </a:extLst>
          </p:cNvPr>
          <p:cNvGraphicFramePr>
            <a:graphicFrameLocks noGrp="1"/>
          </p:cNvGraphicFramePr>
          <p:nvPr>
            <p:extLst>
              <p:ext uri="{D42A27DB-BD31-4B8C-83A1-F6EECF244321}">
                <p14:modId xmlns:p14="http://schemas.microsoft.com/office/powerpoint/2010/main" val="341689637"/>
              </p:ext>
            </p:extLst>
          </p:nvPr>
        </p:nvGraphicFramePr>
        <p:xfrm>
          <a:off x="1084581" y="1390171"/>
          <a:ext cx="5954502" cy="4604923"/>
        </p:xfrm>
        <a:graphic>
          <a:graphicData uri="http://schemas.openxmlformats.org/drawingml/2006/table">
            <a:tbl>
              <a:tblPr>
                <a:tableStyleId>{5C22544A-7EE6-4342-B048-85BDC9FD1C3A}</a:tableStyleId>
              </a:tblPr>
              <a:tblGrid>
                <a:gridCol w="990026">
                  <a:extLst>
                    <a:ext uri="{9D8B030D-6E8A-4147-A177-3AD203B41FA5}">
                      <a16:colId xmlns:a16="http://schemas.microsoft.com/office/drawing/2014/main" val="597546988"/>
                    </a:ext>
                  </a:extLst>
                </a:gridCol>
                <a:gridCol w="1320034">
                  <a:extLst>
                    <a:ext uri="{9D8B030D-6E8A-4147-A177-3AD203B41FA5}">
                      <a16:colId xmlns:a16="http://schemas.microsoft.com/office/drawing/2014/main" val="561678590"/>
                    </a:ext>
                  </a:extLst>
                </a:gridCol>
                <a:gridCol w="2023096">
                  <a:extLst>
                    <a:ext uri="{9D8B030D-6E8A-4147-A177-3AD203B41FA5}">
                      <a16:colId xmlns:a16="http://schemas.microsoft.com/office/drawing/2014/main" val="1863517454"/>
                    </a:ext>
                  </a:extLst>
                </a:gridCol>
                <a:gridCol w="1621346">
                  <a:extLst>
                    <a:ext uri="{9D8B030D-6E8A-4147-A177-3AD203B41FA5}">
                      <a16:colId xmlns:a16="http://schemas.microsoft.com/office/drawing/2014/main" val="771645438"/>
                    </a:ext>
                  </a:extLst>
                </a:gridCol>
              </a:tblGrid>
              <a:tr h="354223">
                <a:tc>
                  <a:txBody>
                    <a:bodyPr/>
                    <a:lstStyle/>
                    <a:p>
                      <a:pPr algn="ctr" fontAlgn="b"/>
                      <a:r>
                        <a:rPr lang="en-US" sz="1000" u="none" strike="noStrike">
                          <a:effectLst/>
                        </a:rPr>
                        <a:t>Lần</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Deadlock</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Điểm dừng(Thức ăn còn lại)</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Thời gian(s)</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7186397"/>
                  </a:ext>
                </a:extLst>
              </a:tr>
              <a:tr h="170028">
                <a:tc>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2.376</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0842231"/>
                  </a:ext>
                </a:extLst>
              </a:tr>
              <a:tr h="170028">
                <a:tc>
                  <a:txBody>
                    <a:bodyPr/>
                    <a:lstStyle/>
                    <a:p>
                      <a:pPr algn="ct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2.27</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2867361"/>
                  </a:ext>
                </a:extLst>
              </a:tr>
              <a:tr h="170028">
                <a:tc>
                  <a:txBody>
                    <a:bodyPr/>
                    <a:lstStyle/>
                    <a:p>
                      <a:pPr algn="ct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1.402</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0631974"/>
                  </a:ext>
                </a:extLst>
              </a:tr>
              <a:tr h="170028">
                <a:tc>
                  <a:txBody>
                    <a:bodyPr/>
                    <a:lstStyle/>
                    <a:p>
                      <a:pPr algn="ct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1.816</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89200120"/>
                  </a:ext>
                </a:extLst>
              </a:tr>
              <a:tr h="170028">
                <a:tc>
                  <a:txBody>
                    <a:bodyPr/>
                    <a:lstStyle/>
                    <a:p>
                      <a:pPr algn="ct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1.735</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2383881"/>
                  </a:ext>
                </a:extLst>
              </a:tr>
              <a:tr h="170028">
                <a:tc>
                  <a:txBody>
                    <a:bodyPr/>
                    <a:lstStyle/>
                    <a:p>
                      <a:pPr algn="ctr" fontAlgn="b"/>
                      <a:r>
                        <a:rPr lang="en-US" sz="1000" u="none" strike="noStrike">
                          <a:effectLst/>
                        </a:rPr>
                        <a:t>6</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2.248</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9185811"/>
                  </a:ext>
                </a:extLst>
              </a:tr>
              <a:tr h="170028">
                <a:tc>
                  <a:txBody>
                    <a:bodyPr/>
                    <a:lstStyle/>
                    <a:p>
                      <a:pPr algn="ctr" fontAlgn="b"/>
                      <a:r>
                        <a:rPr lang="en-US" sz="1000" u="none" strike="noStrike">
                          <a:effectLst/>
                        </a:rPr>
                        <a:t>7</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2.39</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9099652"/>
                  </a:ext>
                </a:extLst>
              </a:tr>
              <a:tr h="170028">
                <a:tc>
                  <a:txBody>
                    <a:bodyPr/>
                    <a:lstStyle/>
                    <a:p>
                      <a:pPr algn="ct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2.155</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98823312"/>
                  </a:ext>
                </a:extLst>
              </a:tr>
              <a:tr h="170028">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2.24</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1288724"/>
                  </a:ext>
                </a:extLst>
              </a:tr>
              <a:tr h="170028">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2.454</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61663345"/>
                  </a:ext>
                </a:extLst>
              </a:tr>
              <a:tr h="170028">
                <a:tc>
                  <a:txBody>
                    <a:bodyPr/>
                    <a:lstStyle/>
                    <a:p>
                      <a:pPr algn="ctr" fontAlgn="b"/>
                      <a:r>
                        <a:rPr lang="en-US" sz="1000" u="none" strike="noStrike">
                          <a:effectLst/>
                        </a:rPr>
                        <a:t>11</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2.222</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18190427"/>
                  </a:ext>
                </a:extLst>
              </a:tr>
              <a:tr h="170028">
                <a:tc>
                  <a:txBody>
                    <a:bodyPr/>
                    <a:lstStyle/>
                    <a:p>
                      <a:pPr algn="ctr" fontAlgn="b"/>
                      <a:r>
                        <a:rPr lang="en-US" sz="1000" u="none" strike="noStrike">
                          <a:effectLst/>
                        </a:rPr>
                        <a:t>12</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2.252</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671506"/>
                  </a:ext>
                </a:extLst>
              </a:tr>
              <a:tr h="170028">
                <a:tc>
                  <a:txBody>
                    <a:bodyPr/>
                    <a:lstStyle/>
                    <a:p>
                      <a:pPr algn="ctr" fontAlgn="b"/>
                      <a:r>
                        <a:rPr lang="en-US" sz="1000" u="none" strike="noStrike">
                          <a:effectLst/>
                        </a:rPr>
                        <a:t>13</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1.678</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38001314"/>
                  </a:ext>
                </a:extLst>
              </a:tr>
              <a:tr h="170028">
                <a:tc>
                  <a:txBody>
                    <a:bodyPr/>
                    <a:lstStyle/>
                    <a:p>
                      <a:pPr algn="ctr" fontAlgn="b"/>
                      <a:r>
                        <a:rPr lang="en-US" sz="1000" u="none" strike="noStrike">
                          <a:effectLst/>
                        </a:rPr>
                        <a:t>14</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2.253</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9997047"/>
                  </a:ext>
                </a:extLst>
              </a:tr>
              <a:tr h="170028">
                <a:tc>
                  <a:txBody>
                    <a:bodyPr/>
                    <a:lstStyle/>
                    <a:p>
                      <a:pPr algn="ctr" fontAlgn="b"/>
                      <a:r>
                        <a:rPr lang="en-US" sz="1000" u="none" strike="noStrike">
                          <a:effectLst/>
                        </a:rPr>
                        <a:t>15</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2.771</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27791878"/>
                  </a:ext>
                </a:extLst>
              </a:tr>
              <a:tr h="170028">
                <a:tc>
                  <a:txBody>
                    <a:bodyPr/>
                    <a:lstStyle/>
                    <a:p>
                      <a:pPr algn="ctr" fontAlgn="b"/>
                      <a:r>
                        <a:rPr lang="en-US" sz="1000" u="none" strike="noStrike">
                          <a:effectLst/>
                        </a:rPr>
                        <a:t>16</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1.74</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1925757"/>
                  </a:ext>
                </a:extLst>
              </a:tr>
              <a:tr h="170028">
                <a:tc>
                  <a:txBody>
                    <a:bodyPr/>
                    <a:lstStyle/>
                    <a:p>
                      <a:pPr algn="ctr" fontAlgn="b"/>
                      <a:r>
                        <a:rPr lang="en-US" sz="1000" u="none" strike="noStrike">
                          <a:effectLst/>
                        </a:rPr>
                        <a:t>17</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2.177</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655034"/>
                  </a:ext>
                </a:extLst>
              </a:tr>
              <a:tr h="170028">
                <a:tc>
                  <a:txBody>
                    <a:bodyPr/>
                    <a:lstStyle/>
                    <a:p>
                      <a:pPr algn="ctr" fontAlgn="b"/>
                      <a:r>
                        <a:rPr lang="en-US" sz="1000" u="none" strike="noStrike">
                          <a:effectLst/>
                        </a:rPr>
                        <a:t>18</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2.182</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2545026"/>
                  </a:ext>
                </a:extLst>
              </a:tr>
              <a:tr h="170028">
                <a:tc>
                  <a:txBody>
                    <a:bodyPr/>
                    <a:lstStyle/>
                    <a:p>
                      <a:pPr algn="ctr" fontAlgn="b"/>
                      <a:r>
                        <a:rPr lang="en-US" sz="1000" u="none" strike="noStrike">
                          <a:effectLst/>
                        </a:rPr>
                        <a:t>19</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1.779</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16314857"/>
                  </a:ext>
                </a:extLst>
              </a:tr>
              <a:tr h="170028">
                <a:tc>
                  <a:txBody>
                    <a:bodyPr/>
                    <a:lstStyle/>
                    <a:p>
                      <a:pPr algn="ctr" fontAlgn="b"/>
                      <a:r>
                        <a:rPr lang="en-US" sz="1000" u="none" strike="noStrike">
                          <a:effectLst/>
                        </a:rPr>
                        <a:t>20</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2.218</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86151152"/>
                  </a:ext>
                </a:extLst>
              </a:tr>
              <a:tr h="170028">
                <a:tc>
                  <a:txBody>
                    <a:bodyPr/>
                    <a:lstStyle/>
                    <a:p>
                      <a:pPr algn="ctr" fontAlgn="b"/>
                      <a:r>
                        <a:rPr lang="en-US" sz="1000" u="none" strike="noStrike">
                          <a:effectLst/>
                        </a:rPr>
                        <a:t>21</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2.239</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1978261"/>
                  </a:ext>
                </a:extLst>
              </a:tr>
              <a:tr h="170028">
                <a:tc>
                  <a:txBody>
                    <a:bodyPr/>
                    <a:lstStyle/>
                    <a:p>
                      <a:pPr algn="ctr" fontAlgn="b"/>
                      <a:r>
                        <a:rPr lang="en-US" sz="1000" u="none" strike="noStrike">
                          <a:effectLst/>
                        </a:rPr>
                        <a:t>22</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2.379</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01543270"/>
                  </a:ext>
                </a:extLst>
              </a:tr>
              <a:tr h="170028">
                <a:tc>
                  <a:txBody>
                    <a:bodyPr/>
                    <a:lstStyle/>
                    <a:p>
                      <a:pPr algn="ctr" fontAlgn="b"/>
                      <a:r>
                        <a:rPr lang="en-US" sz="1000" u="none" strike="noStrike">
                          <a:effectLst/>
                        </a:rPr>
                        <a:t>23</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2.4</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2466276"/>
                  </a:ext>
                </a:extLst>
              </a:tr>
              <a:tr h="170028">
                <a:tc>
                  <a:txBody>
                    <a:bodyPr/>
                    <a:lstStyle/>
                    <a:p>
                      <a:pPr algn="ctr" fontAlgn="b"/>
                      <a:r>
                        <a:rPr lang="en-US" sz="1000" u="none" strike="noStrike">
                          <a:effectLst/>
                        </a:rPr>
                        <a:t>24</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2.245</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080987"/>
                  </a:ext>
                </a:extLst>
              </a:tr>
              <a:tr h="170028">
                <a:tc>
                  <a:txBody>
                    <a:bodyPr/>
                    <a:lstStyle/>
                    <a:p>
                      <a:pPr algn="ctr" fontAlgn="b"/>
                      <a:r>
                        <a:rPr lang="en-US" sz="1000" u="none" strike="noStrike">
                          <a:effectLst/>
                        </a:rPr>
                        <a:t>25</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a:effectLst/>
                        </a:rPr>
                        <a:t>2.27</a:t>
                      </a:r>
                      <a:endParaRPr lang="en-US" sz="1000" b="0" i="0" u="none" strike="noStrike">
                        <a:solidFill>
                          <a:srgbClr val="000000"/>
                        </a:solidFill>
                        <a:effectLst/>
                        <a:latin typeface="Calibri" panose="020F0502020204030204" pitchFamily="34" charset="0"/>
                      </a:endParaRPr>
                    </a:p>
                  </a:txBody>
                  <a:tcPr marL="6694" marR="6694" marT="6694"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09648"/>
                  </a:ext>
                </a:extLst>
              </a:tr>
            </a:tbl>
          </a:graphicData>
        </a:graphic>
      </p:graphicFrame>
      <p:sp>
        <p:nvSpPr>
          <p:cNvPr id="19" name="TextBox 18">
            <a:extLst>
              <a:ext uri="{FF2B5EF4-FFF2-40B4-BE49-F238E27FC236}">
                <a16:creationId xmlns:a16="http://schemas.microsoft.com/office/drawing/2014/main" id="{D2DC75B0-07EA-4C67-8351-A8E2EDA0A492}"/>
              </a:ext>
            </a:extLst>
          </p:cNvPr>
          <p:cNvSpPr txBox="1"/>
          <p:nvPr/>
        </p:nvSpPr>
        <p:spPr>
          <a:xfrm>
            <a:off x="2110642" y="972232"/>
            <a:ext cx="4089667" cy="338554"/>
          </a:xfrm>
          <a:prstGeom prst="rect">
            <a:avLst/>
          </a:prstGeom>
          <a:noFill/>
        </p:spPr>
        <p:txBody>
          <a:bodyPr wrap="square" rtlCol="0">
            <a:spAutoFit/>
          </a:bodyPr>
          <a:lstStyle/>
          <a:p>
            <a:r>
              <a:rPr lang="en-US" sz="1600">
                <a:latin typeface="Montserrat" panose="00000500000000000000" pitchFamily="2" charset="0"/>
              </a:rPr>
              <a:t>Bảng khảo sát kết quả sau 25 lần đo</a:t>
            </a:r>
          </a:p>
        </p:txBody>
      </p:sp>
      <p:sp>
        <p:nvSpPr>
          <p:cNvPr id="20" name="TextBox 19">
            <a:extLst>
              <a:ext uri="{FF2B5EF4-FFF2-40B4-BE49-F238E27FC236}">
                <a16:creationId xmlns:a16="http://schemas.microsoft.com/office/drawing/2014/main" id="{11C4BCB4-3D9E-4A6B-8367-E4267D5F3B15}"/>
              </a:ext>
            </a:extLst>
          </p:cNvPr>
          <p:cNvSpPr txBox="1"/>
          <p:nvPr/>
        </p:nvSpPr>
        <p:spPr>
          <a:xfrm>
            <a:off x="6452175" y="6446747"/>
            <a:ext cx="6094520" cy="307777"/>
          </a:xfrm>
          <a:prstGeom prst="rect">
            <a:avLst/>
          </a:prstGeom>
          <a:noFill/>
        </p:spPr>
        <p:txBody>
          <a:bodyPr wrap="square">
            <a:spAutoFit/>
          </a:bodyPr>
          <a:lstStyle/>
          <a:p>
            <a:r>
              <a:rPr lang="en-US" sz="1400">
                <a:latin typeface="Montserrat" panose="00000500000000000000" pitchFamily="2" charset="0"/>
                <a:hlinkClick r:id="rId4"/>
              </a:rPr>
              <a:t>GitHub - </a:t>
            </a:r>
            <a:r>
              <a:rPr lang="en-US" sz="1400" err="1">
                <a:latin typeface="Montserrat" panose="00000500000000000000" pitchFamily="2" charset="0"/>
                <a:hlinkClick r:id="rId4"/>
              </a:rPr>
              <a:t>DwangDNguyen</a:t>
            </a:r>
            <a:r>
              <a:rPr lang="en-US" sz="1400">
                <a:latin typeface="Montserrat" panose="00000500000000000000" pitchFamily="2" charset="0"/>
                <a:hlinkClick r:id="rId4"/>
              </a:rPr>
              <a:t>/deadlock at master</a:t>
            </a:r>
            <a:r>
              <a:rPr lang="en-US" sz="1400">
                <a:latin typeface="Montserrat" panose="00000500000000000000" pitchFamily="2" charset="0"/>
              </a:rPr>
              <a:t> – link </a:t>
            </a:r>
            <a:r>
              <a:rPr lang="en-US" sz="1400" err="1">
                <a:latin typeface="Montserrat" panose="00000500000000000000" pitchFamily="2" charset="0"/>
              </a:rPr>
              <a:t>github</a:t>
            </a:r>
            <a:endParaRPr lang="en-US" sz="1400">
              <a:latin typeface="Montserrat" panose="00000500000000000000" pitchFamily="2" charset="0"/>
            </a:endParaRPr>
          </a:p>
        </p:txBody>
      </p:sp>
    </p:spTree>
    <p:extLst>
      <p:ext uri="{BB962C8B-B14F-4D97-AF65-F5344CB8AC3E}">
        <p14:creationId xmlns:p14="http://schemas.microsoft.com/office/powerpoint/2010/main" val="1225817464"/>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C373F76-3D0A-431D-8AC6-DCBD6F054FB3}"/>
              </a:ext>
            </a:extLst>
          </p:cNvPr>
          <p:cNvPicPr>
            <a:picLocks noChangeAspect="1"/>
          </p:cNvPicPr>
          <p:nvPr/>
        </p:nvPicPr>
        <p:blipFill>
          <a:blip r:embed="rId2"/>
          <a:stretch>
            <a:fillRect/>
          </a:stretch>
        </p:blipFill>
        <p:spPr>
          <a:xfrm>
            <a:off x="6424191" y="2957616"/>
            <a:ext cx="5066553" cy="3019631"/>
          </a:xfrm>
          <a:prstGeom prst="rect">
            <a:avLst/>
          </a:prstGeom>
          <a:ln>
            <a:solidFill>
              <a:srgbClr val="0070C0"/>
            </a:solidFill>
          </a:ln>
        </p:spPr>
      </p:pic>
      <p:grpSp>
        <p:nvGrpSpPr>
          <p:cNvPr id="11" name="!!2">
            <a:extLst>
              <a:ext uri="{FF2B5EF4-FFF2-40B4-BE49-F238E27FC236}">
                <a16:creationId xmlns:a16="http://schemas.microsoft.com/office/drawing/2014/main" id="{FD1048D7-9A32-4AAC-8155-2F8D98A5F59C}"/>
              </a:ext>
            </a:extLst>
          </p:cNvPr>
          <p:cNvGrpSpPr/>
          <p:nvPr/>
        </p:nvGrpSpPr>
        <p:grpSpPr>
          <a:xfrm>
            <a:off x="10654626" y="118011"/>
            <a:ext cx="1352938" cy="1166326"/>
            <a:chOff x="10114384" y="822416"/>
            <a:chExt cx="1352938" cy="1166326"/>
          </a:xfrm>
        </p:grpSpPr>
        <p:cxnSp>
          <p:nvCxnSpPr>
            <p:cNvPr id="12" name="Straight Connector 11">
              <a:extLst>
                <a:ext uri="{FF2B5EF4-FFF2-40B4-BE49-F238E27FC236}">
                  <a16:creationId xmlns:a16="http://schemas.microsoft.com/office/drawing/2014/main" id="{98B1EBF2-E631-4A3C-A46A-B4134BD9C0B1}"/>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B5CD88-73CF-48BE-A1F4-FD3EB3247091}"/>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3">
            <a:extLst>
              <a:ext uri="{FF2B5EF4-FFF2-40B4-BE49-F238E27FC236}">
                <a16:creationId xmlns:a16="http://schemas.microsoft.com/office/drawing/2014/main" id="{499EED39-A50C-405F-8EB9-DD96BA7EDE68}"/>
              </a:ext>
            </a:extLst>
          </p:cNvPr>
          <p:cNvGrpSpPr/>
          <p:nvPr/>
        </p:nvGrpSpPr>
        <p:grpSpPr>
          <a:xfrm rot="10800000">
            <a:off x="285652" y="5439944"/>
            <a:ext cx="1352938" cy="1166326"/>
            <a:chOff x="10114384" y="822416"/>
            <a:chExt cx="1352938" cy="1166326"/>
          </a:xfrm>
        </p:grpSpPr>
        <p:cxnSp>
          <p:nvCxnSpPr>
            <p:cNvPr id="15" name="Straight Connector 14">
              <a:extLst>
                <a:ext uri="{FF2B5EF4-FFF2-40B4-BE49-F238E27FC236}">
                  <a16:creationId xmlns:a16="http://schemas.microsoft.com/office/drawing/2014/main" id="{2A29518B-42A2-427D-8EF4-0772774101A3}"/>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C0D4E7-39C6-4701-AAD9-621EAA35C83D}"/>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03F3B72C-43A8-4375-B616-91F569629343}"/>
              </a:ext>
            </a:extLst>
          </p:cNvPr>
          <p:cNvSpPr txBox="1"/>
          <p:nvPr/>
        </p:nvSpPr>
        <p:spPr>
          <a:xfrm>
            <a:off x="1686224" y="6410323"/>
            <a:ext cx="6118860" cy="338554"/>
          </a:xfrm>
          <a:prstGeom prst="rect">
            <a:avLst/>
          </a:prstGeom>
          <a:noFill/>
        </p:spPr>
        <p:txBody>
          <a:bodyPr wrap="square">
            <a:spAutoFit/>
          </a:bodyPr>
          <a:lstStyle/>
          <a:p>
            <a:r>
              <a:rPr lang="en-US" sz="1600">
                <a:latin typeface="Montserrat "/>
              </a:rPr>
              <a:t>Linux Operating System</a:t>
            </a:r>
          </a:p>
        </p:txBody>
      </p:sp>
      <p:pic>
        <p:nvPicPr>
          <p:cNvPr id="18" name="Graphic 17" descr="Aperture outline">
            <a:extLst>
              <a:ext uri="{FF2B5EF4-FFF2-40B4-BE49-F238E27FC236}">
                <a16:creationId xmlns:a16="http://schemas.microsoft.com/office/drawing/2014/main" id="{23160278-521A-49A1-8992-04383E8A23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26015" y="6318121"/>
            <a:ext cx="522957" cy="522957"/>
          </a:xfrm>
          <a:prstGeom prst="rect">
            <a:avLst/>
          </a:prstGeom>
        </p:spPr>
      </p:pic>
      <p:sp>
        <p:nvSpPr>
          <p:cNvPr id="41" name="TextBox 40">
            <a:extLst>
              <a:ext uri="{FF2B5EF4-FFF2-40B4-BE49-F238E27FC236}">
                <a16:creationId xmlns:a16="http://schemas.microsoft.com/office/drawing/2014/main" id="{CF904EE3-97BF-463E-8943-2B3B8216F1EC}"/>
              </a:ext>
            </a:extLst>
          </p:cNvPr>
          <p:cNvSpPr txBox="1"/>
          <p:nvPr/>
        </p:nvSpPr>
        <p:spPr>
          <a:xfrm flipH="1">
            <a:off x="488269" y="231108"/>
            <a:ext cx="4014279" cy="400110"/>
          </a:xfrm>
          <a:prstGeom prst="rect">
            <a:avLst/>
          </a:prstGeom>
          <a:noFill/>
        </p:spPr>
        <p:txBody>
          <a:bodyPr wrap="square" rtlCol="0">
            <a:spAutoFit/>
          </a:bodyPr>
          <a:lstStyle/>
          <a:p>
            <a:r>
              <a:rPr lang="en-US" sz="2000">
                <a:latin typeface="Montserrat Black" panose="00000A00000000000000" pitchFamily="2" charset="0"/>
              </a:rPr>
              <a:t>Dining Philosophers - Test</a:t>
            </a:r>
          </a:p>
        </p:txBody>
      </p:sp>
      <p:sp>
        <p:nvSpPr>
          <p:cNvPr id="49" name="TextBox 48">
            <a:extLst>
              <a:ext uri="{FF2B5EF4-FFF2-40B4-BE49-F238E27FC236}">
                <a16:creationId xmlns:a16="http://schemas.microsoft.com/office/drawing/2014/main" id="{58CB1A0F-79B0-4867-B925-1FF89B204C7C}"/>
              </a:ext>
            </a:extLst>
          </p:cNvPr>
          <p:cNvSpPr txBox="1"/>
          <p:nvPr/>
        </p:nvSpPr>
        <p:spPr>
          <a:xfrm>
            <a:off x="6452175" y="6446747"/>
            <a:ext cx="6094520" cy="307777"/>
          </a:xfrm>
          <a:prstGeom prst="rect">
            <a:avLst/>
          </a:prstGeom>
          <a:noFill/>
        </p:spPr>
        <p:txBody>
          <a:bodyPr wrap="square">
            <a:spAutoFit/>
          </a:bodyPr>
          <a:lstStyle/>
          <a:p>
            <a:r>
              <a:rPr lang="en-US" sz="1400">
                <a:latin typeface="Montserrat" panose="00000500000000000000" pitchFamily="2" charset="0"/>
                <a:hlinkClick r:id="rId5"/>
              </a:rPr>
              <a:t>GitHub - </a:t>
            </a:r>
            <a:r>
              <a:rPr lang="en-US" sz="1400" err="1">
                <a:latin typeface="Montserrat" panose="00000500000000000000" pitchFamily="2" charset="0"/>
                <a:hlinkClick r:id="rId5"/>
              </a:rPr>
              <a:t>DwangDNguyen</a:t>
            </a:r>
            <a:r>
              <a:rPr lang="en-US" sz="1400">
                <a:latin typeface="Montserrat" panose="00000500000000000000" pitchFamily="2" charset="0"/>
                <a:hlinkClick r:id="rId5"/>
              </a:rPr>
              <a:t>/deadlock at master</a:t>
            </a:r>
            <a:r>
              <a:rPr lang="en-US" sz="1400">
                <a:latin typeface="Montserrat" panose="00000500000000000000" pitchFamily="2" charset="0"/>
              </a:rPr>
              <a:t> – link </a:t>
            </a:r>
            <a:r>
              <a:rPr lang="en-US" sz="1400" err="1">
                <a:latin typeface="Montserrat" panose="00000500000000000000" pitchFamily="2" charset="0"/>
              </a:rPr>
              <a:t>github</a:t>
            </a:r>
            <a:endParaRPr lang="en-US" sz="1400">
              <a:latin typeface="Montserrat" panose="00000500000000000000" pitchFamily="2" charset="0"/>
            </a:endParaRPr>
          </a:p>
        </p:txBody>
      </p:sp>
      <p:graphicFrame>
        <p:nvGraphicFramePr>
          <p:cNvPr id="19" name="Chart 18">
            <a:extLst>
              <a:ext uri="{FF2B5EF4-FFF2-40B4-BE49-F238E27FC236}">
                <a16:creationId xmlns:a16="http://schemas.microsoft.com/office/drawing/2014/main" id="{B793E607-6F7E-40BB-8BD1-8DC5B08C3AB1}"/>
              </a:ext>
            </a:extLst>
          </p:cNvPr>
          <p:cNvGraphicFramePr>
            <a:graphicFrameLocks/>
          </p:cNvGraphicFramePr>
          <p:nvPr>
            <p:extLst>
              <p:ext uri="{D42A27DB-BD31-4B8C-83A1-F6EECF244321}">
                <p14:modId xmlns:p14="http://schemas.microsoft.com/office/powerpoint/2010/main" val="4040595503"/>
              </p:ext>
            </p:extLst>
          </p:nvPr>
        </p:nvGraphicFramePr>
        <p:xfrm>
          <a:off x="1164923" y="2885121"/>
          <a:ext cx="4011280" cy="3184326"/>
        </p:xfrm>
        <a:graphic>
          <a:graphicData uri="http://schemas.openxmlformats.org/drawingml/2006/chart">
            <c:chart xmlns:c="http://schemas.openxmlformats.org/drawingml/2006/chart" xmlns:r="http://schemas.openxmlformats.org/officeDocument/2006/relationships" r:id="rId6"/>
          </a:graphicData>
        </a:graphic>
      </p:graphicFrame>
      <p:sp>
        <p:nvSpPr>
          <p:cNvPr id="2" name="TextBox 1">
            <a:extLst>
              <a:ext uri="{FF2B5EF4-FFF2-40B4-BE49-F238E27FC236}">
                <a16:creationId xmlns:a16="http://schemas.microsoft.com/office/drawing/2014/main" id="{2DB90584-3C63-421D-9534-0D5115D80098}"/>
              </a:ext>
            </a:extLst>
          </p:cNvPr>
          <p:cNvSpPr txBox="1"/>
          <p:nvPr/>
        </p:nvSpPr>
        <p:spPr>
          <a:xfrm>
            <a:off x="870681" y="2493603"/>
            <a:ext cx="1216241" cy="276999"/>
          </a:xfrm>
          <a:prstGeom prst="rect">
            <a:avLst/>
          </a:prstGeom>
          <a:noFill/>
        </p:spPr>
        <p:txBody>
          <a:bodyPr wrap="square" rtlCol="0">
            <a:spAutoFit/>
          </a:bodyPr>
          <a:lstStyle/>
          <a:p>
            <a:r>
              <a:rPr lang="en-US" sz="1200" err="1"/>
              <a:t>Thời</a:t>
            </a:r>
            <a:r>
              <a:rPr lang="en-US" sz="1200"/>
              <a:t> </a:t>
            </a:r>
            <a:r>
              <a:rPr lang="en-US" sz="1200" err="1"/>
              <a:t>gian</a:t>
            </a:r>
            <a:r>
              <a:rPr lang="en-US" sz="1200"/>
              <a:t>(s)</a:t>
            </a:r>
          </a:p>
        </p:txBody>
      </p:sp>
      <p:sp>
        <p:nvSpPr>
          <p:cNvPr id="20" name="TextBox 19">
            <a:extLst>
              <a:ext uri="{FF2B5EF4-FFF2-40B4-BE49-F238E27FC236}">
                <a16:creationId xmlns:a16="http://schemas.microsoft.com/office/drawing/2014/main" id="{0C736842-45EB-4249-99C2-FEB802B098D4}"/>
              </a:ext>
            </a:extLst>
          </p:cNvPr>
          <p:cNvSpPr txBox="1"/>
          <p:nvPr/>
        </p:nvSpPr>
        <p:spPr>
          <a:xfrm>
            <a:off x="5002884" y="5687305"/>
            <a:ext cx="825624" cy="461665"/>
          </a:xfrm>
          <a:prstGeom prst="rect">
            <a:avLst/>
          </a:prstGeom>
          <a:noFill/>
        </p:spPr>
        <p:txBody>
          <a:bodyPr wrap="square" rtlCol="0">
            <a:spAutoFit/>
          </a:bodyPr>
          <a:lstStyle/>
          <a:p>
            <a:pPr algn="ctr"/>
            <a:r>
              <a:rPr lang="en-US" sz="1200" err="1"/>
              <a:t>Số</a:t>
            </a:r>
            <a:r>
              <a:rPr lang="en-US" sz="1200"/>
              <a:t> </a:t>
            </a:r>
            <a:r>
              <a:rPr lang="en-US" sz="1200" err="1"/>
              <a:t>tiến</a:t>
            </a:r>
            <a:r>
              <a:rPr lang="en-US" sz="1200"/>
              <a:t> </a:t>
            </a:r>
            <a:r>
              <a:rPr lang="en-US" sz="1200" err="1"/>
              <a:t>trình</a:t>
            </a:r>
            <a:r>
              <a:rPr lang="en-US" sz="1200"/>
              <a:t> </a:t>
            </a:r>
          </a:p>
        </p:txBody>
      </p:sp>
      <p:sp>
        <p:nvSpPr>
          <p:cNvPr id="6" name="Rectangle 5">
            <a:extLst>
              <a:ext uri="{FF2B5EF4-FFF2-40B4-BE49-F238E27FC236}">
                <a16:creationId xmlns:a16="http://schemas.microsoft.com/office/drawing/2014/main" id="{0CA0656D-F3A0-45EE-997B-9C467FB167F5}"/>
              </a:ext>
            </a:extLst>
          </p:cNvPr>
          <p:cNvSpPr/>
          <p:nvPr/>
        </p:nvSpPr>
        <p:spPr>
          <a:xfrm>
            <a:off x="6981240" y="5758018"/>
            <a:ext cx="4080592" cy="219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5885609-F2A2-4E3B-ABC5-351BC8270413}"/>
              </a:ext>
            </a:extLst>
          </p:cNvPr>
          <p:cNvSpPr txBox="1"/>
          <p:nvPr/>
        </p:nvSpPr>
        <p:spPr>
          <a:xfrm flipH="1">
            <a:off x="6963561" y="5693320"/>
            <a:ext cx="278288" cy="261610"/>
          </a:xfrm>
          <a:prstGeom prst="rect">
            <a:avLst/>
          </a:prstGeom>
          <a:noFill/>
        </p:spPr>
        <p:txBody>
          <a:bodyPr wrap="square" rtlCol="0">
            <a:spAutoFit/>
          </a:bodyPr>
          <a:lstStyle/>
          <a:p>
            <a:r>
              <a:rPr lang="en-US" sz="1050"/>
              <a:t>5</a:t>
            </a:r>
          </a:p>
        </p:txBody>
      </p:sp>
      <p:sp>
        <p:nvSpPr>
          <p:cNvPr id="24" name="TextBox 23">
            <a:extLst>
              <a:ext uri="{FF2B5EF4-FFF2-40B4-BE49-F238E27FC236}">
                <a16:creationId xmlns:a16="http://schemas.microsoft.com/office/drawing/2014/main" id="{F62E9EB9-F050-4764-9699-50E244703E08}"/>
              </a:ext>
            </a:extLst>
          </p:cNvPr>
          <p:cNvSpPr txBox="1"/>
          <p:nvPr/>
        </p:nvSpPr>
        <p:spPr>
          <a:xfrm flipH="1">
            <a:off x="7715646" y="5689090"/>
            <a:ext cx="278288" cy="261610"/>
          </a:xfrm>
          <a:prstGeom prst="rect">
            <a:avLst/>
          </a:prstGeom>
          <a:noFill/>
        </p:spPr>
        <p:txBody>
          <a:bodyPr wrap="square" rtlCol="0">
            <a:spAutoFit/>
          </a:bodyPr>
          <a:lstStyle/>
          <a:p>
            <a:r>
              <a:rPr lang="en-US" sz="1050"/>
              <a:t>6</a:t>
            </a:r>
          </a:p>
        </p:txBody>
      </p:sp>
      <p:sp>
        <p:nvSpPr>
          <p:cNvPr id="25" name="TextBox 24">
            <a:extLst>
              <a:ext uri="{FF2B5EF4-FFF2-40B4-BE49-F238E27FC236}">
                <a16:creationId xmlns:a16="http://schemas.microsoft.com/office/drawing/2014/main" id="{9AA9CED3-3712-43A2-9F30-DA0514E35102}"/>
              </a:ext>
            </a:extLst>
          </p:cNvPr>
          <p:cNvSpPr txBox="1"/>
          <p:nvPr/>
        </p:nvSpPr>
        <p:spPr>
          <a:xfrm flipH="1">
            <a:off x="8533304" y="5697146"/>
            <a:ext cx="278288" cy="261610"/>
          </a:xfrm>
          <a:prstGeom prst="rect">
            <a:avLst/>
          </a:prstGeom>
          <a:noFill/>
        </p:spPr>
        <p:txBody>
          <a:bodyPr wrap="square" rtlCol="0">
            <a:spAutoFit/>
          </a:bodyPr>
          <a:lstStyle/>
          <a:p>
            <a:r>
              <a:rPr lang="en-US" sz="1050"/>
              <a:t>7</a:t>
            </a:r>
          </a:p>
        </p:txBody>
      </p:sp>
      <p:sp>
        <p:nvSpPr>
          <p:cNvPr id="26" name="TextBox 25">
            <a:extLst>
              <a:ext uri="{FF2B5EF4-FFF2-40B4-BE49-F238E27FC236}">
                <a16:creationId xmlns:a16="http://schemas.microsoft.com/office/drawing/2014/main" id="{AF455458-014B-40E6-B612-B88DE7DF05E0}"/>
              </a:ext>
            </a:extLst>
          </p:cNvPr>
          <p:cNvSpPr txBox="1"/>
          <p:nvPr/>
        </p:nvSpPr>
        <p:spPr>
          <a:xfrm flipH="1">
            <a:off x="9298544" y="5691334"/>
            <a:ext cx="278288" cy="261610"/>
          </a:xfrm>
          <a:prstGeom prst="rect">
            <a:avLst/>
          </a:prstGeom>
          <a:noFill/>
        </p:spPr>
        <p:txBody>
          <a:bodyPr wrap="square" rtlCol="0">
            <a:spAutoFit/>
          </a:bodyPr>
          <a:lstStyle/>
          <a:p>
            <a:r>
              <a:rPr lang="en-US" sz="1050"/>
              <a:t>8</a:t>
            </a:r>
          </a:p>
        </p:txBody>
      </p:sp>
      <p:sp>
        <p:nvSpPr>
          <p:cNvPr id="27" name="TextBox 26">
            <a:extLst>
              <a:ext uri="{FF2B5EF4-FFF2-40B4-BE49-F238E27FC236}">
                <a16:creationId xmlns:a16="http://schemas.microsoft.com/office/drawing/2014/main" id="{19F1E5E1-CC6F-41CF-AF0D-E96DB944CCE4}"/>
              </a:ext>
            </a:extLst>
          </p:cNvPr>
          <p:cNvSpPr txBox="1"/>
          <p:nvPr/>
        </p:nvSpPr>
        <p:spPr>
          <a:xfrm flipH="1">
            <a:off x="10059578" y="5689090"/>
            <a:ext cx="278288" cy="261610"/>
          </a:xfrm>
          <a:prstGeom prst="rect">
            <a:avLst/>
          </a:prstGeom>
          <a:noFill/>
        </p:spPr>
        <p:txBody>
          <a:bodyPr wrap="square" rtlCol="0">
            <a:spAutoFit/>
          </a:bodyPr>
          <a:lstStyle/>
          <a:p>
            <a:r>
              <a:rPr lang="en-US" sz="1050"/>
              <a:t>9</a:t>
            </a:r>
          </a:p>
        </p:txBody>
      </p:sp>
      <p:sp>
        <p:nvSpPr>
          <p:cNvPr id="28" name="TextBox 27">
            <a:extLst>
              <a:ext uri="{FF2B5EF4-FFF2-40B4-BE49-F238E27FC236}">
                <a16:creationId xmlns:a16="http://schemas.microsoft.com/office/drawing/2014/main" id="{5F770F4A-6F65-4298-B547-6130D61DAA59}"/>
              </a:ext>
            </a:extLst>
          </p:cNvPr>
          <p:cNvSpPr txBox="1"/>
          <p:nvPr/>
        </p:nvSpPr>
        <p:spPr>
          <a:xfrm flipH="1">
            <a:off x="10748423" y="5687305"/>
            <a:ext cx="328122" cy="253916"/>
          </a:xfrm>
          <a:prstGeom prst="rect">
            <a:avLst/>
          </a:prstGeom>
          <a:noFill/>
        </p:spPr>
        <p:txBody>
          <a:bodyPr wrap="square" rtlCol="0">
            <a:spAutoFit/>
          </a:bodyPr>
          <a:lstStyle/>
          <a:p>
            <a:r>
              <a:rPr lang="en-US" sz="1050"/>
              <a:t>10</a:t>
            </a:r>
          </a:p>
        </p:txBody>
      </p:sp>
      <p:sp>
        <p:nvSpPr>
          <p:cNvPr id="29" name="TextBox 28">
            <a:extLst>
              <a:ext uri="{FF2B5EF4-FFF2-40B4-BE49-F238E27FC236}">
                <a16:creationId xmlns:a16="http://schemas.microsoft.com/office/drawing/2014/main" id="{EBF60CB4-88E4-4884-9886-E1FEA4C86D73}"/>
              </a:ext>
            </a:extLst>
          </p:cNvPr>
          <p:cNvSpPr txBox="1"/>
          <p:nvPr/>
        </p:nvSpPr>
        <p:spPr>
          <a:xfrm>
            <a:off x="11350889" y="5552006"/>
            <a:ext cx="825624" cy="461665"/>
          </a:xfrm>
          <a:prstGeom prst="rect">
            <a:avLst/>
          </a:prstGeom>
          <a:noFill/>
        </p:spPr>
        <p:txBody>
          <a:bodyPr wrap="square" rtlCol="0">
            <a:spAutoFit/>
          </a:bodyPr>
          <a:lstStyle/>
          <a:p>
            <a:pPr algn="ctr"/>
            <a:r>
              <a:rPr lang="en-US" sz="1200" err="1"/>
              <a:t>Số</a:t>
            </a:r>
            <a:r>
              <a:rPr lang="en-US" sz="1200"/>
              <a:t> </a:t>
            </a:r>
            <a:r>
              <a:rPr lang="en-US" sz="1200" err="1"/>
              <a:t>tiến</a:t>
            </a:r>
            <a:r>
              <a:rPr lang="en-US" sz="1200"/>
              <a:t> </a:t>
            </a:r>
            <a:r>
              <a:rPr lang="en-US" sz="1200" err="1"/>
              <a:t>trình</a:t>
            </a:r>
            <a:r>
              <a:rPr lang="en-US" sz="1200"/>
              <a:t> </a:t>
            </a:r>
          </a:p>
        </p:txBody>
      </p:sp>
      <p:sp>
        <p:nvSpPr>
          <p:cNvPr id="30" name="TextBox 29">
            <a:extLst>
              <a:ext uri="{FF2B5EF4-FFF2-40B4-BE49-F238E27FC236}">
                <a16:creationId xmlns:a16="http://schemas.microsoft.com/office/drawing/2014/main" id="{61A47201-4223-4C29-AAA6-57CB9BA539AF}"/>
              </a:ext>
            </a:extLst>
          </p:cNvPr>
          <p:cNvSpPr txBox="1"/>
          <p:nvPr/>
        </p:nvSpPr>
        <p:spPr>
          <a:xfrm>
            <a:off x="5921212" y="2477739"/>
            <a:ext cx="825624" cy="461665"/>
          </a:xfrm>
          <a:prstGeom prst="rect">
            <a:avLst/>
          </a:prstGeom>
          <a:noFill/>
        </p:spPr>
        <p:txBody>
          <a:bodyPr wrap="square" rtlCol="0">
            <a:spAutoFit/>
          </a:bodyPr>
          <a:lstStyle/>
          <a:p>
            <a:pPr algn="ctr"/>
            <a:r>
              <a:rPr lang="en-US" sz="1200" err="1"/>
              <a:t>Số</a:t>
            </a:r>
            <a:r>
              <a:rPr lang="en-US" sz="1200"/>
              <a:t> </a:t>
            </a:r>
            <a:r>
              <a:rPr lang="en-US" sz="1200" err="1"/>
              <a:t>lần</a:t>
            </a:r>
            <a:r>
              <a:rPr lang="en-US" sz="1200"/>
              <a:t> Deadlock</a:t>
            </a:r>
          </a:p>
        </p:txBody>
      </p:sp>
      <p:graphicFrame>
        <p:nvGraphicFramePr>
          <p:cNvPr id="23" name="Table 22">
            <a:extLst>
              <a:ext uri="{FF2B5EF4-FFF2-40B4-BE49-F238E27FC236}">
                <a16:creationId xmlns:a16="http://schemas.microsoft.com/office/drawing/2014/main" id="{15440C66-4026-4DCF-AE9E-28186D00008B}"/>
              </a:ext>
            </a:extLst>
          </p:cNvPr>
          <p:cNvGraphicFramePr>
            <a:graphicFrameLocks noGrp="1"/>
          </p:cNvGraphicFramePr>
          <p:nvPr>
            <p:extLst>
              <p:ext uri="{D42A27DB-BD31-4B8C-83A1-F6EECF244321}">
                <p14:modId xmlns:p14="http://schemas.microsoft.com/office/powerpoint/2010/main" val="2871983573"/>
              </p:ext>
            </p:extLst>
          </p:nvPr>
        </p:nvGraphicFramePr>
        <p:xfrm>
          <a:off x="7385737" y="612194"/>
          <a:ext cx="3825613" cy="1846523"/>
        </p:xfrm>
        <a:graphic>
          <a:graphicData uri="http://schemas.openxmlformats.org/drawingml/2006/table">
            <a:tbl>
              <a:tblPr>
                <a:tableStyleId>{5C22544A-7EE6-4342-B048-85BDC9FD1C3A}</a:tableStyleId>
              </a:tblPr>
              <a:tblGrid>
                <a:gridCol w="1026728">
                  <a:extLst>
                    <a:ext uri="{9D8B030D-6E8A-4147-A177-3AD203B41FA5}">
                      <a16:colId xmlns:a16="http://schemas.microsoft.com/office/drawing/2014/main" val="1821142220"/>
                    </a:ext>
                  </a:extLst>
                </a:gridCol>
                <a:gridCol w="1434605">
                  <a:extLst>
                    <a:ext uri="{9D8B030D-6E8A-4147-A177-3AD203B41FA5}">
                      <a16:colId xmlns:a16="http://schemas.microsoft.com/office/drawing/2014/main" val="4037241679"/>
                    </a:ext>
                  </a:extLst>
                </a:gridCol>
                <a:gridCol w="1364280">
                  <a:extLst>
                    <a:ext uri="{9D8B030D-6E8A-4147-A177-3AD203B41FA5}">
                      <a16:colId xmlns:a16="http://schemas.microsoft.com/office/drawing/2014/main" val="450548368"/>
                    </a:ext>
                  </a:extLst>
                </a:gridCol>
              </a:tblGrid>
              <a:tr h="263789">
                <a:tc>
                  <a:txBody>
                    <a:bodyPr/>
                    <a:lstStyle/>
                    <a:p>
                      <a:pPr algn="ctr" fontAlgn="b"/>
                      <a:r>
                        <a:rPr lang="en-US" sz="1100" u="none" strike="noStrike">
                          <a:effectLst/>
                        </a:rPr>
                        <a:t>Số tiến trình</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u="none" strike="noStrike" err="1">
                          <a:effectLst/>
                        </a:rPr>
                        <a:t>Thời</a:t>
                      </a:r>
                      <a:r>
                        <a:rPr lang="en-US" sz="1100" u="none" strike="noStrike">
                          <a:effectLst/>
                        </a:rPr>
                        <a:t> </a:t>
                      </a:r>
                      <a:r>
                        <a:rPr lang="en-US" sz="1100" u="none" strike="noStrike" err="1">
                          <a:effectLst/>
                        </a:rPr>
                        <a:t>gian</a:t>
                      </a:r>
                      <a:r>
                        <a:rPr lang="en-US" sz="1100" u="none" strike="noStrike">
                          <a:effectLst/>
                        </a:rPr>
                        <a:t> </a:t>
                      </a:r>
                      <a:r>
                        <a:rPr lang="en-US" sz="1100" u="none" strike="noStrike" err="1">
                          <a:effectLst/>
                        </a:rPr>
                        <a:t>thực</a:t>
                      </a:r>
                      <a:r>
                        <a:rPr lang="en-US" sz="1100" u="none" strike="noStrike">
                          <a:effectLst/>
                        </a:rPr>
                        <a:t> </a:t>
                      </a:r>
                      <a:r>
                        <a:rPr lang="en-US" sz="1100" u="none" strike="noStrike" err="1">
                          <a:effectLst/>
                        </a:rPr>
                        <a:t>thi</a:t>
                      </a:r>
                      <a:r>
                        <a:rPr lang="en-US" sz="1100" u="none" strike="noStrike">
                          <a:effectLst/>
                        </a:rPr>
                        <a:t> TB(s)</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u="none" strike="noStrike">
                          <a:effectLst/>
                        </a:rPr>
                        <a:t>Số lần Deadlock</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487019"/>
                  </a:ext>
                </a:extLst>
              </a:tr>
              <a:tr h="263789">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u="none" strike="noStrike">
                          <a:effectLst/>
                        </a:rPr>
                        <a:t>6.206</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068067"/>
                  </a:ext>
                </a:extLst>
              </a:tr>
              <a:tr h="263789">
                <a:tc>
                  <a:txBody>
                    <a:bodyPr/>
                    <a:lstStyle/>
                    <a:p>
                      <a:pPr algn="ct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u="none" strike="noStrike">
                          <a:effectLst/>
                        </a:rPr>
                        <a:t>4.838</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79331435"/>
                  </a:ext>
                </a:extLst>
              </a:tr>
              <a:tr h="263789">
                <a:tc>
                  <a:txBody>
                    <a:bodyPr/>
                    <a:lstStyle/>
                    <a:p>
                      <a:pPr algn="ct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u="none" strike="noStrike">
                          <a:effectLst/>
                        </a:rPr>
                        <a:t>3.554</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8772623"/>
                  </a:ext>
                </a:extLst>
              </a:tr>
              <a:tr h="263789">
                <a:tc>
                  <a:txBody>
                    <a:bodyPr/>
                    <a:lstStyle/>
                    <a:p>
                      <a:pPr algn="ct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u="none" strike="noStrike">
                          <a:effectLst/>
                        </a:rPr>
                        <a:t>2.969</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7935260"/>
                  </a:ext>
                </a:extLst>
              </a:tr>
              <a:tr h="263789">
                <a:tc>
                  <a:txBody>
                    <a:bodyPr/>
                    <a:lstStyle/>
                    <a:p>
                      <a:pPr algn="ct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u="none" strike="noStrike">
                          <a:effectLst/>
                        </a:rPr>
                        <a:t>2.206</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6739245"/>
                  </a:ext>
                </a:extLst>
              </a:tr>
              <a:tr h="263789">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u="none" strike="noStrike">
                          <a:effectLst/>
                        </a:rPr>
                        <a:t>1.733</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42246732"/>
                  </a:ext>
                </a:extLst>
              </a:tr>
            </a:tbl>
          </a:graphicData>
        </a:graphic>
      </p:graphicFrame>
      <p:sp>
        <p:nvSpPr>
          <p:cNvPr id="31" name="TextBox 30">
            <a:extLst>
              <a:ext uri="{FF2B5EF4-FFF2-40B4-BE49-F238E27FC236}">
                <a16:creationId xmlns:a16="http://schemas.microsoft.com/office/drawing/2014/main" id="{40917A0A-B41F-4DA3-94E6-B6E07299035E}"/>
              </a:ext>
            </a:extLst>
          </p:cNvPr>
          <p:cNvSpPr txBox="1"/>
          <p:nvPr/>
        </p:nvSpPr>
        <p:spPr>
          <a:xfrm>
            <a:off x="4073391" y="1100718"/>
            <a:ext cx="3168458" cy="830997"/>
          </a:xfrm>
          <a:prstGeom prst="rect">
            <a:avLst/>
          </a:prstGeom>
          <a:noFill/>
        </p:spPr>
        <p:txBody>
          <a:bodyPr wrap="square" rtlCol="0">
            <a:spAutoFit/>
          </a:bodyPr>
          <a:lstStyle/>
          <a:p>
            <a:pPr algn="ctr"/>
            <a:r>
              <a:rPr lang="en-US" sz="1600">
                <a:latin typeface="Montserrat" panose="00000500000000000000" pitchFamily="2" charset="0"/>
              </a:rPr>
              <a:t>Bảng khảo sát khi tăng số tiến trình từ 5-&gt;10, mỗi trường hợp đo 25 lần</a:t>
            </a:r>
          </a:p>
        </p:txBody>
      </p:sp>
    </p:spTree>
    <p:extLst>
      <p:ext uri="{BB962C8B-B14F-4D97-AF65-F5344CB8AC3E}">
        <p14:creationId xmlns:p14="http://schemas.microsoft.com/office/powerpoint/2010/main" val="16516031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2">
            <a:extLst>
              <a:ext uri="{FF2B5EF4-FFF2-40B4-BE49-F238E27FC236}">
                <a16:creationId xmlns:a16="http://schemas.microsoft.com/office/drawing/2014/main" id="{FD1048D7-9A32-4AAC-8155-2F8D98A5F59C}"/>
              </a:ext>
            </a:extLst>
          </p:cNvPr>
          <p:cNvGrpSpPr/>
          <p:nvPr/>
        </p:nvGrpSpPr>
        <p:grpSpPr>
          <a:xfrm>
            <a:off x="10654626" y="118011"/>
            <a:ext cx="1352938" cy="1166326"/>
            <a:chOff x="10114384" y="822416"/>
            <a:chExt cx="1352938" cy="1166326"/>
          </a:xfrm>
        </p:grpSpPr>
        <p:cxnSp>
          <p:nvCxnSpPr>
            <p:cNvPr id="12" name="Straight Connector 11">
              <a:extLst>
                <a:ext uri="{FF2B5EF4-FFF2-40B4-BE49-F238E27FC236}">
                  <a16:creationId xmlns:a16="http://schemas.microsoft.com/office/drawing/2014/main" id="{98B1EBF2-E631-4A3C-A46A-B4134BD9C0B1}"/>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B5CD88-73CF-48BE-A1F4-FD3EB3247091}"/>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3">
            <a:extLst>
              <a:ext uri="{FF2B5EF4-FFF2-40B4-BE49-F238E27FC236}">
                <a16:creationId xmlns:a16="http://schemas.microsoft.com/office/drawing/2014/main" id="{499EED39-A50C-405F-8EB9-DD96BA7EDE68}"/>
              </a:ext>
            </a:extLst>
          </p:cNvPr>
          <p:cNvGrpSpPr/>
          <p:nvPr/>
        </p:nvGrpSpPr>
        <p:grpSpPr>
          <a:xfrm rot="10800000">
            <a:off x="285652" y="5439944"/>
            <a:ext cx="1352938" cy="1166326"/>
            <a:chOff x="10114384" y="822416"/>
            <a:chExt cx="1352938" cy="1166326"/>
          </a:xfrm>
        </p:grpSpPr>
        <p:cxnSp>
          <p:nvCxnSpPr>
            <p:cNvPr id="15" name="Straight Connector 14">
              <a:extLst>
                <a:ext uri="{FF2B5EF4-FFF2-40B4-BE49-F238E27FC236}">
                  <a16:creationId xmlns:a16="http://schemas.microsoft.com/office/drawing/2014/main" id="{2A29518B-42A2-427D-8EF4-0772774101A3}"/>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C0D4E7-39C6-4701-AAD9-621EAA35C83D}"/>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03F3B72C-43A8-4375-B616-91F569629343}"/>
              </a:ext>
            </a:extLst>
          </p:cNvPr>
          <p:cNvSpPr txBox="1"/>
          <p:nvPr/>
        </p:nvSpPr>
        <p:spPr>
          <a:xfrm>
            <a:off x="1686224" y="6410323"/>
            <a:ext cx="6118860" cy="338554"/>
          </a:xfrm>
          <a:prstGeom prst="rect">
            <a:avLst/>
          </a:prstGeom>
          <a:noFill/>
        </p:spPr>
        <p:txBody>
          <a:bodyPr wrap="square">
            <a:spAutoFit/>
          </a:bodyPr>
          <a:lstStyle/>
          <a:p>
            <a:r>
              <a:rPr lang="en-US" sz="1600">
                <a:latin typeface="Montserrat "/>
              </a:rPr>
              <a:t>Linux Operating System</a:t>
            </a:r>
          </a:p>
        </p:txBody>
      </p:sp>
      <p:pic>
        <p:nvPicPr>
          <p:cNvPr id="18" name="Graphic 17" descr="Aperture outline">
            <a:extLst>
              <a:ext uri="{FF2B5EF4-FFF2-40B4-BE49-F238E27FC236}">
                <a16:creationId xmlns:a16="http://schemas.microsoft.com/office/drawing/2014/main" id="{23160278-521A-49A1-8992-04383E8A2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6015" y="6318121"/>
            <a:ext cx="522957" cy="522957"/>
          </a:xfrm>
          <a:prstGeom prst="rect">
            <a:avLst/>
          </a:prstGeom>
        </p:spPr>
      </p:pic>
      <p:sp>
        <p:nvSpPr>
          <p:cNvPr id="41" name="TextBox 40">
            <a:extLst>
              <a:ext uri="{FF2B5EF4-FFF2-40B4-BE49-F238E27FC236}">
                <a16:creationId xmlns:a16="http://schemas.microsoft.com/office/drawing/2014/main" id="{CF904EE3-97BF-463E-8943-2B3B8216F1EC}"/>
              </a:ext>
            </a:extLst>
          </p:cNvPr>
          <p:cNvSpPr txBox="1"/>
          <p:nvPr/>
        </p:nvSpPr>
        <p:spPr>
          <a:xfrm flipH="1">
            <a:off x="488269" y="231108"/>
            <a:ext cx="4014279" cy="400110"/>
          </a:xfrm>
          <a:prstGeom prst="rect">
            <a:avLst/>
          </a:prstGeom>
          <a:noFill/>
        </p:spPr>
        <p:txBody>
          <a:bodyPr wrap="square" rtlCol="0">
            <a:spAutoFit/>
          </a:bodyPr>
          <a:lstStyle/>
          <a:p>
            <a:r>
              <a:rPr lang="en-US" sz="2000">
                <a:latin typeface="Montserrat Black" panose="00000A00000000000000" pitchFamily="2" charset="0"/>
              </a:rPr>
              <a:t>Dining Philosophers - Test</a:t>
            </a:r>
          </a:p>
        </p:txBody>
      </p:sp>
      <p:sp>
        <p:nvSpPr>
          <p:cNvPr id="45" name="TextBox 44">
            <a:extLst>
              <a:ext uri="{FF2B5EF4-FFF2-40B4-BE49-F238E27FC236}">
                <a16:creationId xmlns:a16="http://schemas.microsoft.com/office/drawing/2014/main" id="{63CD063B-0838-4214-BC9C-2749DE255853}"/>
              </a:ext>
            </a:extLst>
          </p:cNvPr>
          <p:cNvSpPr txBox="1"/>
          <p:nvPr/>
        </p:nvSpPr>
        <p:spPr>
          <a:xfrm>
            <a:off x="2168927" y="1482733"/>
            <a:ext cx="1446694" cy="307777"/>
          </a:xfrm>
          <a:prstGeom prst="rect">
            <a:avLst/>
          </a:prstGeom>
          <a:noFill/>
        </p:spPr>
        <p:txBody>
          <a:bodyPr wrap="square" rtlCol="0">
            <a:spAutoFit/>
          </a:bodyPr>
          <a:lstStyle/>
          <a:p>
            <a:r>
              <a:rPr lang="en-US" sz="1400" b="1">
                <a:latin typeface="Montserrat Black" panose="00000A00000000000000" pitchFamily="2" charset="0"/>
              </a:rPr>
              <a:t>No Deadlock</a:t>
            </a:r>
          </a:p>
        </p:txBody>
      </p:sp>
      <p:sp>
        <p:nvSpPr>
          <p:cNvPr id="48" name="TextBox 47">
            <a:extLst>
              <a:ext uri="{FF2B5EF4-FFF2-40B4-BE49-F238E27FC236}">
                <a16:creationId xmlns:a16="http://schemas.microsoft.com/office/drawing/2014/main" id="{DD9ABF5B-6C08-40E0-8F66-AE44FB8A6BE2}"/>
              </a:ext>
            </a:extLst>
          </p:cNvPr>
          <p:cNvSpPr txBox="1"/>
          <p:nvPr/>
        </p:nvSpPr>
        <p:spPr>
          <a:xfrm>
            <a:off x="1686224" y="5326470"/>
            <a:ext cx="2599948" cy="338554"/>
          </a:xfrm>
          <a:prstGeom prst="rect">
            <a:avLst/>
          </a:prstGeom>
          <a:noFill/>
        </p:spPr>
        <p:txBody>
          <a:bodyPr wrap="square" rtlCol="0">
            <a:spAutoFit/>
          </a:bodyPr>
          <a:lstStyle/>
          <a:p>
            <a:r>
              <a:rPr lang="en-US" sz="1600">
                <a:latin typeface="Montserrat" panose="00000500000000000000" pitchFamily="2" charset="0"/>
              </a:rPr>
              <a:t>Deadlock </a:t>
            </a:r>
            <a:r>
              <a:rPr lang="en-US" sz="1600" err="1">
                <a:latin typeface="Montserrat" panose="00000500000000000000" pitchFamily="2" charset="0"/>
              </a:rPr>
              <a:t>không</a:t>
            </a:r>
            <a:r>
              <a:rPr lang="en-US" sz="1600">
                <a:latin typeface="Montserrat" panose="00000500000000000000" pitchFamily="2" charset="0"/>
              </a:rPr>
              <a:t> </a:t>
            </a:r>
            <a:r>
              <a:rPr lang="en-US" sz="1600" err="1">
                <a:latin typeface="Montserrat" panose="00000500000000000000" pitchFamily="2" charset="0"/>
              </a:rPr>
              <a:t>xảy</a:t>
            </a:r>
            <a:r>
              <a:rPr lang="en-US" sz="1600">
                <a:latin typeface="Montserrat" panose="00000500000000000000" pitchFamily="2" charset="0"/>
              </a:rPr>
              <a:t> ra</a:t>
            </a:r>
          </a:p>
        </p:txBody>
      </p:sp>
      <p:sp>
        <p:nvSpPr>
          <p:cNvPr id="49" name="TextBox 48">
            <a:extLst>
              <a:ext uri="{FF2B5EF4-FFF2-40B4-BE49-F238E27FC236}">
                <a16:creationId xmlns:a16="http://schemas.microsoft.com/office/drawing/2014/main" id="{58CB1A0F-79B0-4867-B925-1FF89B204C7C}"/>
              </a:ext>
            </a:extLst>
          </p:cNvPr>
          <p:cNvSpPr txBox="1"/>
          <p:nvPr/>
        </p:nvSpPr>
        <p:spPr>
          <a:xfrm>
            <a:off x="6452175" y="6446747"/>
            <a:ext cx="6094520" cy="307777"/>
          </a:xfrm>
          <a:prstGeom prst="rect">
            <a:avLst/>
          </a:prstGeom>
          <a:noFill/>
        </p:spPr>
        <p:txBody>
          <a:bodyPr wrap="square">
            <a:spAutoFit/>
          </a:bodyPr>
          <a:lstStyle/>
          <a:p>
            <a:r>
              <a:rPr lang="en-US" sz="1400">
                <a:latin typeface="Montserrat" panose="00000500000000000000" pitchFamily="2" charset="0"/>
                <a:hlinkClick r:id="rId4"/>
              </a:rPr>
              <a:t>GitHub - </a:t>
            </a:r>
            <a:r>
              <a:rPr lang="en-US" sz="1400" err="1">
                <a:latin typeface="Montserrat" panose="00000500000000000000" pitchFamily="2" charset="0"/>
                <a:hlinkClick r:id="rId4"/>
              </a:rPr>
              <a:t>DwangDNguyen</a:t>
            </a:r>
            <a:r>
              <a:rPr lang="en-US" sz="1400">
                <a:latin typeface="Montserrat" panose="00000500000000000000" pitchFamily="2" charset="0"/>
                <a:hlinkClick r:id="rId4"/>
              </a:rPr>
              <a:t>/deadlock at master</a:t>
            </a:r>
            <a:r>
              <a:rPr lang="en-US" sz="1400">
                <a:latin typeface="Montserrat" panose="00000500000000000000" pitchFamily="2" charset="0"/>
              </a:rPr>
              <a:t> – link </a:t>
            </a:r>
            <a:r>
              <a:rPr lang="en-US" sz="1400" err="1">
                <a:latin typeface="Montserrat" panose="00000500000000000000" pitchFamily="2" charset="0"/>
              </a:rPr>
              <a:t>github</a:t>
            </a:r>
            <a:endParaRPr lang="en-US" sz="1400">
              <a:latin typeface="Montserrat" panose="00000500000000000000" pitchFamily="2" charset="0"/>
            </a:endParaRPr>
          </a:p>
        </p:txBody>
      </p:sp>
      <p:sp>
        <p:nvSpPr>
          <p:cNvPr id="50" name="Arrow: Right 49">
            <a:extLst>
              <a:ext uri="{FF2B5EF4-FFF2-40B4-BE49-F238E27FC236}">
                <a16:creationId xmlns:a16="http://schemas.microsoft.com/office/drawing/2014/main" id="{CDD3A15D-1762-4AB8-811D-2EEE5271DFA1}"/>
              </a:ext>
            </a:extLst>
          </p:cNvPr>
          <p:cNvSpPr/>
          <p:nvPr/>
        </p:nvSpPr>
        <p:spPr>
          <a:xfrm>
            <a:off x="1468012" y="5960138"/>
            <a:ext cx="523783" cy="2255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ontserrat" panose="00000500000000000000" pitchFamily="2" charset="0"/>
            </a:endParaRPr>
          </a:p>
        </p:txBody>
      </p:sp>
      <p:sp>
        <p:nvSpPr>
          <p:cNvPr id="51" name="TextBox 50">
            <a:extLst>
              <a:ext uri="{FF2B5EF4-FFF2-40B4-BE49-F238E27FC236}">
                <a16:creationId xmlns:a16="http://schemas.microsoft.com/office/drawing/2014/main" id="{7CDFAFD0-75C3-4487-BF5B-3C98F57D7DD9}"/>
              </a:ext>
            </a:extLst>
          </p:cNvPr>
          <p:cNvSpPr txBox="1"/>
          <p:nvPr/>
        </p:nvSpPr>
        <p:spPr>
          <a:xfrm>
            <a:off x="2250488" y="5888228"/>
            <a:ext cx="7799030" cy="338554"/>
          </a:xfrm>
          <a:prstGeom prst="rect">
            <a:avLst/>
          </a:prstGeom>
          <a:noFill/>
        </p:spPr>
        <p:txBody>
          <a:bodyPr wrap="square" rtlCol="0">
            <a:spAutoFit/>
          </a:bodyPr>
          <a:lstStyle/>
          <a:p>
            <a:r>
              <a:rPr lang="en-US" sz="1600" err="1">
                <a:latin typeface="Montserrat" panose="00000500000000000000" pitchFamily="2" charset="0"/>
              </a:rPr>
              <a:t>Số</a:t>
            </a:r>
            <a:r>
              <a:rPr lang="en-US" sz="1600">
                <a:latin typeface="Montserrat" panose="00000500000000000000" pitchFamily="2" charset="0"/>
              </a:rPr>
              <a:t> </a:t>
            </a:r>
            <a:r>
              <a:rPr lang="en-US" sz="1600" err="1">
                <a:latin typeface="Montserrat" panose="00000500000000000000" pitchFamily="2" charset="0"/>
              </a:rPr>
              <a:t>lần</a:t>
            </a:r>
            <a:r>
              <a:rPr lang="en-US" sz="1600">
                <a:latin typeface="Montserrat" panose="00000500000000000000" pitchFamily="2" charset="0"/>
              </a:rPr>
              <a:t> Deadlock </a:t>
            </a:r>
            <a:r>
              <a:rPr lang="en-US" sz="1600" err="1">
                <a:latin typeface="Montserrat" panose="00000500000000000000" pitchFamily="2" charset="0"/>
              </a:rPr>
              <a:t>tăng</a:t>
            </a:r>
            <a:r>
              <a:rPr lang="en-US" sz="1600">
                <a:latin typeface="Montserrat" panose="00000500000000000000" pitchFamily="2" charset="0"/>
              </a:rPr>
              <a:t> </a:t>
            </a:r>
            <a:r>
              <a:rPr lang="en-US" sz="1600" err="1">
                <a:latin typeface="Montserrat" panose="00000500000000000000" pitchFamily="2" charset="0"/>
              </a:rPr>
              <a:t>lên</a:t>
            </a:r>
            <a:r>
              <a:rPr lang="en-US" sz="1600">
                <a:latin typeface="Montserrat" panose="00000500000000000000" pitchFamily="2" charset="0"/>
              </a:rPr>
              <a:t> </a:t>
            </a:r>
            <a:r>
              <a:rPr lang="en-US" sz="1600" err="1">
                <a:latin typeface="Montserrat" panose="00000500000000000000" pitchFamily="2" charset="0"/>
              </a:rPr>
              <a:t>khi</a:t>
            </a:r>
            <a:r>
              <a:rPr lang="en-US" sz="1600">
                <a:latin typeface="Montserrat" panose="00000500000000000000" pitchFamily="2" charset="0"/>
              </a:rPr>
              <a:t> ta </a:t>
            </a:r>
            <a:r>
              <a:rPr lang="en-US" sz="1600" err="1">
                <a:latin typeface="Montserrat" panose="00000500000000000000" pitchFamily="2" charset="0"/>
              </a:rPr>
              <a:t>tăng</a:t>
            </a:r>
            <a:r>
              <a:rPr lang="en-US" sz="1600">
                <a:latin typeface="Montserrat" panose="00000500000000000000" pitchFamily="2" charset="0"/>
              </a:rPr>
              <a:t> </a:t>
            </a:r>
            <a:r>
              <a:rPr lang="en-US" sz="1600" err="1">
                <a:latin typeface="Montserrat" panose="00000500000000000000" pitchFamily="2" charset="0"/>
              </a:rPr>
              <a:t>số</a:t>
            </a:r>
            <a:r>
              <a:rPr lang="en-US" sz="1600">
                <a:latin typeface="Montserrat" panose="00000500000000000000" pitchFamily="2" charset="0"/>
              </a:rPr>
              <a:t> </a:t>
            </a:r>
            <a:r>
              <a:rPr lang="en-US" sz="1600" err="1">
                <a:latin typeface="Montserrat" panose="00000500000000000000" pitchFamily="2" charset="0"/>
              </a:rPr>
              <a:t>lượng</a:t>
            </a:r>
            <a:r>
              <a:rPr lang="en-US" sz="1600">
                <a:latin typeface="Montserrat" panose="00000500000000000000" pitchFamily="2" charset="0"/>
              </a:rPr>
              <a:t> </a:t>
            </a:r>
            <a:r>
              <a:rPr lang="en-US" sz="1600" err="1">
                <a:latin typeface="Montserrat" panose="00000500000000000000" pitchFamily="2" charset="0"/>
              </a:rPr>
              <a:t>công</a:t>
            </a:r>
            <a:r>
              <a:rPr lang="en-US" sz="1600">
                <a:latin typeface="Montserrat" panose="00000500000000000000" pitchFamily="2" charset="0"/>
              </a:rPr>
              <a:t> </a:t>
            </a:r>
            <a:r>
              <a:rPr lang="en-US" sz="1600" err="1">
                <a:latin typeface="Montserrat" panose="00000500000000000000" pitchFamily="2" charset="0"/>
              </a:rPr>
              <a:t>việc</a:t>
            </a:r>
            <a:r>
              <a:rPr lang="en-US" sz="1600">
                <a:latin typeface="Montserrat" panose="00000500000000000000" pitchFamily="2" charset="0"/>
              </a:rPr>
              <a:t> </a:t>
            </a:r>
            <a:r>
              <a:rPr lang="en-US" sz="1600" err="1">
                <a:latin typeface="Montserrat" panose="00000500000000000000" pitchFamily="2" charset="0"/>
              </a:rPr>
              <a:t>cần</a:t>
            </a:r>
            <a:r>
              <a:rPr lang="en-US" sz="1600">
                <a:latin typeface="Montserrat" panose="00000500000000000000" pitchFamily="2" charset="0"/>
              </a:rPr>
              <a:t> </a:t>
            </a:r>
            <a:r>
              <a:rPr lang="en-US" sz="1600" err="1">
                <a:latin typeface="Montserrat" panose="00000500000000000000" pitchFamily="2" charset="0"/>
              </a:rPr>
              <a:t>thực</a:t>
            </a:r>
            <a:r>
              <a:rPr lang="en-US" sz="1600">
                <a:latin typeface="Montserrat" panose="00000500000000000000" pitchFamily="2" charset="0"/>
              </a:rPr>
              <a:t> </a:t>
            </a:r>
            <a:r>
              <a:rPr lang="en-US" sz="1600" err="1">
                <a:latin typeface="Montserrat" panose="00000500000000000000" pitchFamily="2" charset="0"/>
              </a:rPr>
              <a:t>hiện</a:t>
            </a:r>
            <a:endParaRPr lang="en-US" sz="1600">
              <a:latin typeface="Montserrat" panose="00000500000000000000" pitchFamily="2" charset="0"/>
            </a:endParaRPr>
          </a:p>
        </p:txBody>
      </p:sp>
      <p:sp>
        <p:nvSpPr>
          <p:cNvPr id="59" name="TextBox 58">
            <a:extLst>
              <a:ext uri="{FF2B5EF4-FFF2-40B4-BE49-F238E27FC236}">
                <a16:creationId xmlns:a16="http://schemas.microsoft.com/office/drawing/2014/main" id="{E1C4BF2C-F032-4577-B101-4174C75B5CBF}"/>
              </a:ext>
            </a:extLst>
          </p:cNvPr>
          <p:cNvSpPr txBox="1"/>
          <p:nvPr/>
        </p:nvSpPr>
        <p:spPr>
          <a:xfrm>
            <a:off x="7519994" y="488063"/>
            <a:ext cx="4183737" cy="830997"/>
          </a:xfrm>
          <a:prstGeom prst="rect">
            <a:avLst/>
          </a:prstGeom>
          <a:noFill/>
        </p:spPr>
        <p:txBody>
          <a:bodyPr wrap="square" rtlCol="0">
            <a:spAutoFit/>
          </a:bodyPr>
          <a:lstStyle/>
          <a:p>
            <a:r>
              <a:rPr lang="en-US" sz="1600" err="1">
                <a:latin typeface="Montserrat" panose="00000500000000000000" pitchFamily="2" charset="0"/>
              </a:rPr>
              <a:t>Số</a:t>
            </a:r>
            <a:r>
              <a:rPr lang="en-US" sz="1600">
                <a:latin typeface="Montserrat" panose="00000500000000000000" pitchFamily="2" charset="0"/>
              </a:rPr>
              <a:t> </a:t>
            </a:r>
            <a:r>
              <a:rPr lang="en-US" sz="1600" err="1">
                <a:latin typeface="Montserrat" panose="00000500000000000000" pitchFamily="2" charset="0"/>
              </a:rPr>
              <a:t>tiến</a:t>
            </a:r>
            <a:r>
              <a:rPr lang="en-US" sz="1600">
                <a:latin typeface="Montserrat" panose="00000500000000000000" pitchFamily="2" charset="0"/>
              </a:rPr>
              <a:t> </a:t>
            </a:r>
            <a:r>
              <a:rPr lang="en-US" sz="1600" err="1">
                <a:latin typeface="Montserrat" panose="00000500000000000000" pitchFamily="2" charset="0"/>
              </a:rPr>
              <a:t>trình</a:t>
            </a:r>
            <a:r>
              <a:rPr lang="en-US" sz="1600">
                <a:latin typeface="Montserrat" panose="00000500000000000000" pitchFamily="2" charset="0"/>
              </a:rPr>
              <a:t> </a:t>
            </a:r>
            <a:r>
              <a:rPr lang="en-US" sz="1600" err="1">
                <a:latin typeface="Montserrat" panose="00000500000000000000" pitchFamily="2" charset="0"/>
              </a:rPr>
              <a:t>tạo</a:t>
            </a:r>
            <a:r>
              <a:rPr lang="en-US" sz="1600">
                <a:latin typeface="Montserrat" panose="00000500000000000000" pitchFamily="2" charset="0"/>
              </a:rPr>
              <a:t> ra : 5</a:t>
            </a:r>
          </a:p>
          <a:p>
            <a:r>
              <a:rPr lang="en-US" sz="1600" err="1">
                <a:latin typeface="Montserrat" panose="00000500000000000000" pitchFamily="2" charset="0"/>
              </a:rPr>
              <a:t>Số</a:t>
            </a:r>
            <a:r>
              <a:rPr lang="en-US" sz="1600">
                <a:latin typeface="Montserrat" panose="00000500000000000000" pitchFamily="2" charset="0"/>
              </a:rPr>
              <a:t> </a:t>
            </a:r>
            <a:r>
              <a:rPr lang="en-US" sz="1600" err="1">
                <a:latin typeface="Montserrat" panose="00000500000000000000" pitchFamily="2" charset="0"/>
              </a:rPr>
              <a:t>lượng</a:t>
            </a:r>
            <a:r>
              <a:rPr lang="en-US" sz="1600">
                <a:latin typeface="Montserrat" panose="00000500000000000000" pitchFamily="2" charset="0"/>
              </a:rPr>
              <a:t> </a:t>
            </a:r>
            <a:r>
              <a:rPr lang="en-US" sz="1600" err="1">
                <a:latin typeface="Montserrat" panose="00000500000000000000" pitchFamily="2" charset="0"/>
              </a:rPr>
              <a:t>thức</a:t>
            </a:r>
            <a:r>
              <a:rPr lang="en-US" sz="1600">
                <a:latin typeface="Montserrat" panose="00000500000000000000" pitchFamily="2" charset="0"/>
              </a:rPr>
              <a:t> </a:t>
            </a:r>
            <a:r>
              <a:rPr lang="en-US" sz="1600" err="1">
                <a:latin typeface="Montserrat" panose="00000500000000000000" pitchFamily="2" charset="0"/>
              </a:rPr>
              <a:t>ăn</a:t>
            </a:r>
            <a:r>
              <a:rPr lang="en-US" sz="1600">
                <a:latin typeface="Montserrat" panose="00000500000000000000" pitchFamily="2" charset="0"/>
              </a:rPr>
              <a:t> ban </a:t>
            </a:r>
            <a:r>
              <a:rPr lang="en-US" sz="1600" err="1">
                <a:latin typeface="Montserrat" panose="00000500000000000000" pitchFamily="2" charset="0"/>
              </a:rPr>
              <a:t>đầu</a:t>
            </a:r>
            <a:r>
              <a:rPr lang="en-US" sz="1600">
                <a:latin typeface="Montserrat" panose="00000500000000000000" pitchFamily="2" charset="0"/>
              </a:rPr>
              <a:t> :</a:t>
            </a:r>
            <a:r>
              <a:rPr lang="en-US" sz="1600" err="1">
                <a:latin typeface="Montserrat" panose="00000500000000000000" pitchFamily="2" charset="0"/>
              </a:rPr>
              <a:t>thay</a:t>
            </a:r>
            <a:r>
              <a:rPr lang="en-US" sz="1600">
                <a:latin typeface="Montserrat" panose="00000500000000000000" pitchFamily="2" charset="0"/>
              </a:rPr>
              <a:t> </a:t>
            </a:r>
            <a:r>
              <a:rPr lang="en-US" sz="1600" err="1">
                <a:latin typeface="Montserrat" panose="00000500000000000000" pitchFamily="2" charset="0"/>
              </a:rPr>
              <a:t>đổi</a:t>
            </a:r>
            <a:r>
              <a:rPr lang="en-US" sz="1600">
                <a:latin typeface="Montserrat" panose="00000500000000000000" pitchFamily="2" charset="0"/>
              </a:rPr>
              <a:t> </a:t>
            </a:r>
            <a:r>
              <a:rPr lang="en-US" sz="1600" err="1">
                <a:latin typeface="Montserrat" panose="00000500000000000000" pitchFamily="2" charset="0"/>
              </a:rPr>
              <a:t>từ</a:t>
            </a:r>
            <a:r>
              <a:rPr lang="en-US" sz="1600">
                <a:latin typeface="Montserrat" panose="00000500000000000000" pitchFamily="2" charset="0"/>
              </a:rPr>
              <a:t> 5 </a:t>
            </a:r>
            <a:r>
              <a:rPr lang="en-US" sz="1600" err="1">
                <a:latin typeface="Montserrat" panose="00000500000000000000" pitchFamily="2" charset="0"/>
              </a:rPr>
              <a:t>đến</a:t>
            </a:r>
            <a:r>
              <a:rPr lang="en-US" sz="1600">
                <a:latin typeface="Montserrat" panose="00000500000000000000" pitchFamily="2" charset="0"/>
              </a:rPr>
              <a:t> 100</a:t>
            </a:r>
          </a:p>
        </p:txBody>
      </p:sp>
      <p:sp>
        <p:nvSpPr>
          <p:cNvPr id="19" name="TextBox 18">
            <a:extLst>
              <a:ext uri="{FF2B5EF4-FFF2-40B4-BE49-F238E27FC236}">
                <a16:creationId xmlns:a16="http://schemas.microsoft.com/office/drawing/2014/main" id="{D18D3BCC-2D1D-4F7D-A60E-B252C9518678}"/>
              </a:ext>
            </a:extLst>
          </p:cNvPr>
          <p:cNvSpPr txBox="1"/>
          <p:nvPr/>
        </p:nvSpPr>
        <p:spPr>
          <a:xfrm>
            <a:off x="8165168" y="1482734"/>
            <a:ext cx="1446694" cy="307777"/>
          </a:xfrm>
          <a:prstGeom prst="rect">
            <a:avLst/>
          </a:prstGeom>
          <a:noFill/>
        </p:spPr>
        <p:txBody>
          <a:bodyPr wrap="square" rtlCol="0">
            <a:spAutoFit/>
          </a:bodyPr>
          <a:lstStyle/>
          <a:p>
            <a:r>
              <a:rPr lang="en-US" sz="1400" b="1">
                <a:latin typeface="Montserrat Black" panose="00000A00000000000000" pitchFamily="2" charset="0"/>
              </a:rPr>
              <a:t>Deadlock</a:t>
            </a:r>
          </a:p>
        </p:txBody>
      </p:sp>
      <p:sp>
        <p:nvSpPr>
          <p:cNvPr id="20" name="TextBox 19">
            <a:extLst>
              <a:ext uri="{FF2B5EF4-FFF2-40B4-BE49-F238E27FC236}">
                <a16:creationId xmlns:a16="http://schemas.microsoft.com/office/drawing/2014/main" id="{AB20F850-FED8-44B3-BF59-F7D0A7323E96}"/>
              </a:ext>
            </a:extLst>
          </p:cNvPr>
          <p:cNvSpPr txBox="1"/>
          <p:nvPr/>
        </p:nvSpPr>
        <p:spPr>
          <a:xfrm>
            <a:off x="7805084" y="5326470"/>
            <a:ext cx="2599948" cy="338554"/>
          </a:xfrm>
          <a:prstGeom prst="rect">
            <a:avLst/>
          </a:prstGeom>
          <a:noFill/>
        </p:spPr>
        <p:txBody>
          <a:bodyPr wrap="square" rtlCol="0">
            <a:spAutoFit/>
          </a:bodyPr>
          <a:lstStyle/>
          <a:p>
            <a:r>
              <a:rPr lang="en-US" sz="1600">
                <a:latin typeface="Montserrat" panose="00000500000000000000" pitchFamily="2" charset="0"/>
              </a:rPr>
              <a:t>Deadlock  </a:t>
            </a:r>
            <a:r>
              <a:rPr lang="en-US" sz="1600" err="1">
                <a:latin typeface="Montserrat" panose="00000500000000000000" pitchFamily="2" charset="0"/>
              </a:rPr>
              <a:t>xảy</a:t>
            </a:r>
            <a:r>
              <a:rPr lang="en-US" sz="1600">
                <a:latin typeface="Montserrat" panose="00000500000000000000" pitchFamily="2" charset="0"/>
              </a:rPr>
              <a:t> ra</a:t>
            </a:r>
          </a:p>
        </p:txBody>
      </p:sp>
      <p:grpSp>
        <p:nvGrpSpPr>
          <p:cNvPr id="21" name="Group 20">
            <a:extLst>
              <a:ext uri="{FF2B5EF4-FFF2-40B4-BE49-F238E27FC236}">
                <a16:creationId xmlns:a16="http://schemas.microsoft.com/office/drawing/2014/main" id="{13003C78-CBCF-469B-A04A-98AC85740BE3}"/>
              </a:ext>
            </a:extLst>
          </p:cNvPr>
          <p:cNvGrpSpPr/>
          <p:nvPr/>
        </p:nvGrpSpPr>
        <p:grpSpPr>
          <a:xfrm>
            <a:off x="7068640" y="1826935"/>
            <a:ext cx="3460680" cy="3385868"/>
            <a:chOff x="4658293" y="1332823"/>
            <a:chExt cx="3304977" cy="3452497"/>
          </a:xfrm>
        </p:grpSpPr>
        <p:pic>
          <p:nvPicPr>
            <p:cNvPr id="22" name="Picture 21">
              <a:extLst>
                <a:ext uri="{FF2B5EF4-FFF2-40B4-BE49-F238E27FC236}">
                  <a16:creationId xmlns:a16="http://schemas.microsoft.com/office/drawing/2014/main" id="{04416B24-DDB2-4969-A2C4-E3DA15683558}"/>
                </a:ext>
              </a:extLst>
            </p:cNvPr>
            <p:cNvPicPr>
              <a:picLocks noChangeAspect="1"/>
            </p:cNvPicPr>
            <p:nvPr/>
          </p:nvPicPr>
          <p:blipFill>
            <a:blip r:embed="rId5"/>
            <a:stretch>
              <a:fillRect/>
            </a:stretch>
          </p:blipFill>
          <p:spPr>
            <a:xfrm>
              <a:off x="4660358" y="3253728"/>
              <a:ext cx="3302912" cy="1531592"/>
            </a:xfrm>
            <a:prstGeom prst="rect">
              <a:avLst/>
            </a:prstGeom>
          </p:spPr>
        </p:pic>
        <p:pic>
          <p:nvPicPr>
            <p:cNvPr id="23" name="Picture 22">
              <a:extLst>
                <a:ext uri="{FF2B5EF4-FFF2-40B4-BE49-F238E27FC236}">
                  <a16:creationId xmlns:a16="http://schemas.microsoft.com/office/drawing/2014/main" id="{FC8B88E1-77FE-4867-91A0-33786C7E0557}"/>
                </a:ext>
              </a:extLst>
            </p:cNvPr>
            <p:cNvPicPr>
              <a:picLocks noChangeAspect="1"/>
            </p:cNvPicPr>
            <p:nvPr/>
          </p:nvPicPr>
          <p:blipFill rotWithShape="1">
            <a:blip r:embed="rId6"/>
            <a:srcRect r="18743"/>
            <a:stretch/>
          </p:blipFill>
          <p:spPr>
            <a:xfrm>
              <a:off x="4658293" y="1332823"/>
              <a:ext cx="3302912" cy="1926467"/>
            </a:xfrm>
            <a:prstGeom prst="rect">
              <a:avLst/>
            </a:prstGeom>
          </p:spPr>
        </p:pic>
      </p:grpSp>
      <p:pic>
        <p:nvPicPr>
          <p:cNvPr id="4" name="Picture 3">
            <a:extLst>
              <a:ext uri="{FF2B5EF4-FFF2-40B4-BE49-F238E27FC236}">
                <a16:creationId xmlns:a16="http://schemas.microsoft.com/office/drawing/2014/main" id="{6279B805-CEFA-47C7-91FD-577ACCABA2D0}"/>
              </a:ext>
            </a:extLst>
          </p:cNvPr>
          <p:cNvPicPr>
            <a:picLocks noChangeAspect="1"/>
          </p:cNvPicPr>
          <p:nvPr/>
        </p:nvPicPr>
        <p:blipFill>
          <a:blip r:embed="rId7"/>
          <a:stretch>
            <a:fillRect/>
          </a:stretch>
        </p:blipFill>
        <p:spPr>
          <a:xfrm>
            <a:off x="1118132" y="2099936"/>
            <a:ext cx="4279489" cy="2790971"/>
          </a:xfrm>
          <a:prstGeom prst="rect">
            <a:avLst/>
          </a:prstGeom>
        </p:spPr>
      </p:pic>
    </p:spTree>
    <p:extLst>
      <p:ext uri="{BB962C8B-B14F-4D97-AF65-F5344CB8AC3E}">
        <p14:creationId xmlns:p14="http://schemas.microsoft.com/office/powerpoint/2010/main" val="110014242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2">
            <a:extLst>
              <a:ext uri="{FF2B5EF4-FFF2-40B4-BE49-F238E27FC236}">
                <a16:creationId xmlns:a16="http://schemas.microsoft.com/office/drawing/2014/main" id="{FD1048D7-9A32-4AAC-8155-2F8D98A5F59C}"/>
              </a:ext>
            </a:extLst>
          </p:cNvPr>
          <p:cNvGrpSpPr/>
          <p:nvPr/>
        </p:nvGrpSpPr>
        <p:grpSpPr>
          <a:xfrm>
            <a:off x="10654626" y="118011"/>
            <a:ext cx="1352938" cy="1166326"/>
            <a:chOff x="10114384" y="822416"/>
            <a:chExt cx="1352938" cy="1166326"/>
          </a:xfrm>
        </p:grpSpPr>
        <p:cxnSp>
          <p:nvCxnSpPr>
            <p:cNvPr id="12" name="Straight Connector 11">
              <a:extLst>
                <a:ext uri="{FF2B5EF4-FFF2-40B4-BE49-F238E27FC236}">
                  <a16:creationId xmlns:a16="http://schemas.microsoft.com/office/drawing/2014/main" id="{98B1EBF2-E631-4A3C-A46A-B4134BD9C0B1}"/>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B5CD88-73CF-48BE-A1F4-FD3EB3247091}"/>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3">
            <a:extLst>
              <a:ext uri="{FF2B5EF4-FFF2-40B4-BE49-F238E27FC236}">
                <a16:creationId xmlns:a16="http://schemas.microsoft.com/office/drawing/2014/main" id="{499EED39-A50C-405F-8EB9-DD96BA7EDE68}"/>
              </a:ext>
            </a:extLst>
          </p:cNvPr>
          <p:cNvGrpSpPr/>
          <p:nvPr/>
        </p:nvGrpSpPr>
        <p:grpSpPr>
          <a:xfrm rot="10800000">
            <a:off x="285652" y="5439944"/>
            <a:ext cx="1352938" cy="1166326"/>
            <a:chOff x="10114384" y="822416"/>
            <a:chExt cx="1352938" cy="1166326"/>
          </a:xfrm>
        </p:grpSpPr>
        <p:cxnSp>
          <p:nvCxnSpPr>
            <p:cNvPr id="15" name="Straight Connector 14">
              <a:extLst>
                <a:ext uri="{FF2B5EF4-FFF2-40B4-BE49-F238E27FC236}">
                  <a16:creationId xmlns:a16="http://schemas.microsoft.com/office/drawing/2014/main" id="{2A29518B-42A2-427D-8EF4-0772774101A3}"/>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C0D4E7-39C6-4701-AAD9-621EAA35C83D}"/>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03F3B72C-43A8-4375-B616-91F569629343}"/>
              </a:ext>
            </a:extLst>
          </p:cNvPr>
          <p:cNvSpPr txBox="1"/>
          <p:nvPr/>
        </p:nvSpPr>
        <p:spPr>
          <a:xfrm>
            <a:off x="1686224" y="6410323"/>
            <a:ext cx="6118860" cy="338554"/>
          </a:xfrm>
          <a:prstGeom prst="rect">
            <a:avLst/>
          </a:prstGeom>
          <a:noFill/>
        </p:spPr>
        <p:txBody>
          <a:bodyPr wrap="square">
            <a:spAutoFit/>
          </a:bodyPr>
          <a:lstStyle/>
          <a:p>
            <a:r>
              <a:rPr lang="en-US" sz="1600">
                <a:latin typeface="Montserrat "/>
              </a:rPr>
              <a:t>Linux Operating System</a:t>
            </a:r>
          </a:p>
        </p:txBody>
      </p:sp>
      <p:pic>
        <p:nvPicPr>
          <p:cNvPr id="18" name="Graphic 17" descr="Aperture outline">
            <a:extLst>
              <a:ext uri="{FF2B5EF4-FFF2-40B4-BE49-F238E27FC236}">
                <a16:creationId xmlns:a16="http://schemas.microsoft.com/office/drawing/2014/main" id="{23160278-521A-49A1-8992-04383E8A2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32029" y="6318121"/>
            <a:ext cx="522957" cy="522957"/>
          </a:xfrm>
          <a:prstGeom prst="rect">
            <a:avLst/>
          </a:prstGeom>
        </p:spPr>
      </p:pic>
      <p:sp>
        <p:nvSpPr>
          <p:cNvPr id="41" name="TextBox 40">
            <a:extLst>
              <a:ext uri="{FF2B5EF4-FFF2-40B4-BE49-F238E27FC236}">
                <a16:creationId xmlns:a16="http://schemas.microsoft.com/office/drawing/2014/main" id="{CF904EE3-97BF-463E-8943-2B3B8216F1EC}"/>
              </a:ext>
            </a:extLst>
          </p:cNvPr>
          <p:cNvSpPr txBox="1"/>
          <p:nvPr/>
        </p:nvSpPr>
        <p:spPr>
          <a:xfrm flipH="1">
            <a:off x="488269" y="231108"/>
            <a:ext cx="4014279" cy="400110"/>
          </a:xfrm>
          <a:prstGeom prst="rect">
            <a:avLst/>
          </a:prstGeom>
          <a:noFill/>
        </p:spPr>
        <p:txBody>
          <a:bodyPr wrap="square" rtlCol="0">
            <a:spAutoFit/>
          </a:bodyPr>
          <a:lstStyle/>
          <a:p>
            <a:r>
              <a:rPr lang="en-US" sz="2000">
                <a:latin typeface="Montserrat Black" panose="00000A00000000000000" pitchFamily="2" charset="0"/>
              </a:rPr>
              <a:t>Dining Philosophers - Test</a:t>
            </a:r>
          </a:p>
        </p:txBody>
      </p:sp>
      <p:sp>
        <p:nvSpPr>
          <p:cNvPr id="49" name="TextBox 48">
            <a:extLst>
              <a:ext uri="{FF2B5EF4-FFF2-40B4-BE49-F238E27FC236}">
                <a16:creationId xmlns:a16="http://schemas.microsoft.com/office/drawing/2014/main" id="{58CB1A0F-79B0-4867-B925-1FF89B204C7C}"/>
              </a:ext>
            </a:extLst>
          </p:cNvPr>
          <p:cNvSpPr txBox="1"/>
          <p:nvPr/>
        </p:nvSpPr>
        <p:spPr>
          <a:xfrm>
            <a:off x="6452175" y="6446747"/>
            <a:ext cx="6094520" cy="307777"/>
          </a:xfrm>
          <a:prstGeom prst="rect">
            <a:avLst/>
          </a:prstGeom>
          <a:noFill/>
        </p:spPr>
        <p:txBody>
          <a:bodyPr wrap="square">
            <a:spAutoFit/>
          </a:bodyPr>
          <a:lstStyle/>
          <a:p>
            <a:r>
              <a:rPr lang="en-US" sz="1400">
                <a:latin typeface="Montserrat" panose="00000500000000000000" pitchFamily="2" charset="0"/>
                <a:hlinkClick r:id="rId4"/>
              </a:rPr>
              <a:t>GitHub - </a:t>
            </a:r>
            <a:r>
              <a:rPr lang="en-US" sz="1400" err="1">
                <a:latin typeface="Montserrat" panose="00000500000000000000" pitchFamily="2" charset="0"/>
                <a:hlinkClick r:id="rId4"/>
              </a:rPr>
              <a:t>DwangDNguyen</a:t>
            </a:r>
            <a:r>
              <a:rPr lang="en-US" sz="1400">
                <a:latin typeface="Montserrat" panose="00000500000000000000" pitchFamily="2" charset="0"/>
                <a:hlinkClick r:id="rId4"/>
              </a:rPr>
              <a:t>/deadlock at master</a:t>
            </a:r>
            <a:r>
              <a:rPr lang="en-US" sz="1400">
                <a:latin typeface="Montserrat" panose="00000500000000000000" pitchFamily="2" charset="0"/>
              </a:rPr>
              <a:t> – link </a:t>
            </a:r>
            <a:r>
              <a:rPr lang="en-US" sz="1400" err="1">
                <a:latin typeface="Montserrat" panose="00000500000000000000" pitchFamily="2" charset="0"/>
              </a:rPr>
              <a:t>github</a:t>
            </a:r>
            <a:endParaRPr lang="en-US" sz="1400">
              <a:latin typeface="Montserrat" panose="00000500000000000000" pitchFamily="2" charset="0"/>
            </a:endParaRPr>
          </a:p>
        </p:txBody>
      </p:sp>
      <p:graphicFrame>
        <p:nvGraphicFramePr>
          <p:cNvPr id="2" name="Table 1">
            <a:extLst>
              <a:ext uri="{FF2B5EF4-FFF2-40B4-BE49-F238E27FC236}">
                <a16:creationId xmlns:a16="http://schemas.microsoft.com/office/drawing/2014/main" id="{03266B23-9060-4530-BAC2-6B147A2A9D9B}"/>
              </a:ext>
            </a:extLst>
          </p:cNvPr>
          <p:cNvGraphicFramePr>
            <a:graphicFrameLocks noGrp="1"/>
          </p:cNvGraphicFramePr>
          <p:nvPr>
            <p:extLst>
              <p:ext uri="{D42A27DB-BD31-4B8C-83A1-F6EECF244321}">
                <p14:modId xmlns:p14="http://schemas.microsoft.com/office/powerpoint/2010/main" val="3666967132"/>
              </p:ext>
            </p:extLst>
          </p:nvPr>
        </p:nvGraphicFramePr>
        <p:xfrm>
          <a:off x="5936467" y="980713"/>
          <a:ext cx="5246565" cy="1636488"/>
        </p:xfrm>
        <a:graphic>
          <a:graphicData uri="http://schemas.openxmlformats.org/drawingml/2006/table">
            <a:tbl>
              <a:tblPr>
                <a:tableStyleId>{5C22544A-7EE6-4342-B048-85BDC9FD1C3A}</a:tableStyleId>
              </a:tblPr>
              <a:tblGrid>
                <a:gridCol w="1018614">
                  <a:extLst>
                    <a:ext uri="{9D8B030D-6E8A-4147-A177-3AD203B41FA5}">
                      <a16:colId xmlns:a16="http://schemas.microsoft.com/office/drawing/2014/main" val="3114656503"/>
                    </a:ext>
                  </a:extLst>
                </a:gridCol>
                <a:gridCol w="1423271">
                  <a:extLst>
                    <a:ext uri="{9D8B030D-6E8A-4147-A177-3AD203B41FA5}">
                      <a16:colId xmlns:a16="http://schemas.microsoft.com/office/drawing/2014/main" val="417227942"/>
                    </a:ext>
                  </a:extLst>
                </a:gridCol>
                <a:gridCol w="1590714">
                  <a:extLst>
                    <a:ext uri="{9D8B030D-6E8A-4147-A177-3AD203B41FA5}">
                      <a16:colId xmlns:a16="http://schemas.microsoft.com/office/drawing/2014/main" val="2806483848"/>
                    </a:ext>
                  </a:extLst>
                </a:gridCol>
                <a:gridCol w="1213966">
                  <a:extLst>
                    <a:ext uri="{9D8B030D-6E8A-4147-A177-3AD203B41FA5}">
                      <a16:colId xmlns:a16="http://schemas.microsoft.com/office/drawing/2014/main" val="1469787282"/>
                    </a:ext>
                  </a:extLst>
                </a:gridCol>
              </a:tblGrid>
              <a:tr h="204561">
                <a:tc>
                  <a:txBody>
                    <a:bodyPr/>
                    <a:lstStyle/>
                    <a:p>
                      <a:pPr algn="ctr" fontAlgn="b"/>
                      <a:r>
                        <a:rPr lang="en-US" sz="1100" u="none" strike="noStrike">
                          <a:effectLst/>
                        </a:rPr>
                        <a:t>Số tiến trình</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err="1">
                          <a:effectLst/>
                        </a:rPr>
                        <a:t>Số</a:t>
                      </a:r>
                      <a:r>
                        <a:rPr lang="en-US" sz="1100" u="none" strike="noStrike">
                          <a:effectLst/>
                        </a:rPr>
                        <a:t> </a:t>
                      </a:r>
                      <a:r>
                        <a:rPr lang="en-US" sz="1100" u="none" strike="noStrike" err="1">
                          <a:effectLst/>
                        </a:rPr>
                        <a:t>thức</a:t>
                      </a:r>
                      <a:r>
                        <a:rPr lang="en-US" sz="1100" u="none" strike="noStrike">
                          <a:effectLst/>
                        </a:rPr>
                        <a:t> </a:t>
                      </a:r>
                      <a:r>
                        <a:rPr lang="en-US" sz="1100" u="none" strike="noStrike" err="1">
                          <a:effectLst/>
                        </a:rPr>
                        <a:t>ăn</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a:effectLst/>
                        </a:rPr>
                        <a:t>Thời gian thực thi TB(s)</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a:effectLst/>
                        </a:rPr>
                        <a:t>Số lần Deadlock</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9012129"/>
                  </a:ext>
                </a:extLst>
              </a:tr>
              <a:tr h="204561">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a:effectLst/>
                        </a:rPr>
                        <a:t>0.045</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45150351"/>
                  </a:ext>
                </a:extLst>
              </a:tr>
              <a:tr h="204561">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a:effectLst/>
                        </a:rPr>
                        <a:t>0.25</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2441218"/>
                  </a:ext>
                </a:extLst>
              </a:tr>
              <a:tr h="204561">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a:effectLst/>
                        </a:rPr>
                        <a:t>20</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a:effectLst/>
                        </a:rPr>
                        <a:t>1.042</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9631832"/>
                  </a:ext>
                </a:extLst>
              </a:tr>
              <a:tr h="204561">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a:effectLst/>
                        </a:rPr>
                        <a:t>40</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a:effectLst/>
                        </a:rPr>
                        <a:t>4.102</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2811253"/>
                  </a:ext>
                </a:extLst>
              </a:tr>
              <a:tr h="204561">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a:effectLst/>
                        </a:rPr>
                        <a:t>50</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a:effectLst/>
                        </a:rPr>
                        <a:t>6.206</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882382"/>
                  </a:ext>
                </a:extLst>
              </a:tr>
              <a:tr h="204561">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a:effectLst/>
                        </a:rPr>
                        <a:t>60</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a:effectLst/>
                        </a:rPr>
                        <a:t>8.57</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43773789"/>
                  </a:ext>
                </a:extLst>
              </a:tr>
              <a:tr h="204561">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a:effectLst/>
                        </a:rPr>
                        <a:t>80</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6488838"/>
                  </a:ext>
                </a:extLst>
              </a:tr>
            </a:tbl>
          </a:graphicData>
        </a:graphic>
      </p:graphicFrame>
      <p:pic>
        <p:nvPicPr>
          <p:cNvPr id="4" name="Picture 3">
            <a:extLst>
              <a:ext uri="{FF2B5EF4-FFF2-40B4-BE49-F238E27FC236}">
                <a16:creationId xmlns:a16="http://schemas.microsoft.com/office/drawing/2014/main" id="{4DE2BBD5-3828-41D7-86AC-299039F2C899}"/>
              </a:ext>
            </a:extLst>
          </p:cNvPr>
          <p:cNvPicPr>
            <a:picLocks noChangeAspect="1"/>
          </p:cNvPicPr>
          <p:nvPr/>
        </p:nvPicPr>
        <p:blipFill>
          <a:blip r:embed="rId5"/>
          <a:stretch>
            <a:fillRect/>
          </a:stretch>
        </p:blipFill>
        <p:spPr>
          <a:xfrm>
            <a:off x="962121" y="3298208"/>
            <a:ext cx="4609561" cy="2725587"/>
          </a:xfrm>
          <a:prstGeom prst="rect">
            <a:avLst/>
          </a:prstGeom>
        </p:spPr>
      </p:pic>
      <p:sp>
        <p:nvSpPr>
          <p:cNvPr id="7" name="TextBox 6">
            <a:extLst>
              <a:ext uri="{FF2B5EF4-FFF2-40B4-BE49-F238E27FC236}">
                <a16:creationId xmlns:a16="http://schemas.microsoft.com/office/drawing/2014/main" id="{51AD3B2C-A753-45CC-B7C1-6F0CB7987C76}"/>
              </a:ext>
            </a:extLst>
          </p:cNvPr>
          <p:cNvSpPr txBox="1"/>
          <p:nvPr/>
        </p:nvSpPr>
        <p:spPr>
          <a:xfrm>
            <a:off x="622254" y="2949662"/>
            <a:ext cx="1127760" cy="276999"/>
          </a:xfrm>
          <a:prstGeom prst="rect">
            <a:avLst/>
          </a:prstGeom>
          <a:noFill/>
        </p:spPr>
        <p:txBody>
          <a:bodyPr wrap="square" rtlCol="0">
            <a:spAutoFit/>
          </a:bodyPr>
          <a:lstStyle/>
          <a:p>
            <a:pPr algn="ctr"/>
            <a:r>
              <a:rPr lang="en-US" sz="1200" err="1"/>
              <a:t>Thời</a:t>
            </a:r>
            <a:r>
              <a:rPr lang="en-US" sz="1200"/>
              <a:t> </a:t>
            </a:r>
            <a:r>
              <a:rPr lang="en-US" sz="1200" err="1"/>
              <a:t>gian</a:t>
            </a:r>
            <a:r>
              <a:rPr lang="en-US" sz="1200"/>
              <a:t>(s)</a:t>
            </a:r>
          </a:p>
        </p:txBody>
      </p:sp>
      <p:sp>
        <p:nvSpPr>
          <p:cNvPr id="24" name="TextBox 23">
            <a:extLst>
              <a:ext uri="{FF2B5EF4-FFF2-40B4-BE49-F238E27FC236}">
                <a16:creationId xmlns:a16="http://schemas.microsoft.com/office/drawing/2014/main" id="{3522A684-9A8C-4354-BD7D-52A5F22426EC}"/>
              </a:ext>
            </a:extLst>
          </p:cNvPr>
          <p:cNvSpPr txBox="1"/>
          <p:nvPr/>
        </p:nvSpPr>
        <p:spPr>
          <a:xfrm>
            <a:off x="4848972" y="5983309"/>
            <a:ext cx="1127760" cy="461665"/>
          </a:xfrm>
          <a:prstGeom prst="rect">
            <a:avLst/>
          </a:prstGeom>
          <a:noFill/>
        </p:spPr>
        <p:txBody>
          <a:bodyPr wrap="square" rtlCol="0">
            <a:spAutoFit/>
          </a:bodyPr>
          <a:lstStyle/>
          <a:p>
            <a:pPr algn="ctr"/>
            <a:r>
              <a:rPr lang="en-US" sz="1200" err="1"/>
              <a:t>Số</a:t>
            </a:r>
            <a:r>
              <a:rPr lang="en-US" sz="1200"/>
              <a:t> </a:t>
            </a:r>
            <a:r>
              <a:rPr lang="en-US" sz="1200" err="1"/>
              <a:t>lượng</a:t>
            </a:r>
            <a:r>
              <a:rPr lang="en-US" sz="1200"/>
              <a:t> </a:t>
            </a:r>
            <a:r>
              <a:rPr lang="en-US" sz="1200" err="1"/>
              <a:t>thức</a:t>
            </a:r>
            <a:r>
              <a:rPr lang="en-US" sz="1200"/>
              <a:t> </a:t>
            </a:r>
            <a:r>
              <a:rPr lang="en-US" sz="1200" err="1"/>
              <a:t>ăn</a:t>
            </a:r>
            <a:endParaRPr lang="en-US" sz="1200"/>
          </a:p>
        </p:txBody>
      </p:sp>
      <p:pic>
        <p:nvPicPr>
          <p:cNvPr id="9" name="Picture 8">
            <a:extLst>
              <a:ext uri="{FF2B5EF4-FFF2-40B4-BE49-F238E27FC236}">
                <a16:creationId xmlns:a16="http://schemas.microsoft.com/office/drawing/2014/main" id="{06900370-2BE8-4DD9-92BC-297950B0BA14}"/>
              </a:ext>
            </a:extLst>
          </p:cNvPr>
          <p:cNvPicPr>
            <a:picLocks noChangeAspect="1"/>
          </p:cNvPicPr>
          <p:nvPr/>
        </p:nvPicPr>
        <p:blipFill>
          <a:blip r:embed="rId6"/>
          <a:stretch>
            <a:fillRect/>
          </a:stretch>
        </p:blipFill>
        <p:spPr>
          <a:xfrm>
            <a:off x="6684359" y="3257721"/>
            <a:ext cx="5103181" cy="2698135"/>
          </a:xfrm>
          <a:prstGeom prst="rect">
            <a:avLst/>
          </a:prstGeom>
          <a:ln>
            <a:solidFill>
              <a:srgbClr val="0070C0"/>
            </a:solidFill>
          </a:ln>
        </p:spPr>
      </p:pic>
      <p:sp>
        <p:nvSpPr>
          <p:cNvPr id="10" name="TextBox 9">
            <a:extLst>
              <a:ext uri="{FF2B5EF4-FFF2-40B4-BE49-F238E27FC236}">
                <a16:creationId xmlns:a16="http://schemas.microsoft.com/office/drawing/2014/main" id="{24A85AC9-5A53-48F4-8A3E-1283A00FF862}"/>
              </a:ext>
            </a:extLst>
          </p:cNvPr>
          <p:cNvSpPr txBox="1"/>
          <p:nvPr/>
        </p:nvSpPr>
        <p:spPr>
          <a:xfrm>
            <a:off x="6207760" y="2934645"/>
            <a:ext cx="1127760" cy="261610"/>
          </a:xfrm>
          <a:prstGeom prst="rect">
            <a:avLst/>
          </a:prstGeom>
          <a:noFill/>
        </p:spPr>
        <p:txBody>
          <a:bodyPr wrap="square" rtlCol="0">
            <a:spAutoFit/>
          </a:bodyPr>
          <a:lstStyle/>
          <a:p>
            <a:pPr algn="ctr"/>
            <a:r>
              <a:rPr lang="en-US" sz="1100" err="1"/>
              <a:t>Số</a:t>
            </a:r>
            <a:r>
              <a:rPr lang="en-US" sz="1100"/>
              <a:t> </a:t>
            </a:r>
            <a:r>
              <a:rPr lang="en-US" sz="1100" err="1"/>
              <a:t>lần</a:t>
            </a:r>
            <a:r>
              <a:rPr lang="en-US" sz="1100"/>
              <a:t> Deadlock</a:t>
            </a:r>
          </a:p>
        </p:txBody>
      </p:sp>
      <p:sp>
        <p:nvSpPr>
          <p:cNvPr id="20" name="Rectangle 19">
            <a:extLst>
              <a:ext uri="{FF2B5EF4-FFF2-40B4-BE49-F238E27FC236}">
                <a16:creationId xmlns:a16="http://schemas.microsoft.com/office/drawing/2014/main" id="{359F87B0-4CBC-4F0A-98E3-1093029159C8}"/>
              </a:ext>
            </a:extLst>
          </p:cNvPr>
          <p:cNvSpPr/>
          <p:nvPr/>
        </p:nvSpPr>
        <p:spPr>
          <a:xfrm>
            <a:off x="7172960" y="5730240"/>
            <a:ext cx="4450080" cy="158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AD7BD8F-101B-4C27-9049-76BEC4F1F1AC}"/>
              </a:ext>
            </a:extLst>
          </p:cNvPr>
          <p:cNvSpPr txBox="1"/>
          <p:nvPr/>
        </p:nvSpPr>
        <p:spPr>
          <a:xfrm>
            <a:off x="7191892" y="5680283"/>
            <a:ext cx="274320" cy="261610"/>
          </a:xfrm>
          <a:prstGeom prst="rect">
            <a:avLst/>
          </a:prstGeom>
          <a:noFill/>
        </p:spPr>
        <p:txBody>
          <a:bodyPr wrap="square" rtlCol="0">
            <a:spAutoFit/>
          </a:bodyPr>
          <a:lstStyle/>
          <a:p>
            <a:r>
              <a:rPr lang="en-US" sz="1100"/>
              <a:t>5</a:t>
            </a:r>
          </a:p>
        </p:txBody>
      </p:sp>
      <p:sp>
        <p:nvSpPr>
          <p:cNvPr id="30" name="TextBox 29">
            <a:extLst>
              <a:ext uri="{FF2B5EF4-FFF2-40B4-BE49-F238E27FC236}">
                <a16:creationId xmlns:a16="http://schemas.microsoft.com/office/drawing/2014/main" id="{83DC7F90-6B78-45ED-889D-B65050E751B8}"/>
              </a:ext>
            </a:extLst>
          </p:cNvPr>
          <p:cNvSpPr txBox="1"/>
          <p:nvPr/>
        </p:nvSpPr>
        <p:spPr>
          <a:xfrm>
            <a:off x="7817652" y="5680283"/>
            <a:ext cx="362299" cy="261610"/>
          </a:xfrm>
          <a:prstGeom prst="rect">
            <a:avLst/>
          </a:prstGeom>
          <a:noFill/>
        </p:spPr>
        <p:txBody>
          <a:bodyPr wrap="square" rtlCol="0">
            <a:spAutoFit/>
          </a:bodyPr>
          <a:lstStyle/>
          <a:p>
            <a:r>
              <a:rPr lang="en-US" sz="1100"/>
              <a:t>10</a:t>
            </a:r>
          </a:p>
        </p:txBody>
      </p:sp>
      <p:sp>
        <p:nvSpPr>
          <p:cNvPr id="31" name="TextBox 30">
            <a:extLst>
              <a:ext uri="{FF2B5EF4-FFF2-40B4-BE49-F238E27FC236}">
                <a16:creationId xmlns:a16="http://schemas.microsoft.com/office/drawing/2014/main" id="{10C9A0F1-2F71-4C6E-B0A8-F30F7BD837D5}"/>
              </a:ext>
            </a:extLst>
          </p:cNvPr>
          <p:cNvSpPr txBox="1"/>
          <p:nvPr/>
        </p:nvSpPr>
        <p:spPr>
          <a:xfrm>
            <a:off x="8480836" y="5682738"/>
            <a:ext cx="362299" cy="261610"/>
          </a:xfrm>
          <a:prstGeom prst="rect">
            <a:avLst/>
          </a:prstGeom>
          <a:noFill/>
        </p:spPr>
        <p:txBody>
          <a:bodyPr wrap="square" rtlCol="0">
            <a:spAutoFit/>
          </a:bodyPr>
          <a:lstStyle/>
          <a:p>
            <a:r>
              <a:rPr lang="en-US" sz="1100"/>
              <a:t>20</a:t>
            </a:r>
          </a:p>
        </p:txBody>
      </p:sp>
      <p:sp>
        <p:nvSpPr>
          <p:cNvPr id="32" name="TextBox 31">
            <a:extLst>
              <a:ext uri="{FF2B5EF4-FFF2-40B4-BE49-F238E27FC236}">
                <a16:creationId xmlns:a16="http://schemas.microsoft.com/office/drawing/2014/main" id="{C7FE03D6-15E6-4B91-AB98-D0DBFB96DF79}"/>
              </a:ext>
            </a:extLst>
          </p:cNvPr>
          <p:cNvSpPr txBox="1"/>
          <p:nvPr/>
        </p:nvSpPr>
        <p:spPr>
          <a:xfrm>
            <a:off x="9163778" y="5682738"/>
            <a:ext cx="362299" cy="261610"/>
          </a:xfrm>
          <a:prstGeom prst="rect">
            <a:avLst/>
          </a:prstGeom>
          <a:noFill/>
        </p:spPr>
        <p:txBody>
          <a:bodyPr wrap="square" rtlCol="0">
            <a:spAutoFit/>
          </a:bodyPr>
          <a:lstStyle/>
          <a:p>
            <a:r>
              <a:rPr lang="en-US" sz="1100"/>
              <a:t>40</a:t>
            </a:r>
          </a:p>
        </p:txBody>
      </p:sp>
      <p:sp>
        <p:nvSpPr>
          <p:cNvPr id="33" name="TextBox 32">
            <a:extLst>
              <a:ext uri="{FF2B5EF4-FFF2-40B4-BE49-F238E27FC236}">
                <a16:creationId xmlns:a16="http://schemas.microsoft.com/office/drawing/2014/main" id="{B6939225-2092-4428-AE81-482AB2BC5EFD}"/>
              </a:ext>
            </a:extLst>
          </p:cNvPr>
          <p:cNvSpPr txBox="1"/>
          <p:nvPr/>
        </p:nvSpPr>
        <p:spPr>
          <a:xfrm>
            <a:off x="9838525" y="5674558"/>
            <a:ext cx="362299" cy="261610"/>
          </a:xfrm>
          <a:prstGeom prst="rect">
            <a:avLst/>
          </a:prstGeom>
          <a:noFill/>
        </p:spPr>
        <p:txBody>
          <a:bodyPr wrap="square" rtlCol="0">
            <a:spAutoFit/>
          </a:bodyPr>
          <a:lstStyle/>
          <a:p>
            <a:r>
              <a:rPr lang="en-US" sz="1100"/>
              <a:t>50</a:t>
            </a:r>
          </a:p>
        </p:txBody>
      </p:sp>
      <p:sp>
        <p:nvSpPr>
          <p:cNvPr id="34" name="TextBox 33">
            <a:extLst>
              <a:ext uri="{FF2B5EF4-FFF2-40B4-BE49-F238E27FC236}">
                <a16:creationId xmlns:a16="http://schemas.microsoft.com/office/drawing/2014/main" id="{10ECAACE-4E88-4B67-ACE4-747E021A1DBB}"/>
              </a:ext>
            </a:extLst>
          </p:cNvPr>
          <p:cNvSpPr txBox="1"/>
          <p:nvPr/>
        </p:nvSpPr>
        <p:spPr>
          <a:xfrm>
            <a:off x="10508275" y="5678607"/>
            <a:ext cx="362299" cy="261610"/>
          </a:xfrm>
          <a:prstGeom prst="rect">
            <a:avLst/>
          </a:prstGeom>
          <a:noFill/>
        </p:spPr>
        <p:txBody>
          <a:bodyPr wrap="square" rtlCol="0">
            <a:spAutoFit/>
          </a:bodyPr>
          <a:lstStyle/>
          <a:p>
            <a:r>
              <a:rPr lang="en-US" sz="1100"/>
              <a:t>60</a:t>
            </a:r>
          </a:p>
        </p:txBody>
      </p:sp>
      <p:sp>
        <p:nvSpPr>
          <p:cNvPr id="35" name="TextBox 34">
            <a:extLst>
              <a:ext uri="{FF2B5EF4-FFF2-40B4-BE49-F238E27FC236}">
                <a16:creationId xmlns:a16="http://schemas.microsoft.com/office/drawing/2014/main" id="{C6014EE4-9169-498A-8598-18076CC1EACF}"/>
              </a:ext>
            </a:extLst>
          </p:cNvPr>
          <p:cNvSpPr txBox="1"/>
          <p:nvPr/>
        </p:nvSpPr>
        <p:spPr>
          <a:xfrm>
            <a:off x="11198997" y="5674558"/>
            <a:ext cx="362299" cy="261610"/>
          </a:xfrm>
          <a:prstGeom prst="rect">
            <a:avLst/>
          </a:prstGeom>
          <a:noFill/>
        </p:spPr>
        <p:txBody>
          <a:bodyPr wrap="square" rtlCol="0">
            <a:spAutoFit/>
          </a:bodyPr>
          <a:lstStyle/>
          <a:p>
            <a:r>
              <a:rPr lang="en-US" sz="1100"/>
              <a:t>80</a:t>
            </a:r>
          </a:p>
        </p:txBody>
      </p:sp>
      <p:sp>
        <p:nvSpPr>
          <p:cNvPr id="36" name="TextBox 35">
            <a:extLst>
              <a:ext uri="{FF2B5EF4-FFF2-40B4-BE49-F238E27FC236}">
                <a16:creationId xmlns:a16="http://schemas.microsoft.com/office/drawing/2014/main" id="{9DBAE59C-F8BC-492A-9E47-6D9DF385D29A}"/>
              </a:ext>
            </a:extLst>
          </p:cNvPr>
          <p:cNvSpPr txBox="1"/>
          <p:nvPr/>
        </p:nvSpPr>
        <p:spPr>
          <a:xfrm>
            <a:off x="11128055" y="5970469"/>
            <a:ext cx="1127760" cy="461665"/>
          </a:xfrm>
          <a:prstGeom prst="rect">
            <a:avLst/>
          </a:prstGeom>
          <a:noFill/>
        </p:spPr>
        <p:txBody>
          <a:bodyPr wrap="square" rtlCol="0">
            <a:spAutoFit/>
          </a:bodyPr>
          <a:lstStyle/>
          <a:p>
            <a:pPr algn="ctr"/>
            <a:r>
              <a:rPr lang="en-US" sz="1200" err="1"/>
              <a:t>Số</a:t>
            </a:r>
            <a:r>
              <a:rPr lang="en-US" sz="1200"/>
              <a:t> </a:t>
            </a:r>
            <a:r>
              <a:rPr lang="en-US" sz="1200" err="1"/>
              <a:t>lượng</a:t>
            </a:r>
            <a:r>
              <a:rPr lang="en-US" sz="1200"/>
              <a:t> </a:t>
            </a:r>
            <a:r>
              <a:rPr lang="en-US" sz="1200" err="1"/>
              <a:t>thức</a:t>
            </a:r>
            <a:r>
              <a:rPr lang="en-US" sz="1200"/>
              <a:t> </a:t>
            </a:r>
            <a:r>
              <a:rPr lang="en-US" sz="1200" err="1"/>
              <a:t>ăn</a:t>
            </a:r>
            <a:endParaRPr lang="en-US" sz="1200"/>
          </a:p>
        </p:txBody>
      </p:sp>
      <p:sp>
        <p:nvSpPr>
          <p:cNvPr id="3" name="TextBox 2">
            <a:extLst>
              <a:ext uri="{FF2B5EF4-FFF2-40B4-BE49-F238E27FC236}">
                <a16:creationId xmlns:a16="http://schemas.microsoft.com/office/drawing/2014/main" id="{860CC0DB-8FF5-497A-A71E-FF8A1A38185C}"/>
              </a:ext>
            </a:extLst>
          </p:cNvPr>
          <p:cNvSpPr txBox="1"/>
          <p:nvPr/>
        </p:nvSpPr>
        <p:spPr>
          <a:xfrm>
            <a:off x="2365657" y="1284337"/>
            <a:ext cx="3168458" cy="1077218"/>
          </a:xfrm>
          <a:prstGeom prst="rect">
            <a:avLst/>
          </a:prstGeom>
          <a:noFill/>
        </p:spPr>
        <p:txBody>
          <a:bodyPr wrap="square" rtlCol="0">
            <a:spAutoFit/>
          </a:bodyPr>
          <a:lstStyle/>
          <a:p>
            <a:pPr algn="ctr"/>
            <a:r>
              <a:rPr lang="en-US" sz="1600">
                <a:latin typeface="Montserrat" panose="00000500000000000000" pitchFamily="2" charset="0"/>
              </a:rPr>
              <a:t>Bảng khảo sát khi tăng Food từ 5-&gt;100 , mỗi trường hợp đo 25 lần và biểu đồ phụ thuộc xây dựng từ bảng</a:t>
            </a:r>
          </a:p>
        </p:txBody>
      </p:sp>
    </p:spTree>
    <p:extLst>
      <p:ext uri="{BB962C8B-B14F-4D97-AF65-F5344CB8AC3E}">
        <p14:creationId xmlns:p14="http://schemas.microsoft.com/office/powerpoint/2010/main" val="26192854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2">
            <a:extLst>
              <a:ext uri="{FF2B5EF4-FFF2-40B4-BE49-F238E27FC236}">
                <a16:creationId xmlns:a16="http://schemas.microsoft.com/office/drawing/2014/main" id="{FD1048D7-9A32-4AAC-8155-2F8D98A5F59C}"/>
              </a:ext>
            </a:extLst>
          </p:cNvPr>
          <p:cNvGrpSpPr/>
          <p:nvPr/>
        </p:nvGrpSpPr>
        <p:grpSpPr>
          <a:xfrm>
            <a:off x="10654626" y="118011"/>
            <a:ext cx="1352938" cy="1166326"/>
            <a:chOff x="10114384" y="822416"/>
            <a:chExt cx="1352938" cy="1166326"/>
          </a:xfrm>
        </p:grpSpPr>
        <p:cxnSp>
          <p:nvCxnSpPr>
            <p:cNvPr id="12" name="Straight Connector 11">
              <a:extLst>
                <a:ext uri="{FF2B5EF4-FFF2-40B4-BE49-F238E27FC236}">
                  <a16:creationId xmlns:a16="http://schemas.microsoft.com/office/drawing/2014/main" id="{98B1EBF2-E631-4A3C-A46A-B4134BD9C0B1}"/>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B5CD88-73CF-48BE-A1F4-FD3EB3247091}"/>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3">
            <a:extLst>
              <a:ext uri="{FF2B5EF4-FFF2-40B4-BE49-F238E27FC236}">
                <a16:creationId xmlns:a16="http://schemas.microsoft.com/office/drawing/2014/main" id="{499EED39-A50C-405F-8EB9-DD96BA7EDE68}"/>
              </a:ext>
            </a:extLst>
          </p:cNvPr>
          <p:cNvGrpSpPr/>
          <p:nvPr/>
        </p:nvGrpSpPr>
        <p:grpSpPr>
          <a:xfrm rot="10800000">
            <a:off x="285652" y="5439944"/>
            <a:ext cx="1352938" cy="1166326"/>
            <a:chOff x="10114384" y="822416"/>
            <a:chExt cx="1352938" cy="1166326"/>
          </a:xfrm>
        </p:grpSpPr>
        <p:cxnSp>
          <p:nvCxnSpPr>
            <p:cNvPr id="15" name="Straight Connector 14">
              <a:extLst>
                <a:ext uri="{FF2B5EF4-FFF2-40B4-BE49-F238E27FC236}">
                  <a16:creationId xmlns:a16="http://schemas.microsoft.com/office/drawing/2014/main" id="{2A29518B-42A2-427D-8EF4-0772774101A3}"/>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C0D4E7-39C6-4701-AAD9-621EAA35C83D}"/>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03F3B72C-43A8-4375-B616-91F569629343}"/>
              </a:ext>
            </a:extLst>
          </p:cNvPr>
          <p:cNvSpPr txBox="1"/>
          <p:nvPr/>
        </p:nvSpPr>
        <p:spPr>
          <a:xfrm>
            <a:off x="1686224" y="6410323"/>
            <a:ext cx="6118860" cy="338554"/>
          </a:xfrm>
          <a:prstGeom prst="rect">
            <a:avLst/>
          </a:prstGeom>
          <a:noFill/>
        </p:spPr>
        <p:txBody>
          <a:bodyPr wrap="square">
            <a:spAutoFit/>
          </a:bodyPr>
          <a:lstStyle/>
          <a:p>
            <a:r>
              <a:rPr lang="en-US" sz="1600">
                <a:latin typeface="Montserrat "/>
              </a:rPr>
              <a:t>Linux Operating System</a:t>
            </a:r>
          </a:p>
        </p:txBody>
      </p:sp>
      <p:pic>
        <p:nvPicPr>
          <p:cNvPr id="18" name="Graphic 17" descr="Aperture outline">
            <a:extLst>
              <a:ext uri="{FF2B5EF4-FFF2-40B4-BE49-F238E27FC236}">
                <a16:creationId xmlns:a16="http://schemas.microsoft.com/office/drawing/2014/main" id="{23160278-521A-49A1-8992-04383E8A2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6015" y="6318121"/>
            <a:ext cx="522957" cy="522957"/>
          </a:xfrm>
          <a:prstGeom prst="rect">
            <a:avLst/>
          </a:prstGeom>
        </p:spPr>
      </p:pic>
      <p:sp>
        <p:nvSpPr>
          <p:cNvPr id="41" name="TextBox 40">
            <a:extLst>
              <a:ext uri="{FF2B5EF4-FFF2-40B4-BE49-F238E27FC236}">
                <a16:creationId xmlns:a16="http://schemas.microsoft.com/office/drawing/2014/main" id="{CF904EE3-97BF-463E-8943-2B3B8216F1EC}"/>
              </a:ext>
            </a:extLst>
          </p:cNvPr>
          <p:cNvSpPr txBox="1"/>
          <p:nvPr/>
        </p:nvSpPr>
        <p:spPr>
          <a:xfrm flipH="1">
            <a:off x="488269" y="231108"/>
            <a:ext cx="4014279" cy="400110"/>
          </a:xfrm>
          <a:prstGeom prst="rect">
            <a:avLst/>
          </a:prstGeom>
          <a:noFill/>
        </p:spPr>
        <p:txBody>
          <a:bodyPr wrap="square" rtlCol="0">
            <a:spAutoFit/>
          </a:bodyPr>
          <a:lstStyle/>
          <a:p>
            <a:r>
              <a:rPr lang="en-US" sz="2000">
                <a:latin typeface="Montserrat Black" panose="00000A00000000000000" pitchFamily="2" charset="0"/>
              </a:rPr>
              <a:t>Dining Philosophers - Test</a:t>
            </a:r>
          </a:p>
        </p:txBody>
      </p:sp>
      <p:sp>
        <p:nvSpPr>
          <p:cNvPr id="59" name="TextBox 58">
            <a:extLst>
              <a:ext uri="{FF2B5EF4-FFF2-40B4-BE49-F238E27FC236}">
                <a16:creationId xmlns:a16="http://schemas.microsoft.com/office/drawing/2014/main" id="{E1C4BF2C-F032-4577-B101-4174C75B5CBF}"/>
              </a:ext>
            </a:extLst>
          </p:cNvPr>
          <p:cNvSpPr txBox="1"/>
          <p:nvPr/>
        </p:nvSpPr>
        <p:spPr>
          <a:xfrm>
            <a:off x="5835658" y="539687"/>
            <a:ext cx="5183869" cy="584775"/>
          </a:xfrm>
          <a:prstGeom prst="rect">
            <a:avLst/>
          </a:prstGeom>
          <a:noFill/>
        </p:spPr>
        <p:txBody>
          <a:bodyPr wrap="square" rtlCol="0">
            <a:spAutoFit/>
          </a:bodyPr>
          <a:lstStyle/>
          <a:p>
            <a:r>
              <a:rPr lang="en-US" sz="1600" err="1">
                <a:latin typeface="Montserrat" panose="00000500000000000000" pitchFamily="2" charset="0"/>
              </a:rPr>
              <a:t>Thay</a:t>
            </a:r>
            <a:r>
              <a:rPr lang="en-US" sz="1600">
                <a:latin typeface="Montserrat" panose="00000500000000000000" pitchFamily="2" charset="0"/>
              </a:rPr>
              <a:t> </a:t>
            </a:r>
            <a:r>
              <a:rPr lang="en-US" sz="1600" err="1">
                <a:latin typeface="Montserrat" panose="00000500000000000000" pitchFamily="2" charset="0"/>
              </a:rPr>
              <a:t>đổi</a:t>
            </a:r>
            <a:r>
              <a:rPr lang="en-US" sz="1600">
                <a:latin typeface="Montserrat" panose="00000500000000000000" pitchFamily="2" charset="0"/>
              </a:rPr>
              <a:t> </a:t>
            </a:r>
            <a:r>
              <a:rPr lang="en-US" sz="1600" err="1">
                <a:latin typeface="Montserrat" panose="00000500000000000000" pitchFamily="2" charset="0"/>
              </a:rPr>
              <a:t>tiến</a:t>
            </a:r>
            <a:r>
              <a:rPr lang="en-US" sz="1600">
                <a:latin typeface="Montserrat" panose="00000500000000000000" pitchFamily="2" charset="0"/>
              </a:rPr>
              <a:t> </a:t>
            </a:r>
            <a:r>
              <a:rPr lang="en-US" sz="1600" err="1">
                <a:latin typeface="Montserrat" panose="00000500000000000000" pitchFamily="2" charset="0"/>
              </a:rPr>
              <a:t>trình</a:t>
            </a:r>
            <a:r>
              <a:rPr lang="en-US" sz="1600">
                <a:latin typeface="Montserrat" panose="00000500000000000000" pitchFamily="2" charset="0"/>
              </a:rPr>
              <a:t> </a:t>
            </a:r>
            <a:r>
              <a:rPr lang="en-US" sz="1600" err="1">
                <a:latin typeface="Montserrat" panose="00000500000000000000" pitchFamily="2" charset="0"/>
              </a:rPr>
              <a:t>tạo</a:t>
            </a:r>
            <a:r>
              <a:rPr lang="en-US" sz="1600">
                <a:latin typeface="Montserrat" panose="00000500000000000000" pitchFamily="2" charset="0"/>
              </a:rPr>
              <a:t> ra </a:t>
            </a:r>
            <a:r>
              <a:rPr lang="en-US" sz="1600" err="1">
                <a:latin typeface="Montserrat" panose="00000500000000000000" pitchFamily="2" charset="0"/>
              </a:rPr>
              <a:t>lên</a:t>
            </a:r>
            <a:r>
              <a:rPr lang="en-US" sz="1600">
                <a:latin typeface="Montserrat" panose="00000500000000000000" pitchFamily="2" charset="0"/>
              </a:rPr>
              <a:t> : 100</a:t>
            </a:r>
          </a:p>
          <a:p>
            <a:r>
              <a:rPr lang="en-US" sz="1600" err="1">
                <a:latin typeface="Montserrat" panose="00000500000000000000" pitchFamily="2" charset="0"/>
              </a:rPr>
              <a:t>Số</a:t>
            </a:r>
            <a:r>
              <a:rPr lang="en-US" sz="1600">
                <a:latin typeface="Montserrat" panose="00000500000000000000" pitchFamily="2" charset="0"/>
              </a:rPr>
              <a:t> </a:t>
            </a:r>
            <a:r>
              <a:rPr lang="en-US" sz="1600" err="1">
                <a:latin typeface="Montserrat" panose="00000500000000000000" pitchFamily="2" charset="0"/>
              </a:rPr>
              <a:t>lượng</a:t>
            </a:r>
            <a:r>
              <a:rPr lang="en-US" sz="1600">
                <a:latin typeface="Montserrat" panose="00000500000000000000" pitchFamily="2" charset="0"/>
              </a:rPr>
              <a:t> </a:t>
            </a:r>
            <a:r>
              <a:rPr lang="en-US" sz="1600" err="1">
                <a:latin typeface="Montserrat" panose="00000500000000000000" pitchFamily="2" charset="0"/>
              </a:rPr>
              <a:t>thức</a:t>
            </a:r>
            <a:r>
              <a:rPr lang="en-US" sz="1600">
                <a:latin typeface="Montserrat" panose="00000500000000000000" pitchFamily="2" charset="0"/>
              </a:rPr>
              <a:t> </a:t>
            </a:r>
            <a:r>
              <a:rPr lang="en-US" sz="1600" err="1">
                <a:latin typeface="Montserrat" panose="00000500000000000000" pitchFamily="2" charset="0"/>
              </a:rPr>
              <a:t>ăn</a:t>
            </a:r>
            <a:r>
              <a:rPr lang="en-US" sz="1600">
                <a:latin typeface="Montserrat" panose="00000500000000000000" pitchFamily="2" charset="0"/>
              </a:rPr>
              <a:t> ban </a:t>
            </a:r>
            <a:r>
              <a:rPr lang="en-US" sz="1600" err="1">
                <a:latin typeface="Montserrat" panose="00000500000000000000" pitchFamily="2" charset="0"/>
              </a:rPr>
              <a:t>đầu</a:t>
            </a:r>
            <a:r>
              <a:rPr lang="en-US" sz="1600">
                <a:latin typeface="Montserrat" panose="00000500000000000000" pitchFamily="2" charset="0"/>
              </a:rPr>
              <a:t> : 5000</a:t>
            </a:r>
          </a:p>
        </p:txBody>
      </p:sp>
      <p:pic>
        <p:nvPicPr>
          <p:cNvPr id="3" name="Picture 2">
            <a:extLst>
              <a:ext uri="{FF2B5EF4-FFF2-40B4-BE49-F238E27FC236}">
                <a16:creationId xmlns:a16="http://schemas.microsoft.com/office/drawing/2014/main" id="{E8B9A4E3-A45A-4E5A-B11C-43A91EE8540F}"/>
              </a:ext>
            </a:extLst>
          </p:cNvPr>
          <p:cNvPicPr>
            <a:picLocks noChangeAspect="1"/>
          </p:cNvPicPr>
          <p:nvPr/>
        </p:nvPicPr>
        <p:blipFill rotWithShape="1">
          <a:blip r:embed="rId4"/>
          <a:srcRect r="13649"/>
          <a:stretch/>
        </p:blipFill>
        <p:spPr>
          <a:xfrm>
            <a:off x="680250" y="1980188"/>
            <a:ext cx="2897774" cy="2668931"/>
          </a:xfrm>
          <a:prstGeom prst="rect">
            <a:avLst/>
          </a:prstGeom>
        </p:spPr>
      </p:pic>
      <p:pic>
        <p:nvPicPr>
          <p:cNvPr id="4" name="Picture 3">
            <a:extLst>
              <a:ext uri="{FF2B5EF4-FFF2-40B4-BE49-F238E27FC236}">
                <a16:creationId xmlns:a16="http://schemas.microsoft.com/office/drawing/2014/main" id="{891E8F12-5C0A-4DDA-9A00-696F010A84CD}"/>
              </a:ext>
            </a:extLst>
          </p:cNvPr>
          <p:cNvPicPr>
            <a:picLocks noChangeAspect="1"/>
          </p:cNvPicPr>
          <p:nvPr/>
        </p:nvPicPr>
        <p:blipFill rotWithShape="1">
          <a:blip r:embed="rId5"/>
          <a:srcRect t="26482" r="45340"/>
          <a:stretch/>
        </p:blipFill>
        <p:spPr>
          <a:xfrm>
            <a:off x="4587493" y="1980188"/>
            <a:ext cx="3091512" cy="2668930"/>
          </a:xfrm>
          <a:prstGeom prst="rect">
            <a:avLst/>
          </a:prstGeom>
        </p:spPr>
      </p:pic>
      <p:pic>
        <p:nvPicPr>
          <p:cNvPr id="6" name="Picture 5">
            <a:extLst>
              <a:ext uri="{FF2B5EF4-FFF2-40B4-BE49-F238E27FC236}">
                <a16:creationId xmlns:a16="http://schemas.microsoft.com/office/drawing/2014/main" id="{DA0DCD35-3D0A-42A3-9F06-C5173448467F}"/>
              </a:ext>
            </a:extLst>
          </p:cNvPr>
          <p:cNvPicPr>
            <a:picLocks noChangeAspect="1"/>
          </p:cNvPicPr>
          <p:nvPr/>
        </p:nvPicPr>
        <p:blipFill rotWithShape="1">
          <a:blip r:embed="rId6"/>
          <a:srcRect r="21201"/>
          <a:stretch/>
        </p:blipFill>
        <p:spPr>
          <a:xfrm>
            <a:off x="8651990" y="1980164"/>
            <a:ext cx="2796648" cy="2651613"/>
          </a:xfrm>
          <a:prstGeom prst="rect">
            <a:avLst/>
          </a:prstGeom>
        </p:spPr>
      </p:pic>
      <p:sp>
        <p:nvSpPr>
          <p:cNvPr id="7" name="TextBox 6">
            <a:extLst>
              <a:ext uri="{FF2B5EF4-FFF2-40B4-BE49-F238E27FC236}">
                <a16:creationId xmlns:a16="http://schemas.microsoft.com/office/drawing/2014/main" id="{B189F56B-30C1-4E67-9844-3CF6371FF664}"/>
              </a:ext>
            </a:extLst>
          </p:cNvPr>
          <p:cNvSpPr txBox="1"/>
          <p:nvPr/>
        </p:nvSpPr>
        <p:spPr>
          <a:xfrm>
            <a:off x="5815831" y="1119472"/>
            <a:ext cx="4965539" cy="338554"/>
          </a:xfrm>
          <a:prstGeom prst="rect">
            <a:avLst/>
          </a:prstGeom>
          <a:noFill/>
        </p:spPr>
        <p:txBody>
          <a:bodyPr wrap="square" rtlCol="0">
            <a:spAutoFit/>
          </a:bodyPr>
          <a:lstStyle/>
          <a:p>
            <a:r>
              <a:rPr lang="en-US" sz="1600">
                <a:latin typeface="Montserrat" panose="00000500000000000000" pitchFamily="2" charset="0"/>
              </a:rPr>
              <a:t>Chạy chương trình trên 3 máy tính khác nhau </a:t>
            </a:r>
          </a:p>
        </p:txBody>
      </p:sp>
      <p:sp>
        <p:nvSpPr>
          <p:cNvPr id="9" name="TextBox 8">
            <a:extLst>
              <a:ext uri="{FF2B5EF4-FFF2-40B4-BE49-F238E27FC236}">
                <a16:creationId xmlns:a16="http://schemas.microsoft.com/office/drawing/2014/main" id="{F63EC4F0-49BC-41D8-9EB2-8F1898C6D9B4}"/>
              </a:ext>
            </a:extLst>
          </p:cNvPr>
          <p:cNvSpPr txBox="1"/>
          <p:nvPr/>
        </p:nvSpPr>
        <p:spPr>
          <a:xfrm>
            <a:off x="1301257" y="1530163"/>
            <a:ext cx="1840374" cy="369332"/>
          </a:xfrm>
          <a:prstGeom prst="rect">
            <a:avLst/>
          </a:prstGeom>
          <a:noFill/>
        </p:spPr>
        <p:txBody>
          <a:bodyPr wrap="square" rtlCol="0">
            <a:spAutoFit/>
          </a:bodyPr>
          <a:lstStyle/>
          <a:p>
            <a:r>
              <a:rPr lang="en-US">
                <a:latin typeface="Montserrat" panose="00000500000000000000" pitchFamily="2" charset="0"/>
              </a:rPr>
              <a:t>Máy 1: Thể</a:t>
            </a:r>
          </a:p>
        </p:txBody>
      </p:sp>
      <p:sp>
        <p:nvSpPr>
          <p:cNvPr id="21" name="TextBox 20">
            <a:extLst>
              <a:ext uri="{FF2B5EF4-FFF2-40B4-BE49-F238E27FC236}">
                <a16:creationId xmlns:a16="http://schemas.microsoft.com/office/drawing/2014/main" id="{27225AD6-6FED-4558-AD23-AD6D001C9C0F}"/>
              </a:ext>
            </a:extLst>
          </p:cNvPr>
          <p:cNvSpPr txBox="1"/>
          <p:nvPr/>
        </p:nvSpPr>
        <p:spPr>
          <a:xfrm>
            <a:off x="5433419" y="1512899"/>
            <a:ext cx="1840374" cy="369332"/>
          </a:xfrm>
          <a:prstGeom prst="rect">
            <a:avLst/>
          </a:prstGeom>
          <a:noFill/>
        </p:spPr>
        <p:txBody>
          <a:bodyPr wrap="square" rtlCol="0">
            <a:spAutoFit/>
          </a:bodyPr>
          <a:lstStyle/>
          <a:p>
            <a:r>
              <a:rPr lang="en-US">
                <a:latin typeface="Montserrat" panose="00000500000000000000" pitchFamily="2" charset="0"/>
              </a:rPr>
              <a:t>Máy 2: Sỹ</a:t>
            </a:r>
          </a:p>
        </p:txBody>
      </p:sp>
      <p:sp>
        <p:nvSpPr>
          <p:cNvPr id="22" name="TextBox 21">
            <a:extLst>
              <a:ext uri="{FF2B5EF4-FFF2-40B4-BE49-F238E27FC236}">
                <a16:creationId xmlns:a16="http://schemas.microsoft.com/office/drawing/2014/main" id="{13BC0646-CD15-4038-804F-70617E298862}"/>
              </a:ext>
            </a:extLst>
          </p:cNvPr>
          <p:cNvSpPr txBox="1"/>
          <p:nvPr/>
        </p:nvSpPr>
        <p:spPr>
          <a:xfrm>
            <a:off x="9179153" y="1530163"/>
            <a:ext cx="1840374" cy="369332"/>
          </a:xfrm>
          <a:prstGeom prst="rect">
            <a:avLst/>
          </a:prstGeom>
          <a:noFill/>
        </p:spPr>
        <p:txBody>
          <a:bodyPr wrap="square" rtlCol="0">
            <a:spAutoFit/>
          </a:bodyPr>
          <a:lstStyle/>
          <a:p>
            <a:r>
              <a:rPr lang="en-US">
                <a:latin typeface="Montserrat" panose="00000500000000000000" pitchFamily="2" charset="0"/>
              </a:rPr>
              <a:t>Máy 3: Đăng</a:t>
            </a:r>
          </a:p>
        </p:txBody>
      </p:sp>
      <p:sp>
        <p:nvSpPr>
          <p:cNvPr id="10" name="TextBox 9">
            <a:extLst>
              <a:ext uri="{FF2B5EF4-FFF2-40B4-BE49-F238E27FC236}">
                <a16:creationId xmlns:a16="http://schemas.microsoft.com/office/drawing/2014/main" id="{0229AAE5-0140-44B6-9BFD-65A114F98AE4}"/>
              </a:ext>
            </a:extLst>
          </p:cNvPr>
          <p:cNvSpPr txBox="1"/>
          <p:nvPr/>
        </p:nvSpPr>
        <p:spPr>
          <a:xfrm>
            <a:off x="680250" y="4911853"/>
            <a:ext cx="3167542" cy="584775"/>
          </a:xfrm>
          <a:prstGeom prst="rect">
            <a:avLst/>
          </a:prstGeom>
          <a:noFill/>
        </p:spPr>
        <p:txBody>
          <a:bodyPr wrap="square" rtlCol="0">
            <a:spAutoFit/>
          </a:bodyPr>
          <a:lstStyle/>
          <a:p>
            <a:pPr algn="ctr"/>
            <a:r>
              <a:rPr lang="en-US" sz="1600">
                <a:latin typeface="Montserrat" panose="00000500000000000000" pitchFamily="2" charset="0"/>
              </a:rPr>
              <a:t>Không xảy ra Deadlock,thời gian thực hiện 71ph</a:t>
            </a:r>
          </a:p>
        </p:txBody>
      </p:sp>
      <p:sp>
        <p:nvSpPr>
          <p:cNvPr id="24" name="TextBox 23">
            <a:extLst>
              <a:ext uri="{FF2B5EF4-FFF2-40B4-BE49-F238E27FC236}">
                <a16:creationId xmlns:a16="http://schemas.microsoft.com/office/drawing/2014/main" id="{23D2252B-0E1A-4C26-9C4F-6AF1510012A9}"/>
              </a:ext>
            </a:extLst>
          </p:cNvPr>
          <p:cNvSpPr txBox="1"/>
          <p:nvPr/>
        </p:nvSpPr>
        <p:spPr>
          <a:xfrm>
            <a:off x="4659050" y="4911853"/>
            <a:ext cx="3167542" cy="584775"/>
          </a:xfrm>
          <a:prstGeom prst="rect">
            <a:avLst/>
          </a:prstGeom>
          <a:noFill/>
        </p:spPr>
        <p:txBody>
          <a:bodyPr wrap="square" rtlCol="0">
            <a:spAutoFit/>
          </a:bodyPr>
          <a:lstStyle/>
          <a:p>
            <a:pPr algn="ctr"/>
            <a:r>
              <a:rPr lang="en-US" sz="1600">
                <a:latin typeface="Montserrat" panose="00000500000000000000" pitchFamily="2" charset="0"/>
              </a:rPr>
              <a:t>Xảy ra Deadlock sau khoảng 30ph</a:t>
            </a:r>
          </a:p>
        </p:txBody>
      </p:sp>
      <p:sp>
        <p:nvSpPr>
          <p:cNvPr id="25" name="TextBox 24">
            <a:extLst>
              <a:ext uri="{FF2B5EF4-FFF2-40B4-BE49-F238E27FC236}">
                <a16:creationId xmlns:a16="http://schemas.microsoft.com/office/drawing/2014/main" id="{F14B4A8E-87BB-4E21-9C6E-89A7BFE9AB48}"/>
              </a:ext>
            </a:extLst>
          </p:cNvPr>
          <p:cNvSpPr txBox="1"/>
          <p:nvPr/>
        </p:nvSpPr>
        <p:spPr>
          <a:xfrm>
            <a:off x="8515569" y="4894310"/>
            <a:ext cx="3167542" cy="584775"/>
          </a:xfrm>
          <a:prstGeom prst="rect">
            <a:avLst/>
          </a:prstGeom>
          <a:noFill/>
        </p:spPr>
        <p:txBody>
          <a:bodyPr wrap="square" rtlCol="0">
            <a:spAutoFit/>
          </a:bodyPr>
          <a:lstStyle/>
          <a:p>
            <a:pPr algn="ctr"/>
            <a:r>
              <a:rPr lang="en-US" sz="1600">
                <a:latin typeface="Montserrat" panose="00000500000000000000" pitchFamily="2" charset="0"/>
              </a:rPr>
              <a:t>Xảy ra Deadlock sau khoảng 13ph</a:t>
            </a:r>
          </a:p>
        </p:txBody>
      </p:sp>
      <p:sp>
        <p:nvSpPr>
          <p:cNvPr id="19" name="Rectangle 18">
            <a:extLst>
              <a:ext uri="{FF2B5EF4-FFF2-40B4-BE49-F238E27FC236}">
                <a16:creationId xmlns:a16="http://schemas.microsoft.com/office/drawing/2014/main" id="{32381D7C-B8D7-4A8F-8A8F-683F5EB3BA66}"/>
              </a:ext>
            </a:extLst>
          </p:cNvPr>
          <p:cNvSpPr/>
          <p:nvPr/>
        </p:nvSpPr>
        <p:spPr>
          <a:xfrm>
            <a:off x="1203767" y="3790347"/>
            <a:ext cx="1099595" cy="236386"/>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1D3EE57-E1BB-43A6-95EE-3AF0D9F2E07A}"/>
              </a:ext>
            </a:extLst>
          </p:cNvPr>
          <p:cNvSpPr/>
          <p:nvPr/>
        </p:nvSpPr>
        <p:spPr>
          <a:xfrm>
            <a:off x="4982046" y="4026733"/>
            <a:ext cx="1099595" cy="23638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0E3C1F7-669D-4513-ABF1-02CD9179E98E}"/>
              </a:ext>
            </a:extLst>
          </p:cNvPr>
          <p:cNvSpPr/>
          <p:nvPr/>
        </p:nvSpPr>
        <p:spPr>
          <a:xfrm>
            <a:off x="8993006" y="4009913"/>
            <a:ext cx="1099595" cy="23638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793453E7-BD5B-4638-856C-B89DFFCB7FCF}"/>
              </a:ext>
            </a:extLst>
          </p:cNvPr>
          <p:cNvSpPr/>
          <p:nvPr/>
        </p:nvSpPr>
        <p:spPr>
          <a:xfrm>
            <a:off x="891345" y="5823844"/>
            <a:ext cx="478297" cy="204114"/>
          </a:xfrm>
          <a:prstGeom prst="rightArrow">
            <a:avLst/>
          </a:prstGeom>
          <a:solidFill>
            <a:srgbClr val="7809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C0A7DC8-65F7-491D-833D-F28290DD26A8}"/>
              </a:ext>
            </a:extLst>
          </p:cNvPr>
          <p:cNvSpPr txBox="1"/>
          <p:nvPr/>
        </p:nvSpPr>
        <p:spPr>
          <a:xfrm>
            <a:off x="1686224" y="5615940"/>
            <a:ext cx="9408494" cy="646331"/>
          </a:xfrm>
          <a:prstGeom prst="rect">
            <a:avLst/>
          </a:prstGeom>
          <a:noFill/>
        </p:spPr>
        <p:txBody>
          <a:bodyPr wrap="square" rtlCol="0">
            <a:spAutoFit/>
          </a:bodyPr>
          <a:lstStyle/>
          <a:p>
            <a:r>
              <a:rPr lang="en-US" b="1">
                <a:solidFill>
                  <a:schemeClr val="accent1">
                    <a:lumMod val="50000"/>
                  </a:schemeClr>
                </a:solidFill>
                <a:latin typeface="Montserrat" panose="00000500000000000000" pitchFamily="2" charset="0"/>
              </a:rPr>
              <a:t>Cùng một chương trình nhưng khả năng  xảy ra Deadlock và thời gian thực hiện chương trình còn phụ thuộc vào hiệu năng của từng máy </a:t>
            </a:r>
          </a:p>
        </p:txBody>
      </p:sp>
      <p:sp>
        <p:nvSpPr>
          <p:cNvPr id="29" name="TextBox 28">
            <a:extLst>
              <a:ext uri="{FF2B5EF4-FFF2-40B4-BE49-F238E27FC236}">
                <a16:creationId xmlns:a16="http://schemas.microsoft.com/office/drawing/2014/main" id="{736D5062-8546-4BA6-AAB2-22A20D60B1B5}"/>
              </a:ext>
            </a:extLst>
          </p:cNvPr>
          <p:cNvSpPr txBox="1"/>
          <p:nvPr/>
        </p:nvSpPr>
        <p:spPr>
          <a:xfrm>
            <a:off x="6452175" y="6446747"/>
            <a:ext cx="6094520" cy="307777"/>
          </a:xfrm>
          <a:prstGeom prst="rect">
            <a:avLst/>
          </a:prstGeom>
          <a:noFill/>
        </p:spPr>
        <p:txBody>
          <a:bodyPr wrap="square">
            <a:spAutoFit/>
          </a:bodyPr>
          <a:lstStyle/>
          <a:p>
            <a:r>
              <a:rPr lang="en-US" sz="1400">
                <a:latin typeface="Montserrat" panose="00000500000000000000" pitchFamily="2" charset="0"/>
                <a:hlinkClick r:id="rId7"/>
              </a:rPr>
              <a:t>GitHub - </a:t>
            </a:r>
            <a:r>
              <a:rPr lang="en-US" sz="1400" err="1">
                <a:latin typeface="Montserrat" panose="00000500000000000000" pitchFamily="2" charset="0"/>
                <a:hlinkClick r:id="rId7"/>
              </a:rPr>
              <a:t>DwangDNguyen</a:t>
            </a:r>
            <a:r>
              <a:rPr lang="en-US" sz="1400">
                <a:latin typeface="Montserrat" panose="00000500000000000000" pitchFamily="2" charset="0"/>
                <a:hlinkClick r:id="rId7"/>
              </a:rPr>
              <a:t>/deadlock at master</a:t>
            </a:r>
            <a:r>
              <a:rPr lang="en-US" sz="1400">
                <a:latin typeface="Montserrat" panose="00000500000000000000" pitchFamily="2" charset="0"/>
              </a:rPr>
              <a:t> – link </a:t>
            </a:r>
            <a:r>
              <a:rPr lang="en-US" sz="1400" err="1">
                <a:latin typeface="Montserrat" panose="00000500000000000000" pitchFamily="2" charset="0"/>
              </a:rPr>
              <a:t>github</a:t>
            </a:r>
            <a:endParaRPr lang="en-US" sz="1400">
              <a:latin typeface="Montserrat" panose="00000500000000000000" pitchFamily="2" charset="0"/>
            </a:endParaRPr>
          </a:p>
        </p:txBody>
      </p:sp>
      <p:sp>
        <p:nvSpPr>
          <p:cNvPr id="2" name="TextBox 1">
            <a:extLst>
              <a:ext uri="{FF2B5EF4-FFF2-40B4-BE49-F238E27FC236}">
                <a16:creationId xmlns:a16="http://schemas.microsoft.com/office/drawing/2014/main" id="{8AA91A1C-AF77-427C-AC16-98EF23152BD4}"/>
              </a:ext>
            </a:extLst>
          </p:cNvPr>
          <p:cNvSpPr txBox="1"/>
          <p:nvPr/>
        </p:nvSpPr>
        <p:spPr>
          <a:xfrm>
            <a:off x="2386431" y="3621706"/>
            <a:ext cx="989357" cy="523220"/>
          </a:xfrm>
          <a:prstGeom prst="rect">
            <a:avLst/>
          </a:prstGeom>
          <a:noFill/>
        </p:spPr>
        <p:txBody>
          <a:bodyPr wrap="square" rtlCol="0">
            <a:spAutoFit/>
          </a:bodyPr>
          <a:lstStyle/>
          <a:p>
            <a:r>
              <a:rPr lang="en-US" sz="1400">
                <a:solidFill>
                  <a:srgbClr val="FFFF00"/>
                </a:solidFill>
                <a:latin typeface="Montserrat" panose="00000500000000000000" pitchFamily="2" charset="0"/>
              </a:rPr>
              <a:t>Không Deadock</a:t>
            </a:r>
          </a:p>
        </p:txBody>
      </p:sp>
      <p:sp>
        <p:nvSpPr>
          <p:cNvPr id="30" name="TextBox 29">
            <a:extLst>
              <a:ext uri="{FF2B5EF4-FFF2-40B4-BE49-F238E27FC236}">
                <a16:creationId xmlns:a16="http://schemas.microsoft.com/office/drawing/2014/main" id="{BB68720A-7768-4C02-8AF2-BDB5035BA3A5}"/>
              </a:ext>
            </a:extLst>
          </p:cNvPr>
          <p:cNvSpPr txBox="1"/>
          <p:nvPr/>
        </p:nvSpPr>
        <p:spPr>
          <a:xfrm>
            <a:off x="6543062" y="2721122"/>
            <a:ext cx="1135943" cy="738664"/>
          </a:xfrm>
          <a:prstGeom prst="rect">
            <a:avLst/>
          </a:prstGeom>
          <a:noFill/>
        </p:spPr>
        <p:txBody>
          <a:bodyPr wrap="square" rtlCol="0">
            <a:spAutoFit/>
          </a:bodyPr>
          <a:lstStyle/>
          <a:p>
            <a:r>
              <a:rPr lang="en-US" sz="1400">
                <a:solidFill>
                  <a:srgbClr val="FFFF00"/>
                </a:solidFill>
                <a:latin typeface="Montserrat" panose="00000500000000000000" pitchFamily="2" charset="0"/>
              </a:rPr>
              <a:t>Rơi vào trạng thái Deadlock</a:t>
            </a:r>
          </a:p>
        </p:txBody>
      </p:sp>
      <p:sp>
        <p:nvSpPr>
          <p:cNvPr id="54" name="TextBox 53">
            <a:extLst>
              <a:ext uri="{FF2B5EF4-FFF2-40B4-BE49-F238E27FC236}">
                <a16:creationId xmlns:a16="http://schemas.microsoft.com/office/drawing/2014/main" id="{A7A7F439-636B-488D-B233-E32C077808C1}"/>
              </a:ext>
            </a:extLst>
          </p:cNvPr>
          <p:cNvSpPr txBox="1"/>
          <p:nvPr/>
        </p:nvSpPr>
        <p:spPr>
          <a:xfrm>
            <a:off x="6148011" y="4009913"/>
            <a:ext cx="1135943" cy="430887"/>
          </a:xfrm>
          <a:prstGeom prst="rect">
            <a:avLst/>
          </a:prstGeom>
          <a:noFill/>
        </p:spPr>
        <p:txBody>
          <a:bodyPr wrap="square" rtlCol="0">
            <a:spAutoFit/>
          </a:bodyPr>
          <a:lstStyle/>
          <a:p>
            <a:r>
              <a:rPr lang="en-US" sz="1100">
                <a:solidFill>
                  <a:srgbClr val="FFFF00"/>
                </a:solidFill>
                <a:latin typeface="Montserrat" panose="00000500000000000000" pitchFamily="2" charset="0"/>
              </a:rPr>
              <a:t>Ctr Z để xem thời gian</a:t>
            </a:r>
          </a:p>
        </p:txBody>
      </p:sp>
    </p:spTree>
    <p:extLst>
      <p:ext uri="{BB962C8B-B14F-4D97-AF65-F5344CB8AC3E}">
        <p14:creationId xmlns:p14="http://schemas.microsoft.com/office/powerpoint/2010/main" val="372550318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2">
            <a:extLst>
              <a:ext uri="{FF2B5EF4-FFF2-40B4-BE49-F238E27FC236}">
                <a16:creationId xmlns:a16="http://schemas.microsoft.com/office/drawing/2014/main" id="{FD1048D7-9A32-4AAC-8155-2F8D98A5F59C}"/>
              </a:ext>
            </a:extLst>
          </p:cNvPr>
          <p:cNvGrpSpPr/>
          <p:nvPr/>
        </p:nvGrpSpPr>
        <p:grpSpPr>
          <a:xfrm>
            <a:off x="10654626" y="118011"/>
            <a:ext cx="1352938" cy="1166326"/>
            <a:chOff x="10114384" y="822416"/>
            <a:chExt cx="1352938" cy="1166326"/>
          </a:xfrm>
        </p:grpSpPr>
        <p:cxnSp>
          <p:nvCxnSpPr>
            <p:cNvPr id="12" name="Straight Connector 11">
              <a:extLst>
                <a:ext uri="{FF2B5EF4-FFF2-40B4-BE49-F238E27FC236}">
                  <a16:creationId xmlns:a16="http://schemas.microsoft.com/office/drawing/2014/main" id="{98B1EBF2-E631-4A3C-A46A-B4134BD9C0B1}"/>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B5CD88-73CF-48BE-A1F4-FD3EB3247091}"/>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3">
            <a:extLst>
              <a:ext uri="{FF2B5EF4-FFF2-40B4-BE49-F238E27FC236}">
                <a16:creationId xmlns:a16="http://schemas.microsoft.com/office/drawing/2014/main" id="{499EED39-A50C-405F-8EB9-DD96BA7EDE68}"/>
              </a:ext>
            </a:extLst>
          </p:cNvPr>
          <p:cNvGrpSpPr/>
          <p:nvPr/>
        </p:nvGrpSpPr>
        <p:grpSpPr>
          <a:xfrm rot="10800000">
            <a:off x="285652" y="5439944"/>
            <a:ext cx="1352938" cy="1166326"/>
            <a:chOff x="10114384" y="822416"/>
            <a:chExt cx="1352938" cy="1166326"/>
          </a:xfrm>
        </p:grpSpPr>
        <p:cxnSp>
          <p:nvCxnSpPr>
            <p:cNvPr id="15" name="Straight Connector 14">
              <a:extLst>
                <a:ext uri="{FF2B5EF4-FFF2-40B4-BE49-F238E27FC236}">
                  <a16:creationId xmlns:a16="http://schemas.microsoft.com/office/drawing/2014/main" id="{2A29518B-42A2-427D-8EF4-0772774101A3}"/>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C0D4E7-39C6-4701-AAD9-621EAA35C83D}"/>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03F3B72C-43A8-4375-B616-91F569629343}"/>
              </a:ext>
            </a:extLst>
          </p:cNvPr>
          <p:cNvSpPr txBox="1"/>
          <p:nvPr/>
        </p:nvSpPr>
        <p:spPr>
          <a:xfrm>
            <a:off x="1686224" y="6410323"/>
            <a:ext cx="6118860" cy="338554"/>
          </a:xfrm>
          <a:prstGeom prst="rect">
            <a:avLst/>
          </a:prstGeom>
          <a:noFill/>
        </p:spPr>
        <p:txBody>
          <a:bodyPr wrap="square">
            <a:spAutoFit/>
          </a:bodyPr>
          <a:lstStyle/>
          <a:p>
            <a:r>
              <a:rPr lang="en-US" sz="1600">
                <a:latin typeface="Montserrat "/>
              </a:rPr>
              <a:t>Linux Operating System</a:t>
            </a:r>
          </a:p>
        </p:txBody>
      </p:sp>
      <p:pic>
        <p:nvPicPr>
          <p:cNvPr id="18" name="Graphic 17" descr="Aperture outline">
            <a:extLst>
              <a:ext uri="{FF2B5EF4-FFF2-40B4-BE49-F238E27FC236}">
                <a16:creationId xmlns:a16="http://schemas.microsoft.com/office/drawing/2014/main" id="{23160278-521A-49A1-8992-04383E8A2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6015" y="6318121"/>
            <a:ext cx="522957" cy="522957"/>
          </a:xfrm>
          <a:prstGeom prst="rect">
            <a:avLst/>
          </a:prstGeom>
        </p:spPr>
      </p:pic>
      <p:pic>
        <p:nvPicPr>
          <p:cNvPr id="21" name="Picture 20" descr="Diagram&#10;&#10;Description automatically generated">
            <a:extLst>
              <a:ext uri="{FF2B5EF4-FFF2-40B4-BE49-F238E27FC236}">
                <a16:creationId xmlns:a16="http://schemas.microsoft.com/office/drawing/2014/main" id="{451BFCE5-CCFE-4C16-BDAC-4FCC48C568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076" y="1352464"/>
            <a:ext cx="5560324" cy="4290030"/>
          </a:xfrm>
          <a:prstGeom prst="rect">
            <a:avLst/>
          </a:prstGeom>
        </p:spPr>
      </p:pic>
      <p:cxnSp>
        <p:nvCxnSpPr>
          <p:cNvPr id="5" name="Straight Connector 4">
            <a:extLst>
              <a:ext uri="{FF2B5EF4-FFF2-40B4-BE49-F238E27FC236}">
                <a16:creationId xmlns:a16="http://schemas.microsoft.com/office/drawing/2014/main" id="{2898F02A-415E-4960-986C-8B76A39DB221}"/>
              </a:ext>
            </a:extLst>
          </p:cNvPr>
          <p:cNvCxnSpPr/>
          <p:nvPr/>
        </p:nvCxnSpPr>
        <p:spPr>
          <a:xfrm>
            <a:off x="1669951" y="1913432"/>
            <a:ext cx="575073" cy="5750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0D7787E-6314-4DED-BE01-FDC7A52A6F07}"/>
              </a:ext>
            </a:extLst>
          </p:cNvPr>
          <p:cNvCxnSpPr>
            <a:cxnSpLocks/>
          </p:cNvCxnSpPr>
          <p:nvPr/>
        </p:nvCxnSpPr>
        <p:spPr>
          <a:xfrm flipH="1">
            <a:off x="1669951" y="1913432"/>
            <a:ext cx="558800" cy="6197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D6D51C1-E0BF-49B8-AC8D-EAB4E69EF29F}"/>
              </a:ext>
            </a:extLst>
          </p:cNvPr>
          <p:cNvSpPr txBox="1"/>
          <p:nvPr/>
        </p:nvSpPr>
        <p:spPr>
          <a:xfrm flipH="1">
            <a:off x="577828" y="180419"/>
            <a:ext cx="4616391" cy="400110"/>
          </a:xfrm>
          <a:prstGeom prst="rect">
            <a:avLst/>
          </a:prstGeom>
          <a:noFill/>
        </p:spPr>
        <p:txBody>
          <a:bodyPr wrap="square" rtlCol="0">
            <a:spAutoFit/>
          </a:bodyPr>
          <a:lstStyle/>
          <a:p>
            <a:r>
              <a:rPr lang="en-US" sz="2000">
                <a:latin typeface="Montserrat Black" panose="00000A00000000000000" pitchFamily="2" charset="0"/>
              </a:rPr>
              <a:t>Dining Philosophers - Solution</a:t>
            </a:r>
          </a:p>
        </p:txBody>
      </p:sp>
      <p:sp>
        <p:nvSpPr>
          <p:cNvPr id="10" name="TextBox 9">
            <a:extLst>
              <a:ext uri="{FF2B5EF4-FFF2-40B4-BE49-F238E27FC236}">
                <a16:creationId xmlns:a16="http://schemas.microsoft.com/office/drawing/2014/main" id="{D4DCF5BD-C9EE-4880-A61D-423B5987627F}"/>
              </a:ext>
            </a:extLst>
          </p:cNvPr>
          <p:cNvSpPr txBox="1"/>
          <p:nvPr/>
        </p:nvSpPr>
        <p:spPr>
          <a:xfrm>
            <a:off x="7196221" y="727845"/>
            <a:ext cx="4124960" cy="369332"/>
          </a:xfrm>
          <a:prstGeom prst="rect">
            <a:avLst/>
          </a:prstGeom>
          <a:noFill/>
        </p:spPr>
        <p:txBody>
          <a:bodyPr wrap="square" rtlCol="0">
            <a:spAutoFit/>
          </a:bodyPr>
          <a:lstStyle/>
          <a:p>
            <a:pPr marL="285750" indent="-285750">
              <a:buFont typeface="Wingdings" panose="05000000000000000000" pitchFamily="2" charset="2"/>
              <a:buChar char="§"/>
            </a:pPr>
            <a:r>
              <a:rPr lang="en-US" b="1">
                <a:latin typeface="Montserrat" panose="00000500000000000000" pitchFamily="2" charset="0"/>
              </a:rPr>
              <a:t>Solution 1 : </a:t>
            </a:r>
            <a:r>
              <a:rPr lang="en-US" b="1" err="1">
                <a:latin typeface="Montserrat" panose="00000500000000000000" pitchFamily="2" charset="0"/>
              </a:rPr>
              <a:t>Xóa</a:t>
            </a:r>
            <a:r>
              <a:rPr lang="en-US" b="1">
                <a:latin typeface="Montserrat" panose="00000500000000000000" pitchFamily="2" charset="0"/>
              </a:rPr>
              <a:t> </a:t>
            </a:r>
            <a:r>
              <a:rPr lang="en-US" b="1" err="1">
                <a:latin typeface="Montserrat" panose="00000500000000000000" pitchFamily="2" charset="0"/>
              </a:rPr>
              <a:t>một</a:t>
            </a:r>
            <a:r>
              <a:rPr lang="en-US" b="1">
                <a:latin typeface="Montserrat" panose="00000500000000000000" pitchFamily="2" charset="0"/>
              </a:rPr>
              <a:t> </a:t>
            </a:r>
            <a:r>
              <a:rPr lang="en-US" b="1" err="1">
                <a:latin typeface="Montserrat" panose="00000500000000000000" pitchFamily="2" charset="0"/>
              </a:rPr>
              <a:t>tiến</a:t>
            </a:r>
            <a:r>
              <a:rPr lang="en-US" b="1">
                <a:latin typeface="Montserrat" panose="00000500000000000000" pitchFamily="2" charset="0"/>
              </a:rPr>
              <a:t> </a:t>
            </a:r>
            <a:r>
              <a:rPr lang="en-US" b="1" err="1">
                <a:latin typeface="Montserrat" panose="00000500000000000000" pitchFamily="2" charset="0"/>
              </a:rPr>
              <a:t>trình</a:t>
            </a:r>
            <a:endParaRPr lang="en-US" b="1">
              <a:latin typeface="Montserrat" panose="00000500000000000000" pitchFamily="2" charset="0"/>
            </a:endParaRPr>
          </a:p>
        </p:txBody>
      </p:sp>
      <p:sp>
        <p:nvSpPr>
          <p:cNvPr id="19" name="Arrow: Right 18">
            <a:extLst>
              <a:ext uri="{FF2B5EF4-FFF2-40B4-BE49-F238E27FC236}">
                <a16:creationId xmlns:a16="http://schemas.microsoft.com/office/drawing/2014/main" id="{EB3CA2E6-D348-4A53-94F9-7BBE95820999}"/>
              </a:ext>
            </a:extLst>
          </p:cNvPr>
          <p:cNvSpPr/>
          <p:nvPr/>
        </p:nvSpPr>
        <p:spPr>
          <a:xfrm>
            <a:off x="6851572" y="2388581"/>
            <a:ext cx="287421" cy="199848"/>
          </a:xfrm>
          <a:prstGeom prst="rightArrow">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C3F624F-A0E6-4F7D-BA82-F0D08F2131B4}"/>
              </a:ext>
            </a:extLst>
          </p:cNvPr>
          <p:cNvSpPr txBox="1"/>
          <p:nvPr/>
        </p:nvSpPr>
        <p:spPr>
          <a:xfrm>
            <a:off x="7376159" y="2329837"/>
            <a:ext cx="2926080" cy="369332"/>
          </a:xfrm>
          <a:prstGeom prst="rect">
            <a:avLst/>
          </a:prstGeom>
          <a:noFill/>
        </p:spPr>
        <p:txBody>
          <a:bodyPr wrap="square" rtlCol="0">
            <a:spAutoFit/>
          </a:bodyPr>
          <a:lstStyle/>
          <a:p>
            <a:r>
              <a:rPr lang="en-US" err="1">
                <a:latin typeface="Montserrat" panose="00000500000000000000" pitchFamily="2" charset="0"/>
              </a:rPr>
              <a:t>Xóa</a:t>
            </a:r>
            <a:r>
              <a:rPr lang="en-US">
                <a:latin typeface="Montserrat" panose="00000500000000000000" pitchFamily="2" charset="0"/>
              </a:rPr>
              <a:t> P5 ra </a:t>
            </a:r>
            <a:r>
              <a:rPr lang="en-US" err="1">
                <a:latin typeface="Montserrat" panose="00000500000000000000" pitchFamily="2" charset="0"/>
              </a:rPr>
              <a:t>khỏi</a:t>
            </a:r>
            <a:r>
              <a:rPr lang="en-US">
                <a:latin typeface="Montserrat" panose="00000500000000000000" pitchFamily="2" charset="0"/>
              </a:rPr>
              <a:t> </a:t>
            </a:r>
            <a:r>
              <a:rPr lang="en-US" err="1">
                <a:latin typeface="Montserrat" panose="00000500000000000000" pitchFamily="2" charset="0"/>
              </a:rPr>
              <a:t>bàn</a:t>
            </a:r>
            <a:endParaRPr lang="en-US">
              <a:latin typeface="Montserrat" panose="00000500000000000000" pitchFamily="2" charset="0"/>
            </a:endParaRPr>
          </a:p>
        </p:txBody>
      </p:sp>
      <p:sp>
        <p:nvSpPr>
          <p:cNvPr id="28" name="Arrow: Right 27">
            <a:extLst>
              <a:ext uri="{FF2B5EF4-FFF2-40B4-BE49-F238E27FC236}">
                <a16:creationId xmlns:a16="http://schemas.microsoft.com/office/drawing/2014/main" id="{04BA3E05-5D1E-49F4-A6A5-458E54C54902}"/>
              </a:ext>
            </a:extLst>
          </p:cNvPr>
          <p:cNvSpPr/>
          <p:nvPr/>
        </p:nvSpPr>
        <p:spPr>
          <a:xfrm>
            <a:off x="6851573" y="3467486"/>
            <a:ext cx="287421" cy="199848"/>
          </a:xfrm>
          <a:prstGeom prst="rightArrow">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B7E745D-AE7F-4803-B02B-39ACAFFBA66C}"/>
              </a:ext>
            </a:extLst>
          </p:cNvPr>
          <p:cNvSpPr txBox="1"/>
          <p:nvPr/>
        </p:nvSpPr>
        <p:spPr>
          <a:xfrm>
            <a:off x="7376159" y="3171592"/>
            <a:ext cx="4469327" cy="646331"/>
          </a:xfrm>
          <a:prstGeom prst="rect">
            <a:avLst/>
          </a:prstGeom>
          <a:noFill/>
        </p:spPr>
        <p:txBody>
          <a:bodyPr wrap="square" rtlCol="0">
            <a:spAutoFit/>
          </a:bodyPr>
          <a:lstStyle/>
          <a:p>
            <a:r>
              <a:rPr lang="en-US">
                <a:latin typeface="Montserrat" panose="00000500000000000000" pitchFamily="2" charset="0"/>
              </a:rPr>
              <a:t>Khi </a:t>
            </a:r>
            <a:r>
              <a:rPr lang="en-US" err="1">
                <a:latin typeface="Montserrat" panose="00000500000000000000" pitchFamily="2" charset="0"/>
              </a:rPr>
              <a:t>đó</a:t>
            </a:r>
            <a:r>
              <a:rPr lang="en-US">
                <a:latin typeface="Montserrat" panose="00000500000000000000" pitchFamily="2" charset="0"/>
              </a:rPr>
              <a:t> P1 </a:t>
            </a:r>
            <a:r>
              <a:rPr lang="en-US" err="1">
                <a:latin typeface="Montserrat" panose="00000500000000000000" pitchFamily="2" charset="0"/>
              </a:rPr>
              <a:t>sẽ</a:t>
            </a:r>
            <a:r>
              <a:rPr lang="en-US">
                <a:latin typeface="Montserrat" panose="00000500000000000000" pitchFamily="2" charset="0"/>
              </a:rPr>
              <a:t> </a:t>
            </a:r>
            <a:r>
              <a:rPr lang="en-US" err="1">
                <a:latin typeface="Montserrat" panose="00000500000000000000" pitchFamily="2" charset="0"/>
              </a:rPr>
              <a:t>có</a:t>
            </a:r>
            <a:r>
              <a:rPr lang="en-US">
                <a:latin typeface="Montserrat" panose="00000500000000000000" pitchFamily="2" charset="0"/>
              </a:rPr>
              <a:t> </a:t>
            </a:r>
            <a:r>
              <a:rPr lang="en-US" err="1">
                <a:latin typeface="Montserrat" panose="00000500000000000000" pitchFamily="2" charset="0"/>
              </a:rPr>
              <a:t>thể</a:t>
            </a:r>
            <a:r>
              <a:rPr lang="en-US">
                <a:latin typeface="Montserrat" panose="00000500000000000000" pitchFamily="2" charset="0"/>
              </a:rPr>
              <a:t> </a:t>
            </a:r>
            <a:r>
              <a:rPr lang="en-US" err="1">
                <a:latin typeface="Montserrat" panose="00000500000000000000" pitchFamily="2" charset="0"/>
              </a:rPr>
              <a:t>cầm</a:t>
            </a:r>
            <a:r>
              <a:rPr lang="en-US">
                <a:latin typeface="Montserrat" panose="00000500000000000000" pitchFamily="2" charset="0"/>
              </a:rPr>
              <a:t> </a:t>
            </a:r>
            <a:r>
              <a:rPr lang="en-US" err="1">
                <a:latin typeface="Montserrat" panose="00000500000000000000" pitchFamily="2" charset="0"/>
              </a:rPr>
              <a:t>được</a:t>
            </a:r>
            <a:r>
              <a:rPr lang="en-US">
                <a:latin typeface="Montserrat" panose="00000500000000000000" pitchFamily="2" charset="0"/>
              </a:rPr>
              <a:t> </a:t>
            </a:r>
            <a:r>
              <a:rPr lang="en-US" err="1">
                <a:latin typeface="Montserrat" panose="00000500000000000000" pitchFamily="2" charset="0"/>
              </a:rPr>
              <a:t>cả</a:t>
            </a:r>
            <a:r>
              <a:rPr lang="en-US">
                <a:latin typeface="Montserrat" panose="00000500000000000000" pitchFamily="2" charset="0"/>
              </a:rPr>
              <a:t> 2 </a:t>
            </a:r>
            <a:r>
              <a:rPr lang="en-US" err="1">
                <a:latin typeface="Montserrat" panose="00000500000000000000" pitchFamily="2" charset="0"/>
              </a:rPr>
              <a:t>đũa</a:t>
            </a:r>
            <a:r>
              <a:rPr lang="en-US">
                <a:latin typeface="Montserrat" panose="00000500000000000000" pitchFamily="2" charset="0"/>
              </a:rPr>
              <a:t> </a:t>
            </a:r>
            <a:r>
              <a:rPr lang="en-US" err="1">
                <a:latin typeface="Montserrat" panose="00000500000000000000" pitchFamily="2" charset="0"/>
              </a:rPr>
              <a:t>trái</a:t>
            </a:r>
            <a:r>
              <a:rPr lang="en-US">
                <a:latin typeface="Montserrat" panose="00000500000000000000" pitchFamily="2" charset="0"/>
              </a:rPr>
              <a:t> </a:t>
            </a:r>
            <a:r>
              <a:rPr lang="en-US" err="1">
                <a:latin typeface="Montserrat" panose="00000500000000000000" pitchFamily="2" charset="0"/>
              </a:rPr>
              <a:t>phải</a:t>
            </a:r>
            <a:r>
              <a:rPr lang="en-US">
                <a:latin typeface="Montserrat" panose="00000500000000000000" pitchFamily="2" charset="0"/>
              </a:rPr>
              <a:t> </a:t>
            </a:r>
            <a:r>
              <a:rPr lang="en-US" err="1">
                <a:latin typeface="Montserrat" panose="00000500000000000000" pitchFamily="2" charset="0"/>
              </a:rPr>
              <a:t>và</a:t>
            </a:r>
            <a:r>
              <a:rPr lang="en-US">
                <a:latin typeface="Montserrat" panose="00000500000000000000" pitchFamily="2" charset="0"/>
              </a:rPr>
              <a:t> </a:t>
            </a:r>
            <a:r>
              <a:rPr lang="en-US" err="1">
                <a:latin typeface="Montserrat" panose="00000500000000000000" pitchFamily="2" charset="0"/>
              </a:rPr>
              <a:t>thực</a:t>
            </a:r>
            <a:r>
              <a:rPr lang="en-US">
                <a:latin typeface="Montserrat" panose="00000500000000000000" pitchFamily="2" charset="0"/>
              </a:rPr>
              <a:t> </a:t>
            </a:r>
            <a:r>
              <a:rPr lang="en-US" err="1">
                <a:latin typeface="Montserrat" panose="00000500000000000000" pitchFamily="2" charset="0"/>
              </a:rPr>
              <a:t>hiện</a:t>
            </a:r>
            <a:r>
              <a:rPr lang="en-US">
                <a:latin typeface="Montserrat" panose="00000500000000000000" pitchFamily="2" charset="0"/>
              </a:rPr>
              <a:t> </a:t>
            </a:r>
            <a:r>
              <a:rPr lang="en-US" err="1">
                <a:latin typeface="Montserrat" panose="00000500000000000000" pitchFamily="2" charset="0"/>
              </a:rPr>
              <a:t>ăn</a:t>
            </a:r>
            <a:endParaRPr lang="en-US">
              <a:latin typeface="Montserrat" panose="00000500000000000000" pitchFamily="2" charset="0"/>
            </a:endParaRPr>
          </a:p>
        </p:txBody>
      </p:sp>
      <p:sp>
        <p:nvSpPr>
          <p:cNvPr id="32" name="Arrow: Right 31">
            <a:extLst>
              <a:ext uri="{FF2B5EF4-FFF2-40B4-BE49-F238E27FC236}">
                <a16:creationId xmlns:a16="http://schemas.microsoft.com/office/drawing/2014/main" id="{619481E8-DEBC-4353-8589-8E0BF9C3F4BE}"/>
              </a:ext>
            </a:extLst>
          </p:cNvPr>
          <p:cNvSpPr/>
          <p:nvPr/>
        </p:nvSpPr>
        <p:spPr>
          <a:xfrm>
            <a:off x="6851574" y="4562979"/>
            <a:ext cx="287421" cy="199848"/>
          </a:xfrm>
          <a:prstGeom prst="rightArrow">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CF56C91-2BA5-404E-9252-B29520C725C0}"/>
              </a:ext>
            </a:extLst>
          </p:cNvPr>
          <p:cNvSpPr txBox="1"/>
          <p:nvPr/>
        </p:nvSpPr>
        <p:spPr>
          <a:xfrm>
            <a:off x="7376159" y="4301162"/>
            <a:ext cx="4469327" cy="923330"/>
          </a:xfrm>
          <a:prstGeom prst="rect">
            <a:avLst/>
          </a:prstGeom>
          <a:noFill/>
        </p:spPr>
        <p:txBody>
          <a:bodyPr wrap="square" rtlCol="0">
            <a:spAutoFit/>
          </a:bodyPr>
          <a:lstStyle/>
          <a:p>
            <a:r>
              <a:rPr lang="en-US">
                <a:latin typeface="Montserrat" panose="00000500000000000000" pitchFamily="2" charset="0"/>
              </a:rPr>
              <a:t>Sau </a:t>
            </a:r>
            <a:r>
              <a:rPr lang="en-US" err="1">
                <a:latin typeface="Montserrat" panose="00000500000000000000" pitchFamily="2" charset="0"/>
              </a:rPr>
              <a:t>khi</a:t>
            </a:r>
            <a:r>
              <a:rPr lang="en-US">
                <a:latin typeface="Montserrat" panose="00000500000000000000" pitchFamily="2" charset="0"/>
              </a:rPr>
              <a:t> </a:t>
            </a:r>
            <a:r>
              <a:rPr lang="en-US" err="1">
                <a:latin typeface="Montserrat" panose="00000500000000000000" pitchFamily="2" charset="0"/>
              </a:rPr>
              <a:t>ăn</a:t>
            </a:r>
            <a:r>
              <a:rPr lang="en-US">
                <a:latin typeface="Montserrat" panose="00000500000000000000" pitchFamily="2" charset="0"/>
              </a:rPr>
              <a:t> </a:t>
            </a:r>
            <a:r>
              <a:rPr lang="en-US" err="1">
                <a:latin typeface="Montserrat" panose="00000500000000000000" pitchFamily="2" charset="0"/>
              </a:rPr>
              <a:t>xong</a:t>
            </a:r>
            <a:r>
              <a:rPr lang="en-US">
                <a:latin typeface="Montserrat" panose="00000500000000000000" pitchFamily="2" charset="0"/>
              </a:rPr>
              <a:t> P1 </a:t>
            </a:r>
            <a:r>
              <a:rPr lang="en-US" err="1">
                <a:latin typeface="Montserrat" panose="00000500000000000000" pitchFamily="2" charset="0"/>
              </a:rPr>
              <a:t>sẽ</a:t>
            </a:r>
            <a:r>
              <a:rPr lang="en-US">
                <a:latin typeface="Montserrat" panose="00000500000000000000" pitchFamily="2" charset="0"/>
              </a:rPr>
              <a:t> </a:t>
            </a:r>
            <a:r>
              <a:rPr lang="en-US" err="1">
                <a:latin typeface="Montserrat" panose="00000500000000000000" pitchFamily="2" charset="0"/>
              </a:rPr>
              <a:t>bỏ</a:t>
            </a:r>
            <a:r>
              <a:rPr lang="en-US">
                <a:latin typeface="Montserrat" panose="00000500000000000000" pitchFamily="2" charset="0"/>
              </a:rPr>
              <a:t> </a:t>
            </a:r>
            <a:r>
              <a:rPr lang="en-US" err="1">
                <a:latin typeface="Montserrat" panose="00000500000000000000" pitchFamily="2" charset="0"/>
              </a:rPr>
              <a:t>đũa</a:t>
            </a:r>
            <a:r>
              <a:rPr lang="en-US">
                <a:latin typeface="Montserrat" panose="00000500000000000000" pitchFamily="2" charset="0"/>
              </a:rPr>
              <a:t> </a:t>
            </a:r>
            <a:r>
              <a:rPr lang="en-US" err="1">
                <a:latin typeface="Montserrat" panose="00000500000000000000" pitchFamily="2" charset="0"/>
              </a:rPr>
              <a:t>xuống</a:t>
            </a:r>
            <a:r>
              <a:rPr lang="en-US">
                <a:latin typeface="Montserrat" panose="00000500000000000000" pitchFamily="2" charset="0"/>
              </a:rPr>
              <a:t> </a:t>
            </a:r>
            <a:r>
              <a:rPr lang="en-US" err="1">
                <a:latin typeface="Montserrat" panose="00000500000000000000" pitchFamily="2" charset="0"/>
              </a:rPr>
              <a:t>cho</a:t>
            </a:r>
            <a:r>
              <a:rPr lang="en-US">
                <a:latin typeface="Montserrat" panose="00000500000000000000" pitchFamily="2" charset="0"/>
              </a:rPr>
              <a:t> P2 </a:t>
            </a:r>
            <a:r>
              <a:rPr lang="en-US" err="1">
                <a:latin typeface="Montserrat" panose="00000500000000000000" pitchFamily="2" charset="0"/>
              </a:rPr>
              <a:t>tiếp</a:t>
            </a:r>
            <a:r>
              <a:rPr lang="en-US">
                <a:latin typeface="Montserrat" panose="00000500000000000000" pitchFamily="2" charset="0"/>
              </a:rPr>
              <a:t> </a:t>
            </a:r>
            <a:r>
              <a:rPr lang="en-US" err="1">
                <a:latin typeface="Montserrat" panose="00000500000000000000" pitchFamily="2" charset="0"/>
              </a:rPr>
              <a:t>tục</a:t>
            </a:r>
            <a:r>
              <a:rPr lang="en-US">
                <a:latin typeface="Montserrat" panose="00000500000000000000" pitchFamily="2" charset="0"/>
              </a:rPr>
              <a:t> </a:t>
            </a:r>
            <a:r>
              <a:rPr lang="en-US" err="1">
                <a:latin typeface="Montserrat" panose="00000500000000000000" pitchFamily="2" charset="0"/>
              </a:rPr>
              <a:t>thực</a:t>
            </a:r>
            <a:r>
              <a:rPr lang="en-US">
                <a:latin typeface="Montserrat" panose="00000500000000000000" pitchFamily="2" charset="0"/>
              </a:rPr>
              <a:t> </a:t>
            </a:r>
            <a:r>
              <a:rPr lang="en-US" err="1">
                <a:latin typeface="Montserrat" panose="00000500000000000000" pitchFamily="2" charset="0"/>
              </a:rPr>
              <a:t>hiện</a:t>
            </a:r>
            <a:r>
              <a:rPr lang="en-US">
                <a:latin typeface="Montserrat" panose="00000500000000000000" pitchFamily="2" charset="0"/>
              </a:rPr>
              <a:t> </a:t>
            </a:r>
            <a:r>
              <a:rPr lang="en-US" err="1">
                <a:latin typeface="Montserrat" panose="00000500000000000000" pitchFamily="2" charset="0"/>
              </a:rPr>
              <a:t>và</a:t>
            </a:r>
            <a:r>
              <a:rPr lang="en-US">
                <a:latin typeface="Montserrat" panose="00000500000000000000" pitchFamily="2" charset="0"/>
              </a:rPr>
              <a:t> </a:t>
            </a:r>
            <a:r>
              <a:rPr lang="en-US" err="1">
                <a:latin typeface="Montserrat" panose="00000500000000000000" pitchFamily="2" charset="0"/>
              </a:rPr>
              <a:t>lần</a:t>
            </a:r>
            <a:r>
              <a:rPr lang="en-US">
                <a:latin typeface="Montserrat" panose="00000500000000000000" pitchFamily="2" charset="0"/>
              </a:rPr>
              <a:t> </a:t>
            </a:r>
            <a:r>
              <a:rPr lang="en-US" err="1">
                <a:latin typeface="Montserrat" panose="00000500000000000000" pitchFamily="2" charset="0"/>
              </a:rPr>
              <a:t>lượt</a:t>
            </a:r>
            <a:r>
              <a:rPr lang="en-US">
                <a:latin typeface="Montserrat" panose="00000500000000000000" pitchFamily="2" charset="0"/>
              </a:rPr>
              <a:t> </a:t>
            </a:r>
            <a:r>
              <a:rPr lang="en-US" err="1">
                <a:latin typeface="Montserrat" panose="00000500000000000000" pitchFamily="2" charset="0"/>
              </a:rPr>
              <a:t>đến</a:t>
            </a:r>
            <a:r>
              <a:rPr lang="en-US">
                <a:latin typeface="Montserrat" panose="00000500000000000000" pitchFamily="2" charset="0"/>
              </a:rPr>
              <a:t> P3,P4 </a:t>
            </a:r>
            <a:r>
              <a:rPr lang="en-US" err="1">
                <a:latin typeface="Montserrat" panose="00000500000000000000" pitchFamily="2" charset="0"/>
              </a:rPr>
              <a:t>tới</a:t>
            </a:r>
            <a:r>
              <a:rPr lang="en-US">
                <a:latin typeface="Montserrat" panose="00000500000000000000" pitchFamily="2" charset="0"/>
              </a:rPr>
              <a:t> </a:t>
            </a:r>
            <a:r>
              <a:rPr lang="en-US" err="1">
                <a:latin typeface="Montserrat" panose="00000500000000000000" pitchFamily="2" charset="0"/>
              </a:rPr>
              <a:t>khi</a:t>
            </a:r>
            <a:r>
              <a:rPr lang="en-US">
                <a:latin typeface="Montserrat" panose="00000500000000000000" pitchFamily="2" charset="0"/>
              </a:rPr>
              <a:t> </a:t>
            </a:r>
            <a:r>
              <a:rPr lang="en-US" err="1">
                <a:latin typeface="Montserrat" panose="00000500000000000000" pitchFamily="2" charset="0"/>
              </a:rPr>
              <a:t>thức</a:t>
            </a:r>
            <a:r>
              <a:rPr lang="en-US">
                <a:latin typeface="Montserrat" panose="00000500000000000000" pitchFamily="2" charset="0"/>
              </a:rPr>
              <a:t> </a:t>
            </a:r>
            <a:r>
              <a:rPr lang="en-US" err="1">
                <a:latin typeface="Montserrat" panose="00000500000000000000" pitchFamily="2" charset="0"/>
              </a:rPr>
              <a:t>ăn</a:t>
            </a:r>
            <a:r>
              <a:rPr lang="en-US">
                <a:latin typeface="Montserrat" panose="00000500000000000000" pitchFamily="2" charset="0"/>
              </a:rPr>
              <a:t> </a:t>
            </a:r>
            <a:r>
              <a:rPr lang="en-US" err="1">
                <a:latin typeface="Montserrat" panose="00000500000000000000" pitchFamily="2" charset="0"/>
              </a:rPr>
              <a:t>không</a:t>
            </a:r>
            <a:r>
              <a:rPr lang="en-US">
                <a:latin typeface="Montserrat" panose="00000500000000000000" pitchFamily="2" charset="0"/>
              </a:rPr>
              <a:t> </a:t>
            </a:r>
            <a:r>
              <a:rPr lang="en-US" err="1">
                <a:latin typeface="Montserrat" panose="00000500000000000000" pitchFamily="2" charset="0"/>
              </a:rPr>
              <a:t>còn</a:t>
            </a:r>
            <a:endParaRPr lang="en-US">
              <a:latin typeface="Montserrat" panose="00000500000000000000" pitchFamily="2" charset="0"/>
            </a:endParaRPr>
          </a:p>
        </p:txBody>
      </p:sp>
      <p:sp>
        <p:nvSpPr>
          <p:cNvPr id="22" name="TextBox 21">
            <a:extLst>
              <a:ext uri="{FF2B5EF4-FFF2-40B4-BE49-F238E27FC236}">
                <a16:creationId xmlns:a16="http://schemas.microsoft.com/office/drawing/2014/main" id="{A0608031-19C5-4849-B4E0-2F6AB7660EF7}"/>
              </a:ext>
            </a:extLst>
          </p:cNvPr>
          <p:cNvSpPr txBox="1"/>
          <p:nvPr/>
        </p:nvSpPr>
        <p:spPr>
          <a:xfrm>
            <a:off x="6879232" y="6164102"/>
            <a:ext cx="6094070" cy="584775"/>
          </a:xfrm>
          <a:prstGeom prst="rect">
            <a:avLst/>
          </a:prstGeom>
          <a:noFill/>
        </p:spPr>
        <p:txBody>
          <a:bodyPr wrap="square">
            <a:spAutoFit/>
          </a:bodyPr>
          <a:lstStyle/>
          <a:p>
            <a:r>
              <a:rPr lang="en-US" sz="1600">
                <a:solidFill>
                  <a:srgbClr val="0070C0"/>
                </a:solidFill>
                <a:latin typeface="Montserrat" panose="00000500000000000000" pitchFamily="2" charset="0"/>
              </a:rPr>
              <a:t>https://www.ijert.org/an-overview-on-deadlock-resolution-techniques</a:t>
            </a:r>
          </a:p>
        </p:txBody>
      </p:sp>
    </p:spTree>
    <p:extLst>
      <p:ext uri="{BB962C8B-B14F-4D97-AF65-F5344CB8AC3E}">
        <p14:creationId xmlns:p14="http://schemas.microsoft.com/office/powerpoint/2010/main" val="74827119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2">
            <a:extLst>
              <a:ext uri="{FF2B5EF4-FFF2-40B4-BE49-F238E27FC236}">
                <a16:creationId xmlns:a16="http://schemas.microsoft.com/office/drawing/2014/main" id="{FD1048D7-9A32-4AAC-8155-2F8D98A5F59C}"/>
              </a:ext>
            </a:extLst>
          </p:cNvPr>
          <p:cNvGrpSpPr/>
          <p:nvPr/>
        </p:nvGrpSpPr>
        <p:grpSpPr>
          <a:xfrm>
            <a:off x="10654626" y="118011"/>
            <a:ext cx="1352938" cy="1166326"/>
            <a:chOff x="10114384" y="822416"/>
            <a:chExt cx="1352938" cy="1166326"/>
          </a:xfrm>
        </p:grpSpPr>
        <p:cxnSp>
          <p:nvCxnSpPr>
            <p:cNvPr id="12" name="Straight Connector 11">
              <a:extLst>
                <a:ext uri="{FF2B5EF4-FFF2-40B4-BE49-F238E27FC236}">
                  <a16:creationId xmlns:a16="http://schemas.microsoft.com/office/drawing/2014/main" id="{98B1EBF2-E631-4A3C-A46A-B4134BD9C0B1}"/>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B5CD88-73CF-48BE-A1F4-FD3EB3247091}"/>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3">
            <a:extLst>
              <a:ext uri="{FF2B5EF4-FFF2-40B4-BE49-F238E27FC236}">
                <a16:creationId xmlns:a16="http://schemas.microsoft.com/office/drawing/2014/main" id="{499EED39-A50C-405F-8EB9-DD96BA7EDE68}"/>
              </a:ext>
            </a:extLst>
          </p:cNvPr>
          <p:cNvGrpSpPr/>
          <p:nvPr/>
        </p:nvGrpSpPr>
        <p:grpSpPr>
          <a:xfrm rot="10800000">
            <a:off x="285652" y="5439944"/>
            <a:ext cx="1352938" cy="1166326"/>
            <a:chOff x="10114384" y="822416"/>
            <a:chExt cx="1352938" cy="1166326"/>
          </a:xfrm>
        </p:grpSpPr>
        <p:cxnSp>
          <p:nvCxnSpPr>
            <p:cNvPr id="15" name="Straight Connector 14">
              <a:extLst>
                <a:ext uri="{FF2B5EF4-FFF2-40B4-BE49-F238E27FC236}">
                  <a16:creationId xmlns:a16="http://schemas.microsoft.com/office/drawing/2014/main" id="{2A29518B-42A2-427D-8EF4-0772774101A3}"/>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C0D4E7-39C6-4701-AAD9-621EAA35C83D}"/>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03F3B72C-43A8-4375-B616-91F569629343}"/>
              </a:ext>
            </a:extLst>
          </p:cNvPr>
          <p:cNvSpPr txBox="1"/>
          <p:nvPr/>
        </p:nvSpPr>
        <p:spPr>
          <a:xfrm>
            <a:off x="1686224" y="6410323"/>
            <a:ext cx="6118860" cy="338554"/>
          </a:xfrm>
          <a:prstGeom prst="rect">
            <a:avLst/>
          </a:prstGeom>
          <a:noFill/>
        </p:spPr>
        <p:txBody>
          <a:bodyPr wrap="square">
            <a:spAutoFit/>
          </a:bodyPr>
          <a:lstStyle/>
          <a:p>
            <a:r>
              <a:rPr lang="en-US" sz="1600">
                <a:latin typeface="Montserrat "/>
              </a:rPr>
              <a:t>Linux Operating System</a:t>
            </a:r>
          </a:p>
        </p:txBody>
      </p:sp>
      <p:pic>
        <p:nvPicPr>
          <p:cNvPr id="18" name="Graphic 17" descr="Aperture outline">
            <a:extLst>
              <a:ext uri="{FF2B5EF4-FFF2-40B4-BE49-F238E27FC236}">
                <a16:creationId xmlns:a16="http://schemas.microsoft.com/office/drawing/2014/main" id="{23160278-521A-49A1-8992-04383E8A2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6015" y="6318121"/>
            <a:ext cx="522957" cy="522957"/>
          </a:xfrm>
          <a:prstGeom prst="rect">
            <a:avLst/>
          </a:prstGeom>
        </p:spPr>
      </p:pic>
      <p:sp>
        <p:nvSpPr>
          <p:cNvPr id="24" name="TextBox 23">
            <a:extLst>
              <a:ext uri="{FF2B5EF4-FFF2-40B4-BE49-F238E27FC236}">
                <a16:creationId xmlns:a16="http://schemas.microsoft.com/office/drawing/2014/main" id="{6D6D51C1-E0BF-49B8-AC8D-EAB4E69EF29F}"/>
              </a:ext>
            </a:extLst>
          </p:cNvPr>
          <p:cNvSpPr txBox="1"/>
          <p:nvPr/>
        </p:nvSpPr>
        <p:spPr>
          <a:xfrm flipH="1">
            <a:off x="577828" y="180419"/>
            <a:ext cx="4616391" cy="400110"/>
          </a:xfrm>
          <a:prstGeom prst="rect">
            <a:avLst/>
          </a:prstGeom>
          <a:noFill/>
        </p:spPr>
        <p:txBody>
          <a:bodyPr wrap="square" rtlCol="0">
            <a:spAutoFit/>
          </a:bodyPr>
          <a:lstStyle/>
          <a:p>
            <a:r>
              <a:rPr lang="en-US" sz="2000">
                <a:latin typeface="Montserrat Black" panose="00000A00000000000000" pitchFamily="2" charset="0"/>
              </a:rPr>
              <a:t>Dining Philosophers - Solution</a:t>
            </a:r>
          </a:p>
        </p:txBody>
      </p:sp>
      <p:sp>
        <p:nvSpPr>
          <p:cNvPr id="10" name="TextBox 9">
            <a:extLst>
              <a:ext uri="{FF2B5EF4-FFF2-40B4-BE49-F238E27FC236}">
                <a16:creationId xmlns:a16="http://schemas.microsoft.com/office/drawing/2014/main" id="{D4DCF5BD-C9EE-4880-A61D-423B5987627F}"/>
              </a:ext>
            </a:extLst>
          </p:cNvPr>
          <p:cNvSpPr txBox="1"/>
          <p:nvPr/>
        </p:nvSpPr>
        <p:spPr>
          <a:xfrm>
            <a:off x="462533" y="701174"/>
            <a:ext cx="4124960" cy="369332"/>
          </a:xfrm>
          <a:prstGeom prst="rect">
            <a:avLst/>
          </a:prstGeom>
          <a:noFill/>
        </p:spPr>
        <p:txBody>
          <a:bodyPr wrap="square" rtlCol="0">
            <a:spAutoFit/>
          </a:bodyPr>
          <a:lstStyle/>
          <a:p>
            <a:pPr marL="285750" indent="-285750">
              <a:buFont typeface="Wingdings" panose="05000000000000000000" pitchFamily="2" charset="2"/>
              <a:buChar char="§"/>
            </a:pPr>
            <a:r>
              <a:rPr lang="en-US" b="1">
                <a:latin typeface="Montserrat" panose="00000500000000000000" pitchFamily="2" charset="0"/>
              </a:rPr>
              <a:t>Solution 1 : </a:t>
            </a:r>
            <a:r>
              <a:rPr lang="en-US" b="1" err="1">
                <a:latin typeface="Montserrat" panose="00000500000000000000" pitchFamily="2" charset="0"/>
              </a:rPr>
              <a:t>Xóa</a:t>
            </a:r>
            <a:r>
              <a:rPr lang="en-US" b="1">
                <a:latin typeface="Montserrat" panose="00000500000000000000" pitchFamily="2" charset="0"/>
              </a:rPr>
              <a:t> </a:t>
            </a:r>
            <a:r>
              <a:rPr lang="en-US" b="1" err="1">
                <a:latin typeface="Montserrat" panose="00000500000000000000" pitchFamily="2" charset="0"/>
              </a:rPr>
              <a:t>một</a:t>
            </a:r>
            <a:r>
              <a:rPr lang="en-US" b="1">
                <a:latin typeface="Montserrat" panose="00000500000000000000" pitchFamily="2" charset="0"/>
              </a:rPr>
              <a:t> </a:t>
            </a:r>
            <a:r>
              <a:rPr lang="en-US" b="1" err="1">
                <a:latin typeface="Montserrat" panose="00000500000000000000" pitchFamily="2" charset="0"/>
              </a:rPr>
              <a:t>tiến</a:t>
            </a:r>
            <a:r>
              <a:rPr lang="en-US" b="1">
                <a:latin typeface="Montserrat" panose="00000500000000000000" pitchFamily="2" charset="0"/>
              </a:rPr>
              <a:t> </a:t>
            </a:r>
            <a:r>
              <a:rPr lang="en-US" b="1" err="1">
                <a:latin typeface="Montserrat" panose="00000500000000000000" pitchFamily="2" charset="0"/>
              </a:rPr>
              <a:t>trình</a:t>
            </a:r>
            <a:endParaRPr lang="en-US" b="1">
              <a:latin typeface="Montserrat" panose="00000500000000000000" pitchFamily="2" charset="0"/>
            </a:endParaRPr>
          </a:p>
        </p:txBody>
      </p:sp>
      <p:pic>
        <p:nvPicPr>
          <p:cNvPr id="3" name="Picture 2">
            <a:extLst>
              <a:ext uri="{FF2B5EF4-FFF2-40B4-BE49-F238E27FC236}">
                <a16:creationId xmlns:a16="http://schemas.microsoft.com/office/drawing/2014/main" id="{33D2C853-AFF7-48AD-BC21-2579FDF39F4F}"/>
              </a:ext>
            </a:extLst>
          </p:cNvPr>
          <p:cNvPicPr>
            <a:picLocks noChangeAspect="1"/>
          </p:cNvPicPr>
          <p:nvPr/>
        </p:nvPicPr>
        <p:blipFill>
          <a:blip r:embed="rId4"/>
          <a:stretch>
            <a:fillRect/>
          </a:stretch>
        </p:blipFill>
        <p:spPr>
          <a:xfrm>
            <a:off x="4496053" y="2042318"/>
            <a:ext cx="3387069" cy="2567230"/>
          </a:xfrm>
          <a:prstGeom prst="rect">
            <a:avLst/>
          </a:prstGeom>
        </p:spPr>
      </p:pic>
      <p:pic>
        <p:nvPicPr>
          <p:cNvPr id="6" name="Picture 5">
            <a:extLst>
              <a:ext uri="{FF2B5EF4-FFF2-40B4-BE49-F238E27FC236}">
                <a16:creationId xmlns:a16="http://schemas.microsoft.com/office/drawing/2014/main" id="{3E9EC230-7A66-48A4-8144-DCA4E4EE0E57}"/>
              </a:ext>
            </a:extLst>
          </p:cNvPr>
          <p:cNvPicPr>
            <a:picLocks noChangeAspect="1"/>
          </p:cNvPicPr>
          <p:nvPr/>
        </p:nvPicPr>
        <p:blipFill rotWithShape="1">
          <a:blip r:embed="rId5"/>
          <a:srcRect r="8466"/>
          <a:stretch/>
        </p:blipFill>
        <p:spPr>
          <a:xfrm>
            <a:off x="577828" y="2042318"/>
            <a:ext cx="3474041" cy="2567230"/>
          </a:xfrm>
          <a:prstGeom prst="rect">
            <a:avLst/>
          </a:prstGeom>
        </p:spPr>
      </p:pic>
      <p:pic>
        <p:nvPicPr>
          <p:cNvPr id="9" name="Picture 8">
            <a:extLst>
              <a:ext uri="{FF2B5EF4-FFF2-40B4-BE49-F238E27FC236}">
                <a16:creationId xmlns:a16="http://schemas.microsoft.com/office/drawing/2014/main" id="{EC19AD7E-8871-43A3-9792-22484CC4DED8}"/>
              </a:ext>
            </a:extLst>
          </p:cNvPr>
          <p:cNvPicPr>
            <a:picLocks noChangeAspect="1"/>
          </p:cNvPicPr>
          <p:nvPr/>
        </p:nvPicPr>
        <p:blipFill rotWithShape="1">
          <a:blip r:embed="rId6"/>
          <a:srcRect r="14740"/>
          <a:stretch/>
        </p:blipFill>
        <p:spPr>
          <a:xfrm>
            <a:off x="8364731" y="2042318"/>
            <a:ext cx="3596363" cy="2567229"/>
          </a:xfrm>
          <a:prstGeom prst="rect">
            <a:avLst/>
          </a:prstGeom>
        </p:spPr>
      </p:pic>
      <p:sp>
        <p:nvSpPr>
          <p:cNvPr id="30" name="TextBox 29">
            <a:extLst>
              <a:ext uri="{FF2B5EF4-FFF2-40B4-BE49-F238E27FC236}">
                <a16:creationId xmlns:a16="http://schemas.microsoft.com/office/drawing/2014/main" id="{D787083A-CCF1-499A-A571-378E1B64F2DE}"/>
              </a:ext>
            </a:extLst>
          </p:cNvPr>
          <p:cNvSpPr txBox="1"/>
          <p:nvPr/>
        </p:nvSpPr>
        <p:spPr>
          <a:xfrm>
            <a:off x="6654800" y="593452"/>
            <a:ext cx="4183737" cy="584775"/>
          </a:xfrm>
          <a:prstGeom prst="rect">
            <a:avLst/>
          </a:prstGeom>
          <a:noFill/>
        </p:spPr>
        <p:txBody>
          <a:bodyPr wrap="square" rtlCol="0">
            <a:spAutoFit/>
          </a:bodyPr>
          <a:lstStyle/>
          <a:p>
            <a:r>
              <a:rPr lang="en-US" sz="1600" err="1">
                <a:latin typeface="Montserrat" panose="00000500000000000000" pitchFamily="2" charset="0"/>
              </a:rPr>
              <a:t>Số</a:t>
            </a:r>
            <a:r>
              <a:rPr lang="en-US" sz="1600">
                <a:latin typeface="Montserrat" panose="00000500000000000000" pitchFamily="2" charset="0"/>
              </a:rPr>
              <a:t> </a:t>
            </a:r>
            <a:r>
              <a:rPr lang="en-US" sz="1600" err="1">
                <a:latin typeface="Montserrat" panose="00000500000000000000" pitchFamily="2" charset="0"/>
              </a:rPr>
              <a:t>tiến</a:t>
            </a:r>
            <a:r>
              <a:rPr lang="en-US" sz="1600">
                <a:latin typeface="Montserrat" panose="00000500000000000000" pitchFamily="2" charset="0"/>
              </a:rPr>
              <a:t> </a:t>
            </a:r>
            <a:r>
              <a:rPr lang="en-US" sz="1600" err="1">
                <a:latin typeface="Montserrat" panose="00000500000000000000" pitchFamily="2" charset="0"/>
              </a:rPr>
              <a:t>trình</a:t>
            </a:r>
            <a:r>
              <a:rPr lang="en-US" sz="1600">
                <a:latin typeface="Montserrat" panose="00000500000000000000" pitchFamily="2" charset="0"/>
              </a:rPr>
              <a:t> </a:t>
            </a:r>
            <a:r>
              <a:rPr lang="en-US" sz="1600" err="1">
                <a:latin typeface="Montserrat" panose="00000500000000000000" pitchFamily="2" charset="0"/>
              </a:rPr>
              <a:t>tạo</a:t>
            </a:r>
            <a:r>
              <a:rPr lang="en-US" sz="1600">
                <a:latin typeface="Montserrat" panose="00000500000000000000" pitchFamily="2" charset="0"/>
              </a:rPr>
              <a:t> ra ban </a:t>
            </a:r>
            <a:r>
              <a:rPr lang="en-US" sz="1600" err="1">
                <a:latin typeface="Montserrat" panose="00000500000000000000" pitchFamily="2" charset="0"/>
              </a:rPr>
              <a:t>đầu</a:t>
            </a:r>
            <a:r>
              <a:rPr lang="en-US" sz="1600">
                <a:latin typeface="Montserrat" panose="00000500000000000000" pitchFamily="2" charset="0"/>
              </a:rPr>
              <a:t> : 5</a:t>
            </a:r>
          </a:p>
          <a:p>
            <a:r>
              <a:rPr lang="en-US" sz="1600">
                <a:latin typeface="Montserrat" panose="00000500000000000000" pitchFamily="2" charset="0"/>
              </a:rPr>
              <a:t>Sau </a:t>
            </a:r>
            <a:r>
              <a:rPr lang="en-US" sz="1600" err="1">
                <a:latin typeface="Montserrat" panose="00000500000000000000" pitchFamily="2" charset="0"/>
              </a:rPr>
              <a:t>khi</a:t>
            </a:r>
            <a:r>
              <a:rPr lang="en-US" sz="1600">
                <a:latin typeface="Montserrat" panose="00000500000000000000" pitchFamily="2" charset="0"/>
              </a:rPr>
              <a:t> </a:t>
            </a:r>
            <a:r>
              <a:rPr lang="en-US" sz="1600" err="1">
                <a:latin typeface="Montserrat" panose="00000500000000000000" pitchFamily="2" charset="0"/>
              </a:rPr>
              <a:t>xóa</a:t>
            </a:r>
            <a:r>
              <a:rPr lang="en-US" sz="1600">
                <a:latin typeface="Montserrat" panose="00000500000000000000" pitchFamily="2" charset="0"/>
              </a:rPr>
              <a:t> </a:t>
            </a:r>
            <a:r>
              <a:rPr lang="en-US" sz="1600" err="1">
                <a:latin typeface="Montserrat" panose="00000500000000000000" pitchFamily="2" charset="0"/>
              </a:rPr>
              <a:t>còn</a:t>
            </a:r>
            <a:r>
              <a:rPr lang="en-US" sz="1600">
                <a:latin typeface="Montserrat" panose="00000500000000000000" pitchFamily="2" charset="0"/>
              </a:rPr>
              <a:t> </a:t>
            </a:r>
            <a:r>
              <a:rPr lang="en-US" sz="1600" err="1">
                <a:latin typeface="Montserrat" panose="00000500000000000000" pitchFamily="2" charset="0"/>
              </a:rPr>
              <a:t>lại</a:t>
            </a:r>
            <a:r>
              <a:rPr lang="en-US" sz="1600">
                <a:latin typeface="Montserrat" panose="00000500000000000000" pitchFamily="2" charset="0"/>
              </a:rPr>
              <a:t> 4 </a:t>
            </a:r>
            <a:r>
              <a:rPr lang="en-US" sz="1600" err="1">
                <a:latin typeface="Montserrat" panose="00000500000000000000" pitchFamily="2" charset="0"/>
              </a:rPr>
              <a:t>tiến</a:t>
            </a:r>
            <a:r>
              <a:rPr lang="en-US" sz="1600">
                <a:latin typeface="Montserrat" panose="00000500000000000000" pitchFamily="2" charset="0"/>
              </a:rPr>
              <a:t> </a:t>
            </a:r>
            <a:r>
              <a:rPr lang="en-US" sz="1600" err="1">
                <a:latin typeface="Montserrat" panose="00000500000000000000" pitchFamily="2" charset="0"/>
              </a:rPr>
              <a:t>trình</a:t>
            </a:r>
            <a:endParaRPr lang="en-US" sz="1600">
              <a:latin typeface="Montserrat" panose="00000500000000000000" pitchFamily="2" charset="0"/>
            </a:endParaRPr>
          </a:p>
        </p:txBody>
      </p:sp>
      <p:sp>
        <p:nvSpPr>
          <p:cNvPr id="22" name="TextBox 21">
            <a:extLst>
              <a:ext uri="{FF2B5EF4-FFF2-40B4-BE49-F238E27FC236}">
                <a16:creationId xmlns:a16="http://schemas.microsoft.com/office/drawing/2014/main" id="{B5C87F6A-7BD0-4660-ADCD-0E0EA88FB7C3}"/>
              </a:ext>
            </a:extLst>
          </p:cNvPr>
          <p:cNvSpPr txBox="1"/>
          <p:nvPr/>
        </p:nvSpPr>
        <p:spPr>
          <a:xfrm>
            <a:off x="1544320" y="1493520"/>
            <a:ext cx="1351280" cy="369332"/>
          </a:xfrm>
          <a:prstGeom prst="rect">
            <a:avLst/>
          </a:prstGeom>
          <a:noFill/>
        </p:spPr>
        <p:txBody>
          <a:bodyPr wrap="square" rtlCol="0">
            <a:spAutoFit/>
          </a:bodyPr>
          <a:lstStyle/>
          <a:p>
            <a:r>
              <a:rPr lang="en-US">
                <a:latin typeface="Montserrat SemiBold" panose="00000700000000000000" pitchFamily="2" charset="0"/>
              </a:rPr>
              <a:t>50 Food</a:t>
            </a:r>
          </a:p>
        </p:txBody>
      </p:sp>
      <p:sp>
        <p:nvSpPr>
          <p:cNvPr id="36" name="TextBox 35">
            <a:extLst>
              <a:ext uri="{FF2B5EF4-FFF2-40B4-BE49-F238E27FC236}">
                <a16:creationId xmlns:a16="http://schemas.microsoft.com/office/drawing/2014/main" id="{5862AA24-F2C1-46E9-B993-81F315935CD2}"/>
              </a:ext>
            </a:extLst>
          </p:cNvPr>
          <p:cNvSpPr txBox="1"/>
          <p:nvPr/>
        </p:nvSpPr>
        <p:spPr>
          <a:xfrm>
            <a:off x="5513947" y="1524616"/>
            <a:ext cx="1351280" cy="369332"/>
          </a:xfrm>
          <a:prstGeom prst="rect">
            <a:avLst/>
          </a:prstGeom>
          <a:noFill/>
        </p:spPr>
        <p:txBody>
          <a:bodyPr wrap="square" rtlCol="0">
            <a:spAutoFit/>
          </a:bodyPr>
          <a:lstStyle/>
          <a:p>
            <a:r>
              <a:rPr lang="en-US">
                <a:latin typeface="Montserrat SemiBold" panose="00000700000000000000" pitchFamily="2" charset="0"/>
              </a:rPr>
              <a:t>200 Food</a:t>
            </a:r>
          </a:p>
        </p:txBody>
      </p:sp>
      <p:sp>
        <p:nvSpPr>
          <p:cNvPr id="37" name="TextBox 36">
            <a:extLst>
              <a:ext uri="{FF2B5EF4-FFF2-40B4-BE49-F238E27FC236}">
                <a16:creationId xmlns:a16="http://schemas.microsoft.com/office/drawing/2014/main" id="{FCBA228F-140A-418C-B2A4-6C6745E1968B}"/>
              </a:ext>
            </a:extLst>
          </p:cNvPr>
          <p:cNvSpPr txBox="1"/>
          <p:nvPr/>
        </p:nvSpPr>
        <p:spPr>
          <a:xfrm>
            <a:off x="9405227" y="1494136"/>
            <a:ext cx="1351280" cy="369332"/>
          </a:xfrm>
          <a:prstGeom prst="rect">
            <a:avLst/>
          </a:prstGeom>
          <a:noFill/>
        </p:spPr>
        <p:txBody>
          <a:bodyPr wrap="square" rtlCol="0">
            <a:spAutoFit/>
          </a:bodyPr>
          <a:lstStyle/>
          <a:p>
            <a:r>
              <a:rPr lang="en-US">
                <a:latin typeface="Montserrat SemiBold" panose="00000700000000000000" pitchFamily="2" charset="0"/>
              </a:rPr>
              <a:t>500 Food</a:t>
            </a:r>
          </a:p>
        </p:txBody>
      </p:sp>
      <p:sp>
        <p:nvSpPr>
          <p:cNvPr id="23" name="Arrow: Right 22">
            <a:extLst>
              <a:ext uri="{FF2B5EF4-FFF2-40B4-BE49-F238E27FC236}">
                <a16:creationId xmlns:a16="http://schemas.microsoft.com/office/drawing/2014/main" id="{F042E317-0064-4B41-8B9A-8B900958E0DF}"/>
              </a:ext>
            </a:extLst>
          </p:cNvPr>
          <p:cNvSpPr/>
          <p:nvPr/>
        </p:nvSpPr>
        <p:spPr>
          <a:xfrm>
            <a:off x="1188720" y="5063493"/>
            <a:ext cx="449870" cy="243838"/>
          </a:xfrm>
          <a:prstGeom prst="rightArrow">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8B59B7F-7BDD-4965-A5BE-483F5DAA8835}"/>
              </a:ext>
            </a:extLst>
          </p:cNvPr>
          <p:cNvSpPr txBox="1"/>
          <p:nvPr/>
        </p:nvSpPr>
        <p:spPr>
          <a:xfrm>
            <a:off x="1910080" y="4907280"/>
            <a:ext cx="9187468" cy="646331"/>
          </a:xfrm>
          <a:prstGeom prst="rect">
            <a:avLst/>
          </a:prstGeom>
          <a:noFill/>
        </p:spPr>
        <p:txBody>
          <a:bodyPr wrap="square" rtlCol="0">
            <a:spAutoFit/>
          </a:bodyPr>
          <a:lstStyle/>
          <a:p>
            <a:r>
              <a:rPr lang="en-US" err="1">
                <a:latin typeface="Montserrat" panose="00000500000000000000" pitchFamily="2" charset="0"/>
              </a:rPr>
              <a:t>Chương</a:t>
            </a:r>
            <a:r>
              <a:rPr lang="en-US">
                <a:latin typeface="Montserrat" panose="00000500000000000000" pitchFamily="2" charset="0"/>
              </a:rPr>
              <a:t> </a:t>
            </a:r>
            <a:r>
              <a:rPr lang="en-US" err="1">
                <a:latin typeface="Montserrat" panose="00000500000000000000" pitchFamily="2" charset="0"/>
              </a:rPr>
              <a:t>trình</a:t>
            </a:r>
            <a:r>
              <a:rPr lang="en-US">
                <a:latin typeface="Montserrat" panose="00000500000000000000" pitchFamily="2" charset="0"/>
              </a:rPr>
              <a:t> </a:t>
            </a:r>
            <a:r>
              <a:rPr lang="en-US" err="1">
                <a:latin typeface="Montserrat" panose="00000500000000000000" pitchFamily="2" charset="0"/>
              </a:rPr>
              <a:t>không</a:t>
            </a:r>
            <a:r>
              <a:rPr lang="en-US">
                <a:latin typeface="Montserrat" panose="00000500000000000000" pitchFamily="2" charset="0"/>
              </a:rPr>
              <a:t> </a:t>
            </a:r>
            <a:r>
              <a:rPr lang="en-US" err="1">
                <a:latin typeface="Montserrat" panose="00000500000000000000" pitchFamily="2" charset="0"/>
              </a:rPr>
              <a:t>gây</a:t>
            </a:r>
            <a:r>
              <a:rPr lang="en-US">
                <a:latin typeface="Montserrat" panose="00000500000000000000" pitchFamily="2" charset="0"/>
              </a:rPr>
              <a:t> ra </a:t>
            </a:r>
            <a:r>
              <a:rPr lang="en-US" err="1">
                <a:latin typeface="Montserrat" panose="00000500000000000000" pitchFamily="2" charset="0"/>
              </a:rPr>
              <a:t>Deadlock,việc</a:t>
            </a:r>
            <a:r>
              <a:rPr lang="en-US">
                <a:latin typeface="Montserrat" panose="00000500000000000000" pitchFamily="2" charset="0"/>
              </a:rPr>
              <a:t> </a:t>
            </a:r>
            <a:r>
              <a:rPr lang="en-US" err="1">
                <a:latin typeface="Montserrat" panose="00000500000000000000" pitchFamily="2" charset="0"/>
              </a:rPr>
              <a:t>tăng</a:t>
            </a:r>
            <a:r>
              <a:rPr lang="en-US">
                <a:latin typeface="Montserrat" panose="00000500000000000000" pitchFamily="2" charset="0"/>
              </a:rPr>
              <a:t> </a:t>
            </a:r>
            <a:r>
              <a:rPr lang="en-US" err="1">
                <a:latin typeface="Montserrat" panose="00000500000000000000" pitchFamily="2" charset="0"/>
              </a:rPr>
              <a:t>số</a:t>
            </a:r>
            <a:r>
              <a:rPr lang="en-US">
                <a:latin typeface="Montserrat" panose="00000500000000000000" pitchFamily="2" charset="0"/>
              </a:rPr>
              <a:t> </a:t>
            </a:r>
            <a:r>
              <a:rPr lang="en-US" err="1">
                <a:latin typeface="Montserrat" panose="00000500000000000000" pitchFamily="2" charset="0"/>
              </a:rPr>
              <a:t>lượng</a:t>
            </a:r>
            <a:r>
              <a:rPr lang="en-US">
                <a:latin typeface="Montserrat" panose="00000500000000000000" pitchFamily="2" charset="0"/>
              </a:rPr>
              <a:t> </a:t>
            </a:r>
            <a:r>
              <a:rPr lang="en-US" err="1">
                <a:latin typeface="Montserrat" panose="00000500000000000000" pitchFamily="2" charset="0"/>
              </a:rPr>
              <a:t>tài</a:t>
            </a:r>
            <a:r>
              <a:rPr lang="en-US">
                <a:latin typeface="Montserrat" panose="00000500000000000000" pitchFamily="2" charset="0"/>
              </a:rPr>
              <a:t> </a:t>
            </a:r>
            <a:r>
              <a:rPr lang="en-US" err="1">
                <a:latin typeface="Montserrat" panose="00000500000000000000" pitchFamily="2" charset="0"/>
              </a:rPr>
              <a:t>nguyên</a:t>
            </a:r>
            <a:r>
              <a:rPr lang="en-US">
                <a:latin typeface="Montserrat" panose="00000500000000000000" pitchFamily="2" charset="0"/>
              </a:rPr>
              <a:t> </a:t>
            </a:r>
            <a:r>
              <a:rPr lang="en-US" err="1">
                <a:latin typeface="Montserrat" panose="00000500000000000000" pitchFamily="2" charset="0"/>
              </a:rPr>
              <a:t>chỉ</a:t>
            </a:r>
            <a:r>
              <a:rPr lang="en-US">
                <a:latin typeface="Montserrat" panose="00000500000000000000" pitchFamily="2" charset="0"/>
              </a:rPr>
              <a:t> </a:t>
            </a:r>
            <a:r>
              <a:rPr lang="en-US" err="1">
                <a:latin typeface="Montserrat" panose="00000500000000000000" pitchFamily="2" charset="0"/>
              </a:rPr>
              <a:t>làm</a:t>
            </a:r>
            <a:r>
              <a:rPr lang="en-US">
                <a:latin typeface="Montserrat" panose="00000500000000000000" pitchFamily="2" charset="0"/>
              </a:rPr>
              <a:t> </a:t>
            </a:r>
            <a:r>
              <a:rPr lang="en-US" err="1">
                <a:latin typeface="Montserrat" panose="00000500000000000000" pitchFamily="2" charset="0"/>
              </a:rPr>
              <a:t>tăng</a:t>
            </a:r>
            <a:r>
              <a:rPr lang="en-US">
                <a:latin typeface="Montserrat" panose="00000500000000000000" pitchFamily="2" charset="0"/>
              </a:rPr>
              <a:t> </a:t>
            </a:r>
            <a:r>
              <a:rPr lang="en-US" err="1">
                <a:latin typeface="Montserrat" panose="00000500000000000000" pitchFamily="2" charset="0"/>
              </a:rPr>
              <a:t>thời</a:t>
            </a:r>
            <a:r>
              <a:rPr lang="en-US">
                <a:latin typeface="Montserrat" panose="00000500000000000000" pitchFamily="2" charset="0"/>
              </a:rPr>
              <a:t> </a:t>
            </a:r>
            <a:r>
              <a:rPr lang="en-US" err="1">
                <a:latin typeface="Montserrat" panose="00000500000000000000" pitchFamily="2" charset="0"/>
              </a:rPr>
              <a:t>gian</a:t>
            </a:r>
            <a:r>
              <a:rPr lang="en-US">
                <a:latin typeface="Montserrat" panose="00000500000000000000" pitchFamily="2" charset="0"/>
              </a:rPr>
              <a:t> </a:t>
            </a:r>
            <a:r>
              <a:rPr lang="en-US" err="1">
                <a:latin typeface="Montserrat" panose="00000500000000000000" pitchFamily="2" charset="0"/>
              </a:rPr>
              <a:t>xử</a:t>
            </a:r>
            <a:r>
              <a:rPr lang="en-US">
                <a:latin typeface="Montserrat" panose="00000500000000000000" pitchFamily="2" charset="0"/>
              </a:rPr>
              <a:t> </a:t>
            </a:r>
            <a:r>
              <a:rPr lang="en-US" err="1">
                <a:latin typeface="Montserrat" panose="00000500000000000000" pitchFamily="2" charset="0"/>
              </a:rPr>
              <a:t>lý</a:t>
            </a:r>
            <a:r>
              <a:rPr lang="en-US">
                <a:latin typeface="Montserrat" panose="00000500000000000000" pitchFamily="2" charset="0"/>
              </a:rPr>
              <a:t> </a:t>
            </a:r>
            <a:r>
              <a:rPr lang="en-US" err="1">
                <a:latin typeface="Montserrat" panose="00000500000000000000" pitchFamily="2" charset="0"/>
              </a:rPr>
              <a:t>của</a:t>
            </a:r>
            <a:r>
              <a:rPr lang="en-US">
                <a:latin typeface="Montserrat" panose="00000500000000000000" pitchFamily="2" charset="0"/>
              </a:rPr>
              <a:t> </a:t>
            </a:r>
            <a:r>
              <a:rPr lang="en-US" err="1">
                <a:latin typeface="Montserrat" panose="00000500000000000000" pitchFamily="2" charset="0"/>
              </a:rPr>
              <a:t>hệ</a:t>
            </a:r>
            <a:r>
              <a:rPr lang="en-US">
                <a:latin typeface="Montserrat" panose="00000500000000000000" pitchFamily="2" charset="0"/>
              </a:rPr>
              <a:t> </a:t>
            </a:r>
            <a:r>
              <a:rPr lang="en-US" err="1">
                <a:latin typeface="Montserrat" panose="00000500000000000000" pitchFamily="2" charset="0"/>
              </a:rPr>
              <a:t>thống</a:t>
            </a:r>
            <a:endParaRPr lang="en-US">
              <a:latin typeface="Montserrat" panose="00000500000000000000" pitchFamily="2" charset="0"/>
            </a:endParaRPr>
          </a:p>
        </p:txBody>
      </p:sp>
      <p:sp>
        <p:nvSpPr>
          <p:cNvPr id="38" name="TextBox 37">
            <a:extLst>
              <a:ext uri="{FF2B5EF4-FFF2-40B4-BE49-F238E27FC236}">
                <a16:creationId xmlns:a16="http://schemas.microsoft.com/office/drawing/2014/main" id="{4BAA29B5-59E4-4A13-AB0D-AAD0D38AE4EF}"/>
              </a:ext>
            </a:extLst>
          </p:cNvPr>
          <p:cNvSpPr txBox="1"/>
          <p:nvPr/>
        </p:nvSpPr>
        <p:spPr>
          <a:xfrm>
            <a:off x="1910080" y="5579589"/>
            <a:ext cx="9672320" cy="646331"/>
          </a:xfrm>
          <a:prstGeom prst="rect">
            <a:avLst/>
          </a:prstGeom>
          <a:noFill/>
          <a:ln>
            <a:solidFill>
              <a:schemeClr val="tx1"/>
            </a:solidFill>
          </a:ln>
        </p:spPr>
        <p:txBody>
          <a:bodyPr wrap="square" rtlCol="0">
            <a:spAutoFit/>
          </a:bodyPr>
          <a:lstStyle/>
          <a:p>
            <a:r>
              <a:rPr lang="en-US" err="1">
                <a:latin typeface="Montserrat" panose="00000500000000000000" pitchFamily="2" charset="0"/>
              </a:rPr>
              <a:t>Có</a:t>
            </a:r>
            <a:r>
              <a:rPr lang="en-US">
                <a:latin typeface="Montserrat" panose="00000500000000000000" pitchFamily="2" charset="0"/>
              </a:rPr>
              <a:t> </a:t>
            </a:r>
            <a:r>
              <a:rPr lang="en-US" err="1">
                <a:latin typeface="Montserrat" panose="00000500000000000000" pitchFamily="2" charset="0"/>
              </a:rPr>
              <a:t>thể</a:t>
            </a:r>
            <a:r>
              <a:rPr lang="en-US">
                <a:latin typeface="Montserrat" panose="00000500000000000000" pitchFamily="2" charset="0"/>
              </a:rPr>
              <a:t> </a:t>
            </a:r>
            <a:r>
              <a:rPr lang="en-US" err="1">
                <a:latin typeface="Montserrat" panose="00000500000000000000" pitchFamily="2" charset="0"/>
              </a:rPr>
              <a:t>giải</a:t>
            </a:r>
            <a:r>
              <a:rPr lang="en-US">
                <a:latin typeface="Montserrat" panose="00000500000000000000" pitchFamily="2" charset="0"/>
              </a:rPr>
              <a:t> </a:t>
            </a:r>
            <a:r>
              <a:rPr lang="en-US" err="1">
                <a:latin typeface="Montserrat" panose="00000500000000000000" pitchFamily="2" charset="0"/>
              </a:rPr>
              <a:t>quyết</a:t>
            </a:r>
            <a:r>
              <a:rPr lang="en-US">
                <a:latin typeface="Montserrat" panose="00000500000000000000" pitchFamily="2" charset="0"/>
              </a:rPr>
              <a:t> </a:t>
            </a:r>
            <a:r>
              <a:rPr lang="en-US" err="1">
                <a:latin typeface="Montserrat" panose="00000500000000000000" pitchFamily="2" charset="0"/>
              </a:rPr>
              <a:t>vấn</a:t>
            </a:r>
            <a:r>
              <a:rPr lang="en-US">
                <a:latin typeface="Montserrat" panose="00000500000000000000" pitchFamily="2" charset="0"/>
              </a:rPr>
              <a:t> </a:t>
            </a:r>
            <a:r>
              <a:rPr lang="en-US" err="1">
                <a:latin typeface="Montserrat" panose="00000500000000000000" pitchFamily="2" charset="0"/>
              </a:rPr>
              <a:t>đề</a:t>
            </a:r>
            <a:r>
              <a:rPr lang="en-US">
                <a:latin typeface="Montserrat" panose="00000500000000000000" pitchFamily="2" charset="0"/>
              </a:rPr>
              <a:t> Deadlock </a:t>
            </a:r>
            <a:r>
              <a:rPr lang="en-US" err="1">
                <a:latin typeface="Montserrat" panose="00000500000000000000" pitchFamily="2" charset="0"/>
              </a:rPr>
              <a:t>tuy</a:t>
            </a:r>
            <a:r>
              <a:rPr lang="en-US">
                <a:latin typeface="Montserrat" panose="00000500000000000000" pitchFamily="2" charset="0"/>
              </a:rPr>
              <a:t> </a:t>
            </a:r>
            <a:r>
              <a:rPr lang="en-US" err="1">
                <a:latin typeface="Montserrat" panose="00000500000000000000" pitchFamily="2" charset="0"/>
              </a:rPr>
              <a:t>nhiên</a:t>
            </a:r>
            <a:r>
              <a:rPr lang="en-US">
                <a:latin typeface="Montserrat" panose="00000500000000000000" pitchFamily="2" charset="0"/>
              </a:rPr>
              <a:t> </a:t>
            </a:r>
            <a:r>
              <a:rPr lang="en-US" err="1">
                <a:latin typeface="Montserrat" panose="00000500000000000000" pitchFamily="2" charset="0"/>
              </a:rPr>
              <a:t>thì</a:t>
            </a:r>
            <a:r>
              <a:rPr lang="en-US">
                <a:latin typeface="Montserrat" panose="00000500000000000000" pitchFamily="2" charset="0"/>
              </a:rPr>
              <a:t> </a:t>
            </a:r>
            <a:r>
              <a:rPr lang="en-US" err="1">
                <a:latin typeface="Montserrat" panose="00000500000000000000" pitchFamily="2" charset="0"/>
              </a:rPr>
              <a:t>không</a:t>
            </a:r>
            <a:r>
              <a:rPr lang="en-US">
                <a:latin typeface="Montserrat" panose="00000500000000000000" pitchFamily="2" charset="0"/>
              </a:rPr>
              <a:t> </a:t>
            </a:r>
            <a:r>
              <a:rPr lang="en-US" err="1">
                <a:latin typeface="Montserrat" panose="00000500000000000000" pitchFamily="2" charset="0"/>
              </a:rPr>
              <a:t>phải</a:t>
            </a:r>
            <a:r>
              <a:rPr lang="en-US">
                <a:latin typeface="Montserrat" panose="00000500000000000000" pitchFamily="2" charset="0"/>
              </a:rPr>
              <a:t> </a:t>
            </a:r>
            <a:r>
              <a:rPr lang="en-US" err="1">
                <a:latin typeface="Montserrat" panose="00000500000000000000" pitchFamily="2" charset="0"/>
              </a:rPr>
              <a:t>điều</a:t>
            </a:r>
            <a:r>
              <a:rPr lang="en-US">
                <a:latin typeface="Montserrat" panose="00000500000000000000" pitchFamily="2" charset="0"/>
              </a:rPr>
              <a:t> </a:t>
            </a:r>
            <a:r>
              <a:rPr lang="en-US" err="1">
                <a:latin typeface="Montserrat" panose="00000500000000000000" pitchFamily="2" charset="0"/>
              </a:rPr>
              <a:t>chúng</a:t>
            </a:r>
            <a:r>
              <a:rPr lang="en-US">
                <a:latin typeface="Montserrat" panose="00000500000000000000" pitchFamily="2" charset="0"/>
              </a:rPr>
              <a:t> ta </a:t>
            </a:r>
            <a:r>
              <a:rPr lang="en-US" err="1">
                <a:latin typeface="Montserrat" panose="00000500000000000000" pitchFamily="2" charset="0"/>
              </a:rPr>
              <a:t>mong</a:t>
            </a:r>
            <a:r>
              <a:rPr lang="en-US">
                <a:latin typeface="Montserrat" panose="00000500000000000000" pitchFamily="2" charset="0"/>
              </a:rPr>
              <a:t> muốn,yêu cầu của bài toán là giúp tất cả các tiến trình đều được hoạt động</a:t>
            </a:r>
          </a:p>
        </p:txBody>
      </p:sp>
      <p:sp>
        <p:nvSpPr>
          <p:cNvPr id="39" name="Arrow: Right 38">
            <a:extLst>
              <a:ext uri="{FF2B5EF4-FFF2-40B4-BE49-F238E27FC236}">
                <a16:creationId xmlns:a16="http://schemas.microsoft.com/office/drawing/2014/main" id="{A3DE69A7-54CE-4F1E-81D1-715DD293B224}"/>
              </a:ext>
            </a:extLst>
          </p:cNvPr>
          <p:cNvSpPr/>
          <p:nvPr/>
        </p:nvSpPr>
        <p:spPr>
          <a:xfrm>
            <a:off x="1188720" y="5749204"/>
            <a:ext cx="449870" cy="243838"/>
          </a:xfrm>
          <a:prstGeom prst="rightArrow">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A2CE0410-E96D-48FD-BCE9-BAF02DFE50DA}"/>
              </a:ext>
            </a:extLst>
          </p:cNvPr>
          <p:cNvSpPr txBox="1"/>
          <p:nvPr/>
        </p:nvSpPr>
        <p:spPr>
          <a:xfrm>
            <a:off x="6152095" y="6309587"/>
            <a:ext cx="6094070" cy="584775"/>
          </a:xfrm>
          <a:prstGeom prst="rect">
            <a:avLst/>
          </a:prstGeom>
          <a:noFill/>
        </p:spPr>
        <p:txBody>
          <a:bodyPr wrap="square">
            <a:spAutoFit/>
          </a:bodyPr>
          <a:lstStyle/>
          <a:p>
            <a:r>
              <a:rPr lang="en-US" sz="1600">
                <a:solidFill>
                  <a:srgbClr val="0070C0"/>
                </a:solidFill>
                <a:latin typeface="Montserrat" panose="00000500000000000000" pitchFamily="2" charset="0"/>
              </a:rPr>
              <a:t>https://manualzz.com/doc/26226325/deadlock-detection-and-recovery-in-linux</a:t>
            </a:r>
          </a:p>
        </p:txBody>
      </p:sp>
    </p:spTree>
    <p:extLst>
      <p:ext uri="{BB962C8B-B14F-4D97-AF65-F5344CB8AC3E}">
        <p14:creationId xmlns:p14="http://schemas.microsoft.com/office/powerpoint/2010/main" val="418122953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2">
            <a:extLst>
              <a:ext uri="{FF2B5EF4-FFF2-40B4-BE49-F238E27FC236}">
                <a16:creationId xmlns:a16="http://schemas.microsoft.com/office/drawing/2014/main" id="{FD1048D7-9A32-4AAC-8155-2F8D98A5F59C}"/>
              </a:ext>
            </a:extLst>
          </p:cNvPr>
          <p:cNvGrpSpPr/>
          <p:nvPr/>
        </p:nvGrpSpPr>
        <p:grpSpPr>
          <a:xfrm>
            <a:off x="10654626" y="118011"/>
            <a:ext cx="1352938" cy="1166326"/>
            <a:chOff x="10114384" y="822416"/>
            <a:chExt cx="1352938" cy="1166326"/>
          </a:xfrm>
        </p:grpSpPr>
        <p:cxnSp>
          <p:nvCxnSpPr>
            <p:cNvPr id="12" name="Straight Connector 11">
              <a:extLst>
                <a:ext uri="{FF2B5EF4-FFF2-40B4-BE49-F238E27FC236}">
                  <a16:creationId xmlns:a16="http://schemas.microsoft.com/office/drawing/2014/main" id="{98B1EBF2-E631-4A3C-A46A-B4134BD9C0B1}"/>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B5CD88-73CF-48BE-A1F4-FD3EB3247091}"/>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3">
            <a:extLst>
              <a:ext uri="{FF2B5EF4-FFF2-40B4-BE49-F238E27FC236}">
                <a16:creationId xmlns:a16="http://schemas.microsoft.com/office/drawing/2014/main" id="{499EED39-A50C-405F-8EB9-DD96BA7EDE68}"/>
              </a:ext>
            </a:extLst>
          </p:cNvPr>
          <p:cNvGrpSpPr/>
          <p:nvPr/>
        </p:nvGrpSpPr>
        <p:grpSpPr>
          <a:xfrm rot="10800000">
            <a:off x="252697" y="5545168"/>
            <a:ext cx="1352938" cy="1166326"/>
            <a:chOff x="10114384" y="822416"/>
            <a:chExt cx="1352938" cy="1166326"/>
          </a:xfrm>
        </p:grpSpPr>
        <p:cxnSp>
          <p:nvCxnSpPr>
            <p:cNvPr id="15" name="Straight Connector 14">
              <a:extLst>
                <a:ext uri="{FF2B5EF4-FFF2-40B4-BE49-F238E27FC236}">
                  <a16:creationId xmlns:a16="http://schemas.microsoft.com/office/drawing/2014/main" id="{2A29518B-42A2-427D-8EF4-0772774101A3}"/>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C0D4E7-39C6-4701-AAD9-621EAA35C83D}"/>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03F3B72C-43A8-4375-B616-91F569629343}"/>
              </a:ext>
            </a:extLst>
          </p:cNvPr>
          <p:cNvSpPr txBox="1"/>
          <p:nvPr/>
        </p:nvSpPr>
        <p:spPr>
          <a:xfrm>
            <a:off x="1653269" y="6515547"/>
            <a:ext cx="6118860" cy="338554"/>
          </a:xfrm>
          <a:prstGeom prst="rect">
            <a:avLst/>
          </a:prstGeom>
          <a:noFill/>
        </p:spPr>
        <p:txBody>
          <a:bodyPr wrap="square">
            <a:spAutoFit/>
          </a:bodyPr>
          <a:lstStyle/>
          <a:p>
            <a:r>
              <a:rPr lang="en-US" sz="1600">
                <a:latin typeface="Montserrat "/>
              </a:rPr>
              <a:t>Linux Operating System</a:t>
            </a:r>
          </a:p>
        </p:txBody>
      </p:sp>
      <p:pic>
        <p:nvPicPr>
          <p:cNvPr id="18" name="Graphic 17" descr="Aperture outline">
            <a:extLst>
              <a:ext uri="{FF2B5EF4-FFF2-40B4-BE49-F238E27FC236}">
                <a16:creationId xmlns:a16="http://schemas.microsoft.com/office/drawing/2014/main" id="{23160278-521A-49A1-8992-04383E8A2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5751" y="6436315"/>
            <a:ext cx="421685" cy="421685"/>
          </a:xfrm>
          <a:prstGeom prst="rect">
            <a:avLst/>
          </a:prstGeom>
        </p:spPr>
      </p:pic>
      <p:sp>
        <p:nvSpPr>
          <p:cNvPr id="21" name="TextBox 20">
            <a:extLst>
              <a:ext uri="{FF2B5EF4-FFF2-40B4-BE49-F238E27FC236}">
                <a16:creationId xmlns:a16="http://schemas.microsoft.com/office/drawing/2014/main" id="{426620BD-C05A-4EA1-90E2-65B6341CFC2C}"/>
              </a:ext>
            </a:extLst>
          </p:cNvPr>
          <p:cNvSpPr txBox="1"/>
          <p:nvPr/>
        </p:nvSpPr>
        <p:spPr>
          <a:xfrm flipH="1">
            <a:off x="577828" y="180419"/>
            <a:ext cx="4616391" cy="400110"/>
          </a:xfrm>
          <a:prstGeom prst="rect">
            <a:avLst/>
          </a:prstGeom>
          <a:noFill/>
        </p:spPr>
        <p:txBody>
          <a:bodyPr wrap="square" rtlCol="0">
            <a:spAutoFit/>
          </a:bodyPr>
          <a:lstStyle/>
          <a:p>
            <a:r>
              <a:rPr lang="en-US" sz="2000">
                <a:latin typeface="Montserrat Black" panose="00000A00000000000000" pitchFamily="2" charset="0"/>
              </a:rPr>
              <a:t>Dining Philosophers - Solution</a:t>
            </a:r>
          </a:p>
        </p:txBody>
      </p:sp>
      <p:sp>
        <p:nvSpPr>
          <p:cNvPr id="2" name="TextBox 1">
            <a:extLst>
              <a:ext uri="{FF2B5EF4-FFF2-40B4-BE49-F238E27FC236}">
                <a16:creationId xmlns:a16="http://schemas.microsoft.com/office/drawing/2014/main" id="{D8C85A13-6D35-47E4-9E83-43D727CC82F5}"/>
              </a:ext>
            </a:extLst>
          </p:cNvPr>
          <p:cNvSpPr txBox="1"/>
          <p:nvPr/>
        </p:nvSpPr>
        <p:spPr>
          <a:xfrm>
            <a:off x="623277" y="2054734"/>
            <a:ext cx="5227107" cy="1250983"/>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sz="1600" err="1">
                <a:latin typeface="Montserrat" panose="00000500000000000000" pitchFamily="2" charset="0"/>
              </a:rPr>
              <a:t>Đưa</a:t>
            </a:r>
            <a:r>
              <a:rPr lang="en-US" sz="1600">
                <a:latin typeface="Montserrat" panose="00000500000000000000" pitchFamily="2" charset="0"/>
              </a:rPr>
              <a:t> </a:t>
            </a:r>
            <a:r>
              <a:rPr lang="en-US" sz="1600" err="1">
                <a:latin typeface="Montserrat" panose="00000500000000000000" pitchFamily="2" charset="0"/>
              </a:rPr>
              <a:t>ít</a:t>
            </a:r>
            <a:r>
              <a:rPr lang="en-US" sz="1600">
                <a:latin typeface="Montserrat" panose="00000500000000000000" pitchFamily="2" charset="0"/>
              </a:rPr>
              <a:t> </a:t>
            </a:r>
            <a:r>
              <a:rPr lang="en-US" sz="1600" err="1">
                <a:latin typeface="Montserrat" panose="00000500000000000000" pitchFamily="2" charset="0"/>
              </a:rPr>
              <a:t>nhất</a:t>
            </a:r>
            <a:r>
              <a:rPr lang="en-US" sz="1600">
                <a:latin typeface="Montserrat" panose="00000500000000000000" pitchFamily="2" charset="0"/>
              </a:rPr>
              <a:t> 1 </a:t>
            </a:r>
            <a:r>
              <a:rPr lang="en-US" sz="1600" err="1">
                <a:latin typeface="Montserrat" panose="00000500000000000000" pitchFamily="2" charset="0"/>
              </a:rPr>
              <a:t>người</a:t>
            </a:r>
            <a:r>
              <a:rPr lang="en-US" sz="1600">
                <a:latin typeface="Montserrat" panose="00000500000000000000" pitchFamily="2" charset="0"/>
              </a:rPr>
              <a:t> </a:t>
            </a:r>
            <a:r>
              <a:rPr lang="en-US" sz="1600" err="1">
                <a:latin typeface="Montserrat" panose="00000500000000000000" pitchFamily="2" charset="0"/>
              </a:rPr>
              <a:t>vào</a:t>
            </a:r>
            <a:r>
              <a:rPr lang="en-US" sz="1600">
                <a:latin typeface="Montserrat" panose="00000500000000000000" pitchFamily="2" charset="0"/>
              </a:rPr>
              <a:t> </a:t>
            </a:r>
            <a:r>
              <a:rPr lang="en-US" sz="1600" err="1">
                <a:latin typeface="Montserrat" panose="00000500000000000000" pitchFamily="2" charset="0"/>
              </a:rPr>
              <a:t>trạng</a:t>
            </a:r>
            <a:r>
              <a:rPr lang="en-US" sz="1600">
                <a:latin typeface="Montserrat" panose="00000500000000000000" pitchFamily="2" charset="0"/>
              </a:rPr>
              <a:t> </a:t>
            </a:r>
            <a:r>
              <a:rPr lang="en-US" sz="1600" err="1">
                <a:latin typeface="Montserrat" panose="00000500000000000000" pitchFamily="2" charset="0"/>
              </a:rPr>
              <a:t>thái</a:t>
            </a:r>
            <a:r>
              <a:rPr lang="en-US" sz="1600">
                <a:latin typeface="Montserrat" panose="00000500000000000000" pitchFamily="2" charset="0"/>
              </a:rPr>
              <a:t> sleep </a:t>
            </a:r>
            <a:r>
              <a:rPr lang="en-US" sz="1600" err="1">
                <a:latin typeface="Montserrat" panose="00000500000000000000" pitchFamily="2" charset="0"/>
              </a:rPr>
              <a:t>trước</a:t>
            </a:r>
            <a:r>
              <a:rPr lang="en-US" sz="1600">
                <a:latin typeface="Montserrat" panose="00000500000000000000" pitchFamily="2" charset="0"/>
              </a:rPr>
              <a:t> </a:t>
            </a:r>
            <a:r>
              <a:rPr lang="en-US" sz="1600" err="1">
                <a:latin typeface="Montserrat" panose="00000500000000000000" pitchFamily="2" charset="0"/>
              </a:rPr>
              <a:t>khi</a:t>
            </a:r>
            <a:r>
              <a:rPr lang="en-US" sz="1600">
                <a:latin typeface="Montserrat" panose="00000500000000000000" pitchFamily="2" charset="0"/>
              </a:rPr>
              <a:t> </a:t>
            </a:r>
            <a:r>
              <a:rPr lang="en-US" sz="1600" err="1">
                <a:latin typeface="Montserrat" panose="00000500000000000000" pitchFamily="2" charset="0"/>
              </a:rPr>
              <a:t>họ</a:t>
            </a:r>
            <a:r>
              <a:rPr lang="en-US" sz="1600">
                <a:latin typeface="Montserrat" panose="00000500000000000000" pitchFamily="2" charset="0"/>
              </a:rPr>
              <a:t> </a:t>
            </a:r>
            <a:r>
              <a:rPr lang="en-US" sz="1600" err="1">
                <a:latin typeface="Montserrat" panose="00000500000000000000" pitchFamily="2" charset="0"/>
              </a:rPr>
              <a:t>tìm</a:t>
            </a:r>
            <a:r>
              <a:rPr lang="en-US" sz="1600">
                <a:latin typeface="Montserrat" panose="00000500000000000000" pitchFamily="2" charset="0"/>
              </a:rPr>
              <a:t> </a:t>
            </a:r>
            <a:r>
              <a:rPr lang="en-US" sz="1600" err="1">
                <a:latin typeface="Montserrat" panose="00000500000000000000" pitchFamily="2" charset="0"/>
              </a:rPr>
              <a:t>được</a:t>
            </a:r>
            <a:r>
              <a:rPr lang="en-US" sz="1600">
                <a:latin typeface="Montserrat" panose="00000500000000000000" pitchFamily="2" charset="0"/>
              </a:rPr>
              <a:t> </a:t>
            </a:r>
            <a:r>
              <a:rPr lang="en-US" sz="1600" err="1">
                <a:latin typeface="Montserrat" panose="00000500000000000000" pitchFamily="2" charset="0"/>
              </a:rPr>
              <a:t>đũa</a:t>
            </a:r>
            <a:r>
              <a:rPr lang="en-US" sz="1600">
                <a:latin typeface="Montserrat" panose="00000500000000000000" pitchFamily="2" charset="0"/>
              </a:rPr>
              <a:t> </a:t>
            </a:r>
            <a:r>
              <a:rPr lang="en-US" sz="1600" err="1">
                <a:latin typeface="Montserrat" panose="00000500000000000000" pitchFamily="2" charset="0"/>
              </a:rPr>
              <a:t>của</a:t>
            </a:r>
            <a:r>
              <a:rPr lang="en-US" sz="1600">
                <a:latin typeface="Montserrat" panose="00000500000000000000" pitchFamily="2" charset="0"/>
              </a:rPr>
              <a:t> </a:t>
            </a:r>
            <a:r>
              <a:rPr lang="en-US" sz="1600" err="1">
                <a:latin typeface="Montserrat" panose="00000500000000000000" pitchFamily="2" charset="0"/>
              </a:rPr>
              <a:t>mình</a:t>
            </a:r>
            <a:endParaRPr lang="en-US" sz="1600">
              <a:latin typeface="Montserrat" panose="00000500000000000000" pitchFamily="2" charset="0"/>
            </a:endParaRPr>
          </a:p>
          <a:p>
            <a:pPr marL="285750" indent="-285750">
              <a:lnSpc>
                <a:spcPct val="120000"/>
              </a:lnSpc>
              <a:buFont typeface="Arial" panose="020B0604020202020204" pitchFamily="34" charset="0"/>
              <a:buChar char="•"/>
            </a:pPr>
            <a:r>
              <a:rPr lang="en-US" sz="1600" err="1">
                <a:latin typeface="Montserrat" panose="00000500000000000000" pitchFamily="2" charset="0"/>
              </a:rPr>
              <a:t>Trong</a:t>
            </a:r>
            <a:r>
              <a:rPr lang="en-US" sz="1600">
                <a:latin typeface="Montserrat" panose="00000500000000000000" pitchFamily="2" charset="0"/>
              </a:rPr>
              <a:t> </a:t>
            </a:r>
            <a:r>
              <a:rPr lang="en-US" sz="1600" err="1">
                <a:latin typeface="Montserrat" panose="00000500000000000000" pitchFamily="2" charset="0"/>
              </a:rPr>
              <a:t>khoảng</a:t>
            </a:r>
            <a:r>
              <a:rPr lang="en-US" sz="1600">
                <a:latin typeface="Montserrat" panose="00000500000000000000" pitchFamily="2" charset="0"/>
              </a:rPr>
              <a:t> </a:t>
            </a:r>
            <a:r>
              <a:rPr lang="en-US" sz="1600" err="1">
                <a:latin typeface="Montserrat" panose="00000500000000000000" pitchFamily="2" charset="0"/>
              </a:rPr>
              <a:t>thời</a:t>
            </a:r>
            <a:r>
              <a:rPr lang="en-US" sz="1600">
                <a:latin typeface="Montserrat" panose="00000500000000000000" pitchFamily="2" charset="0"/>
              </a:rPr>
              <a:t> </a:t>
            </a:r>
            <a:r>
              <a:rPr lang="en-US" sz="1600" err="1">
                <a:latin typeface="Montserrat" panose="00000500000000000000" pitchFamily="2" charset="0"/>
              </a:rPr>
              <a:t>gian</a:t>
            </a:r>
            <a:r>
              <a:rPr lang="en-US" sz="1600">
                <a:latin typeface="Montserrat" panose="00000500000000000000" pitchFamily="2" charset="0"/>
              </a:rPr>
              <a:t> </a:t>
            </a:r>
            <a:r>
              <a:rPr lang="en-US" sz="1600" err="1">
                <a:latin typeface="Montserrat" panose="00000500000000000000" pitchFamily="2" charset="0"/>
              </a:rPr>
              <a:t>đó</a:t>
            </a:r>
            <a:r>
              <a:rPr lang="en-US" sz="1600">
                <a:latin typeface="Montserrat" panose="00000500000000000000" pitchFamily="2" charset="0"/>
              </a:rPr>
              <a:t> </a:t>
            </a:r>
            <a:r>
              <a:rPr lang="en-US" sz="1600" err="1">
                <a:latin typeface="Montserrat" panose="00000500000000000000" pitchFamily="2" charset="0"/>
              </a:rPr>
              <a:t>những</a:t>
            </a:r>
            <a:r>
              <a:rPr lang="en-US" sz="1600">
                <a:latin typeface="Montserrat" panose="00000500000000000000" pitchFamily="2" charset="0"/>
              </a:rPr>
              <a:t> người </a:t>
            </a:r>
            <a:r>
              <a:rPr lang="en-US" sz="1600" err="1">
                <a:latin typeface="Montserrat" panose="00000500000000000000" pitchFamily="2" charset="0"/>
              </a:rPr>
              <a:t>khác</a:t>
            </a:r>
            <a:r>
              <a:rPr lang="en-US" sz="1600">
                <a:latin typeface="Montserrat" panose="00000500000000000000" pitchFamily="2" charset="0"/>
              </a:rPr>
              <a:t> </a:t>
            </a:r>
            <a:r>
              <a:rPr lang="en-US" sz="1600" err="1">
                <a:latin typeface="Montserrat" panose="00000500000000000000" pitchFamily="2" charset="0"/>
              </a:rPr>
              <a:t>sẽ</a:t>
            </a:r>
            <a:r>
              <a:rPr lang="en-US" sz="1600">
                <a:latin typeface="Montserrat" panose="00000500000000000000" pitchFamily="2" charset="0"/>
              </a:rPr>
              <a:t> </a:t>
            </a:r>
            <a:r>
              <a:rPr lang="en-US" sz="1600" err="1">
                <a:latin typeface="Montserrat" panose="00000500000000000000" pitchFamily="2" charset="0"/>
              </a:rPr>
              <a:t>thực</a:t>
            </a:r>
            <a:r>
              <a:rPr lang="en-US" sz="1600">
                <a:latin typeface="Montserrat" panose="00000500000000000000" pitchFamily="2" charset="0"/>
              </a:rPr>
              <a:t> </a:t>
            </a:r>
            <a:r>
              <a:rPr lang="en-US" sz="1600" err="1">
                <a:latin typeface="Montserrat" panose="00000500000000000000" pitchFamily="2" charset="0"/>
              </a:rPr>
              <a:t>hiện</a:t>
            </a:r>
            <a:r>
              <a:rPr lang="en-US" sz="1600">
                <a:latin typeface="Montserrat" panose="00000500000000000000" pitchFamily="2" charset="0"/>
              </a:rPr>
              <a:t> </a:t>
            </a:r>
            <a:r>
              <a:rPr lang="en-US" sz="1600" err="1">
                <a:latin typeface="Montserrat" panose="00000500000000000000" pitchFamily="2" charset="0"/>
              </a:rPr>
              <a:t>công</a:t>
            </a:r>
            <a:r>
              <a:rPr lang="en-US" sz="1600">
                <a:latin typeface="Montserrat" panose="00000500000000000000" pitchFamily="2" charset="0"/>
              </a:rPr>
              <a:t> </a:t>
            </a:r>
            <a:r>
              <a:rPr lang="en-US" sz="1600" err="1">
                <a:latin typeface="Montserrat" panose="00000500000000000000" pitchFamily="2" charset="0"/>
              </a:rPr>
              <a:t>việc</a:t>
            </a:r>
            <a:r>
              <a:rPr lang="en-US" sz="1600">
                <a:latin typeface="Montserrat" panose="00000500000000000000" pitchFamily="2" charset="0"/>
              </a:rPr>
              <a:t> </a:t>
            </a:r>
            <a:r>
              <a:rPr lang="en-US" sz="1600" err="1">
                <a:latin typeface="Montserrat" panose="00000500000000000000" pitchFamily="2" charset="0"/>
              </a:rPr>
              <a:t>của</a:t>
            </a:r>
            <a:r>
              <a:rPr lang="en-US" sz="1600">
                <a:latin typeface="Montserrat" panose="00000500000000000000" pitchFamily="2" charset="0"/>
              </a:rPr>
              <a:t> </a:t>
            </a:r>
            <a:r>
              <a:rPr lang="en-US" sz="1600" err="1">
                <a:latin typeface="Montserrat" panose="00000500000000000000" pitchFamily="2" charset="0"/>
              </a:rPr>
              <a:t>mình</a:t>
            </a:r>
            <a:r>
              <a:rPr lang="en-US" sz="1600">
                <a:latin typeface="Montserrat" panose="00000500000000000000" pitchFamily="2" charset="0"/>
              </a:rPr>
              <a:t> </a:t>
            </a:r>
          </a:p>
        </p:txBody>
      </p:sp>
      <p:sp>
        <p:nvSpPr>
          <p:cNvPr id="4" name="Arrow: Right 3">
            <a:extLst>
              <a:ext uri="{FF2B5EF4-FFF2-40B4-BE49-F238E27FC236}">
                <a16:creationId xmlns:a16="http://schemas.microsoft.com/office/drawing/2014/main" id="{2E25A46C-81FB-476A-AF84-BE7C765D1333}"/>
              </a:ext>
            </a:extLst>
          </p:cNvPr>
          <p:cNvSpPr/>
          <p:nvPr/>
        </p:nvSpPr>
        <p:spPr>
          <a:xfrm>
            <a:off x="1272328" y="4207154"/>
            <a:ext cx="337351" cy="198895"/>
          </a:xfrm>
          <a:prstGeom prst="rightArrow">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2850EE8-D6D3-411A-AD52-0205E0FE2551}"/>
              </a:ext>
            </a:extLst>
          </p:cNvPr>
          <p:cNvSpPr txBox="1"/>
          <p:nvPr/>
        </p:nvSpPr>
        <p:spPr>
          <a:xfrm>
            <a:off x="1784358" y="3948925"/>
            <a:ext cx="3565879" cy="830997"/>
          </a:xfrm>
          <a:prstGeom prst="rect">
            <a:avLst/>
          </a:prstGeom>
          <a:noFill/>
        </p:spPr>
        <p:txBody>
          <a:bodyPr wrap="square" rtlCol="0">
            <a:spAutoFit/>
          </a:bodyPr>
          <a:lstStyle/>
          <a:p>
            <a:r>
              <a:rPr lang="en-US" sz="1600">
                <a:latin typeface="Montserrat" panose="00000500000000000000" pitchFamily="2" charset="0"/>
              </a:rPr>
              <a:t>Sau </a:t>
            </a:r>
            <a:r>
              <a:rPr lang="en-US" sz="1600" err="1">
                <a:latin typeface="Montserrat" panose="00000500000000000000" pitchFamily="2" charset="0"/>
              </a:rPr>
              <a:t>khi</a:t>
            </a:r>
            <a:r>
              <a:rPr lang="en-US" sz="1600">
                <a:latin typeface="Montserrat" panose="00000500000000000000" pitchFamily="2" charset="0"/>
              </a:rPr>
              <a:t> </a:t>
            </a:r>
            <a:r>
              <a:rPr lang="en-US" sz="1600" err="1">
                <a:latin typeface="Montserrat" panose="00000500000000000000" pitchFamily="2" charset="0"/>
              </a:rPr>
              <a:t>người</a:t>
            </a:r>
            <a:r>
              <a:rPr lang="en-US" sz="1600">
                <a:latin typeface="Montserrat" panose="00000500000000000000" pitchFamily="2" charset="0"/>
              </a:rPr>
              <a:t> </a:t>
            </a:r>
            <a:r>
              <a:rPr lang="en-US" sz="1600" err="1">
                <a:latin typeface="Montserrat" panose="00000500000000000000" pitchFamily="2" charset="0"/>
              </a:rPr>
              <a:t>đưa</a:t>
            </a:r>
            <a:r>
              <a:rPr lang="en-US" sz="1600">
                <a:latin typeface="Montserrat" panose="00000500000000000000" pitchFamily="2" charset="0"/>
              </a:rPr>
              <a:t> </a:t>
            </a:r>
            <a:r>
              <a:rPr lang="en-US" sz="1600" err="1">
                <a:latin typeface="Montserrat" panose="00000500000000000000" pitchFamily="2" charset="0"/>
              </a:rPr>
              <a:t>vào</a:t>
            </a:r>
            <a:r>
              <a:rPr lang="en-US" sz="1600">
                <a:latin typeface="Montserrat" panose="00000500000000000000" pitchFamily="2" charset="0"/>
              </a:rPr>
              <a:t> </a:t>
            </a:r>
            <a:r>
              <a:rPr lang="en-US" sz="1600" err="1">
                <a:latin typeface="Montserrat" panose="00000500000000000000" pitchFamily="2" charset="0"/>
              </a:rPr>
              <a:t>trạng</a:t>
            </a:r>
            <a:r>
              <a:rPr lang="en-US" sz="1600">
                <a:latin typeface="Montserrat" panose="00000500000000000000" pitchFamily="2" charset="0"/>
              </a:rPr>
              <a:t> </a:t>
            </a:r>
            <a:r>
              <a:rPr lang="en-US" sz="1600" err="1">
                <a:latin typeface="Montserrat" panose="00000500000000000000" pitchFamily="2" charset="0"/>
              </a:rPr>
              <a:t>thái</a:t>
            </a:r>
            <a:r>
              <a:rPr lang="en-US" sz="1600">
                <a:latin typeface="Montserrat" panose="00000500000000000000" pitchFamily="2" charset="0"/>
              </a:rPr>
              <a:t> </a:t>
            </a:r>
            <a:r>
              <a:rPr lang="en-US" sz="1600" err="1">
                <a:latin typeface="Montserrat" panose="00000500000000000000" pitchFamily="2" charset="0"/>
              </a:rPr>
              <a:t>ngủ</a:t>
            </a:r>
            <a:r>
              <a:rPr lang="en-US" sz="1600">
                <a:latin typeface="Montserrat" panose="00000500000000000000" pitchFamily="2" charset="0"/>
              </a:rPr>
              <a:t> </a:t>
            </a:r>
            <a:r>
              <a:rPr lang="en-US" sz="1600" err="1">
                <a:latin typeface="Montserrat" panose="00000500000000000000" pitchFamily="2" charset="0"/>
              </a:rPr>
              <a:t>tỉnh</a:t>
            </a:r>
            <a:r>
              <a:rPr lang="en-US" sz="1600">
                <a:latin typeface="Montserrat" panose="00000500000000000000" pitchFamily="2" charset="0"/>
              </a:rPr>
              <a:t> </a:t>
            </a:r>
            <a:r>
              <a:rPr lang="en-US" sz="1600" err="1">
                <a:latin typeface="Montserrat" panose="00000500000000000000" pitchFamily="2" charset="0"/>
              </a:rPr>
              <a:t>dạy,họ</a:t>
            </a:r>
            <a:r>
              <a:rPr lang="en-US" sz="1600">
                <a:latin typeface="Montserrat" panose="00000500000000000000" pitchFamily="2" charset="0"/>
              </a:rPr>
              <a:t> </a:t>
            </a:r>
            <a:r>
              <a:rPr lang="en-US" sz="1600" err="1">
                <a:latin typeface="Montserrat" panose="00000500000000000000" pitchFamily="2" charset="0"/>
              </a:rPr>
              <a:t>sẽ</a:t>
            </a:r>
            <a:r>
              <a:rPr lang="en-US" sz="1600">
                <a:latin typeface="Montserrat" panose="00000500000000000000" pitchFamily="2" charset="0"/>
              </a:rPr>
              <a:t> </a:t>
            </a:r>
            <a:r>
              <a:rPr lang="en-US" sz="1600" err="1">
                <a:latin typeface="Montserrat" panose="00000500000000000000" pitchFamily="2" charset="0"/>
              </a:rPr>
              <a:t>tiếp</a:t>
            </a:r>
            <a:r>
              <a:rPr lang="en-US" sz="1600">
                <a:latin typeface="Montserrat" panose="00000500000000000000" pitchFamily="2" charset="0"/>
              </a:rPr>
              <a:t> </a:t>
            </a:r>
            <a:r>
              <a:rPr lang="en-US" sz="1600" err="1">
                <a:latin typeface="Montserrat" panose="00000500000000000000" pitchFamily="2" charset="0"/>
              </a:rPr>
              <a:t>tục</a:t>
            </a:r>
            <a:r>
              <a:rPr lang="en-US" sz="1600">
                <a:latin typeface="Montserrat" panose="00000500000000000000" pitchFamily="2" charset="0"/>
              </a:rPr>
              <a:t> </a:t>
            </a:r>
            <a:r>
              <a:rPr lang="en-US" sz="1600" err="1">
                <a:latin typeface="Montserrat" panose="00000500000000000000" pitchFamily="2" charset="0"/>
              </a:rPr>
              <a:t>thực</a:t>
            </a:r>
            <a:r>
              <a:rPr lang="en-US" sz="1600">
                <a:latin typeface="Montserrat" panose="00000500000000000000" pitchFamily="2" charset="0"/>
              </a:rPr>
              <a:t> </a:t>
            </a:r>
            <a:r>
              <a:rPr lang="en-US" sz="1600" err="1">
                <a:latin typeface="Montserrat" panose="00000500000000000000" pitchFamily="2" charset="0"/>
              </a:rPr>
              <a:t>hiện</a:t>
            </a:r>
            <a:r>
              <a:rPr lang="en-US" sz="1600">
                <a:latin typeface="Montserrat" panose="00000500000000000000" pitchFamily="2" charset="0"/>
              </a:rPr>
              <a:t> </a:t>
            </a:r>
            <a:r>
              <a:rPr lang="en-US" sz="1600" err="1">
                <a:latin typeface="Montserrat" panose="00000500000000000000" pitchFamily="2" charset="0"/>
              </a:rPr>
              <a:t>công</a:t>
            </a:r>
            <a:r>
              <a:rPr lang="en-US" sz="1600">
                <a:latin typeface="Montserrat" panose="00000500000000000000" pitchFamily="2" charset="0"/>
              </a:rPr>
              <a:t> </a:t>
            </a:r>
            <a:r>
              <a:rPr lang="en-US" sz="1600" err="1">
                <a:latin typeface="Montserrat" panose="00000500000000000000" pitchFamily="2" charset="0"/>
              </a:rPr>
              <a:t>việc</a:t>
            </a:r>
            <a:endParaRPr lang="en-US" sz="1600">
              <a:latin typeface="Montserrat" panose="00000500000000000000" pitchFamily="2" charset="0"/>
            </a:endParaRPr>
          </a:p>
        </p:txBody>
      </p:sp>
      <p:pic>
        <p:nvPicPr>
          <p:cNvPr id="5" name="Picture 4">
            <a:extLst>
              <a:ext uri="{FF2B5EF4-FFF2-40B4-BE49-F238E27FC236}">
                <a16:creationId xmlns:a16="http://schemas.microsoft.com/office/drawing/2014/main" id="{F66396D6-6669-431A-8B1D-5A417726C2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3069" y="685349"/>
            <a:ext cx="5148112" cy="5312626"/>
          </a:xfrm>
          <a:prstGeom prst="rect">
            <a:avLst/>
          </a:prstGeom>
        </p:spPr>
      </p:pic>
      <p:sp>
        <p:nvSpPr>
          <p:cNvPr id="25" name="TextBox 24">
            <a:extLst>
              <a:ext uri="{FF2B5EF4-FFF2-40B4-BE49-F238E27FC236}">
                <a16:creationId xmlns:a16="http://schemas.microsoft.com/office/drawing/2014/main" id="{EBE79DAB-CE2D-403D-8CAA-0695E71CE9AA}"/>
              </a:ext>
            </a:extLst>
          </p:cNvPr>
          <p:cNvSpPr txBox="1"/>
          <p:nvPr/>
        </p:nvSpPr>
        <p:spPr>
          <a:xfrm>
            <a:off x="759910" y="685349"/>
            <a:ext cx="4124960" cy="369332"/>
          </a:xfrm>
          <a:prstGeom prst="rect">
            <a:avLst/>
          </a:prstGeom>
          <a:noFill/>
        </p:spPr>
        <p:txBody>
          <a:bodyPr wrap="square" rtlCol="0">
            <a:spAutoFit/>
          </a:bodyPr>
          <a:lstStyle/>
          <a:p>
            <a:pPr marL="285750" indent="-285750">
              <a:buFont typeface="Wingdings" panose="05000000000000000000" pitchFamily="2" charset="2"/>
              <a:buChar char="§"/>
            </a:pPr>
            <a:r>
              <a:rPr lang="en-US" b="1">
                <a:latin typeface="Montserrat" panose="00000500000000000000" pitchFamily="2" charset="0"/>
              </a:rPr>
              <a:t>Solution 2 : </a:t>
            </a:r>
            <a:r>
              <a:rPr lang="en-US" b="1" err="1">
                <a:latin typeface="Montserrat" panose="00000500000000000000" pitchFamily="2" charset="0"/>
              </a:rPr>
              <a:t>Tiến</a:t>
            </a:r>
            <a:r>
              <a:rPr lang="en-US" b="1">
                <a:latin typeface="Montserrat" panose="00000500000000000000" pitchFamily="2" charset="0"/>
              </a:rPr>
              <a:t> </a:t>
            </a:r>
            <a:r>
              <a:rPr lang="en-US" b="1" err="1">
                <a:latin typeface="Montserrat" panose="00000500000000000000" pitchFamily="2" charset="0"/>
              </a:rPr>
              <a:t>trình</a:t>
            </a:r>
            <a:r>
              <a:rPr lang="en-US" b="1">
                <a:latin typeface="Montserrat" panose="00000500000000000000" pitchFamily="2" charset="0"/>
              </a:rPr>
              <a:t> </a:t>
            </a:r>
            <a:r>
              <a:rPr lang="en-US" b="1" err="1">
                <a:latin typeface="Montserrat" panose="00000500000000000000" pitchFamily="2" charset="0"/>
              </a:rPr>
              <a:t>ngủ</a:t>
            </a:r>
            <a:endParaRPr lang="en-US" b="1">
              <a:latin typeface="Montserrat" panose="00000500000000000000" pitchFamily="2" charset="0"/>
            </a:endParaRPr>
          </a:p>
        </p:txBody>
      </p:sp>
      <p:sp>
        <p:nvSpPr>
          <p:cNvPr id="27" name="Arrow: Right 26">
            <a:extLst>
              <a:ext uri="{FF2B5EF4-FFF2-40B4-BE49-F238E27FC236}">
                <a16:creationId xmlns:a16="http://schemas.microsoft.com/office/drawing/2014/main" id="{D854DCB6-8778-433F-900E-AF418C4BDBDC}"/>
              </a:ext>
            </a:extLst>
          </p:cNvPr>
          <p:cNvSpPr/>
          <p:nvPr/>
        </p:nvSpPr>
        <p:spPr>
          <a:xfrm>
            <a:off x="1291144" y="5221767"/>
            <a:ext cx="337351" cy="198895"/>
          </a:xfrm>
          <a:prstGeom prst="rightArrow">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63899B8-1374-4881-B903-9A6B90660015}"/>
              </a:ext>
            </a:extLst>
          </p:cNvPr>
          <p:cNvSpPr txBox="1"/>
          <p:nvPr/>
        </p:nvSpPr>
        <p:spPr>
          <a:xfrm>
            <a:off x="1849644" y="5153096"/>
            <a:ext cx="4323425" cy="338554"/>
          </a:xfrm>
          <a:prstGeom prst="rect">
            <a:avLst/>
          </a:prstGeom>
          <a:noFill/>
        </p:spPr>
        <p:txBody>
          <a:bodyPr wrap="square" rtlCol="0">
            <a:spAutoFit/>
          </a:bodyPr>
          <a:lstStyle/>
          <a:p>
            <a:r>
              <a:rPr lang="en-US" sz="1600" err="1">
                <a:latin typeface="Montserrat" panose="00000500000000000000" pitchFamily="2" charset="0"/>
              </a:rPr>
              <a:t>Yêu</a:t>
            </a:r>
            <a:r>
              <a:rPr lang="en-US" sz="1600">
                <a:latin typeface="Montserrat" panose="00000500000000000000" pitchFamily="2" charset="0"/>
              </a:rPr>
              <a:t> </a:t>
            </a:r>
            <a:r>
              <a:rPr lang="en-US" sz="1600" err="1">
                <a:latin typeface="Montserrat" panose="00000500000000000000" pitchFamily="2" charset="0"/>
              </a:rPr>
              <a:t>cầu</a:t>
            </a:r>
            <a:r>
              <a:rPr lang="en-US" sz="1600">
                <a:latin typeface="Montserrat" panose="00000500000000000000" pitchFamily="2" charset="0"/>
              </a:rPr>
              <a:t> </a:t>
            </a:r>
            <a:r>
              <a:rPr lang="en-US" sz="1600" err="1">
                <a:latin typeface="Montserrat" panose="00000500000000000000" pitchFamily="2" charset="0"/>
              </a:rPr>
              <a:t>thời</a:t>
            </a:r>
            <a:r>
              <a:rPr lang="en-US" sz="1600">
                <a:latin typeface="Montserrat" panose="00000500000000000000" pitchFamily="2" charset="0"/>
              </a:rPr>
              <a:t> </a:t>
            </a:r>
            <a:r>
              <a:rPr lang="en-US" sz="1600" err="1">
                <a:latin typeface="Montserrat" panose="00000500000000000000" pitchFamily="2" charset="0"/>
              </a:rPr>
              <a:t>gian</a:t>
            </a:r>
            <a:r>
              <a:rPr lang="en-US" sz="1600">
                <a:latin typeface="Montserrat" panose="00000500000000000000" pitchFamily="2" charset="0"/>
              </a:rPr>
              <a:t> </a:t>
            </a:r>
            <a:r>
              <a:rPr lang="en-US" sz="1600" err="1">
                <a:latin typeface="Montserrat" panose="00000500000000000000" pitchFamily="2" charset="0"/>
              </a:rPr>
              <a:t>ngủ</a:t>
            </a:r>
            <a:r>
              <a:rPr lang="en-US" sz="1600">
                <a:latin typeface="Montserrat" panose="00000500000000000000" pitchFamily="2" charset="0"/>
              </a:rPr>
              <a:t> </a:t>
            </a:r>
            <a:r>
              <a:rPr lang="en-US" sz="1600" err="1">
                <a:latin typeface="Montserrat" panose="00000500000000000000" pitchFamily="2" charset="0"/>
              </a:rPr>
              <a:t>đủ</a:t>
            </a:r>
            <a:r>
              <a:rPr lang="en-US" sz="1600">
                <a:latin typeface="Montserrat" panose="00000500000000000000" pitchFamily="2" charset="0"/>
              </a:rPr>
              <a:t> </a:t>
            </a:r>
            <a:r>
              <a:rPr lang="en-US" sz="1600" err="1">
                <a:latin typeface="Montserrat" panose="00000500000000000000" pitchFamily="2" charset="0"/>
              </a:rPr>
              <a:t>lâu</a:t>
            </a:r>
            <a:endParaRPr lang="en-US" sz="1600">
              <a:latin typeface="Montserrat" panose="00000500000000000000" pitchFamily="2" charset="0"/>
            </a:endParaRPr>
          </a:p>
        </p:txBody>
      </p:sp>
      <p:sp>
        <p:nvSpPr>
          <p:cNvPr id="26" name="TextBox 25">
            <a:extLst>
              <a:ext uri="{FF2B5EF4-FFF2-40B4-BE49-F238E27FC236}">
                <a16:creationId xmlns:a16="http://schemas.microsoft.com/office/drawing/2014/main" id="{30F05928-D60C-453E-8A71-CF35FED38C86}"/>
              </a:ext>
            </a:extLst>
          </p:cNvPr>
          <p:cNvSpPr txBox="1"/>
          <p:nvPr/>
        </p:nvSpPr>
        <p:spPr>
          <a:xfrm>
            <a:off x="6212381" y="6350640"/>
            <a:ext cx="5946892" cy="523220"/>
          </a:xfrm>
          <a:prstGeom prst="rect">
            <a:avLst/>
          </a:prstGeom>
          <a:noFill/>
        </p:spPr>
        <p:txBody>
          <a:bodyPr wrap="square">
            <a:spAutoFit/>
          </a:bodyPr>
          <a:lstStyle/>
          <a:p>
            <a:r>
              <a:rPr lang="en-US" sz="1400">
                <a:solidFill>
                  <a:srgbClr val="0070C0"/>
                </a:solidFill>
                <a:latin typeface="Montserrat" panose="00000500000000000000" pitchFamily="2" charset="0"/>
                <a:hlinkClick r:id="rId5"/>
              </a:rPr>
              <a:t>https://docs.oracle.com/cd/E19205-01/820-0619/geosb/index.html</a:t>
            </a:r>
            <a:r>
              <a:rPr lang="en-US" sz="1400">
                <a:solidFill>
                  <a:srgbClr val="0070C0"/>
                </a:solidFill>
                <a:latin typeface="Montserrat" panose="00000500000000000000" pitchFamily="2" charset="0"/>
              </a:rPr>
              <a:t> </a:t>
            </a:r>
            <a:r>
              <a:rPr lang="en-US" sz="1400">
                <a:latin typeface="Montserrat" panose="00000500000000000000" pitchFamily="2" charset="0"/>
              </a:rPr>
              <a:t>- Dining Philosophers</a:t>
            </a:r>
          </a:p>
        </p:txBody>
      </p:sp>
      <p:cxnSp>
        <p:nvCxnSpPr>
          <p:cNvPr id="7" name="Straight Arrow Connector 6">
            <a:extLst>
              <a:ext uri="{FF2B5EF4-FFF2-40B4-BE49-F238E27FC236}">
                <a16:creationId xmlns:a16="http://schemas.microsoft.com/office/drawing/2014/main" id="{A8F8ED99-EE20-4A7D-8E20-DE82FE4C17F0}"/>
              </a:ext>
            </a:extLst>
          </p:cNvPr>
          <p:cNvCxnSpPr/>
          <p:nvPr/>
        </p:nvCxnSpPr>
        <p:spPr>
          <a:xfrm flipH="1">
            <a:off x="5899600" y="5012848"/>
            <a:ext cx="1029810" cy="76348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F987E65-B028-44F7-BBBF-347BF2552BF8}"/>
              </a:ext>
            </a:extLst>
          </p:cNvPr>
          <p:cNvCxnSpPr>
            <a:cxnSpLocks/>
          </p:cNvCxnSpPr>
          <p:nvPr/>
        </p:nvCxnSpPr>
        <p:spPr>
          <a:xfrm flipV="1">
            <a:off x="6664003" y="5899788"/>
            <a:ext cx="420378" cy="17741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ED24549-65D0-4868-A558-F855B78B9A5A}"/>
              </a:ext>
            </a:extLst>
          </p:cNvPr>
          <p:cNvSpPr txBox="1"/>
          <p:nvPr/>
        </p:nvSpPr>
        <p:spPr>
          <a:xfrm>
            <a:off x="4287564" y="5776328"/>
            <a:ext cx="2558066" cy="523220"/>
          </a:xfrm>
          <a:prstGeom prst="rect">
            <a:avLst/>
          </a:prstGeom>
          <a:noFill/>
        </p:spPr>
        <p:txBody>
          <a:bodyPr wrap="square" rtlCol="0">
            <a:spAutoFit/>
          </a:bodyPr>
          <a:lstStyle/>
          <a:p>
            <a:r>
              <a:rPr lang="en-US" sz="1400">
                <a:latin typeface="Montserrat" panose="00000500000000000000" pitchFamily="2" charset="0"/>
              </a:rPr>
              <a:t>Nếu id=1(Người thứ 1) thì đưa vào trạng thái ngủ</a:t>
            </a:r>
          </a:p>
        </p:txBody>
      </p:sp>
    </p:spTree>
    <p:extLst>
      <p:ext uri="{BB962C8B-B14F-4D97-AF65-F5344CB8AC3E}">
        <p14:creationId xmlns:p14="http://schemas.microsoft.com/office/powerpoint/2010/main" val="133635699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094C6664-BC99-4292-A990-2920F7F811D1}"/>
              </a:ext>
            </a:extLst>
          </p:cNvPr>
          <p:cNvGrpSpPr/>
          <p:nvPr/>
        </p:nvGrpSpPr>
        <p:grpSpPr>
          <a:xfrm>
            <a:off x="2169018" y="-544480"/>
            <a:ext cx="7946959" cy="7946959"/>
            <a:chOff x="2122520" y="-544480"/>
            <a:chExt cx="7946959" cy="7946959"/>
          </a:xfrm>
        </p:grpSpPr>
        <p:pic>
          <p:nvPicPr>
            <p:cNvPr id="32" name="Graphic 31" descr="Aperture with solid fill">
              <a:extLst>
                <a:ext uri="{FF2B5EF4-FFF2-40B4-BE49-F238E27FC236}">
                  <a16:creationId xmlns:a16="http://schemas.microsoft.com/office/drawing/2014/main" id="{7535DB4B-5295-4CC6-9AA4-D31C8A8E1E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22520" y="-544480"/>
              <a:ext cx="7946959" cy="7946959"/>
            </a:xfrm>
            <a:prstGeom prst="rect">
              <a:avLst/>
            </a:prstGeom>
          </p:spPr>
        </p:pic>
        <p:sp>
          <p:nvSpPr>
            <p:cNvPr id="35" name="TextBox 34">
              <a:extLst>
                <a:ext uri="{FF2B5EF4-FFF2-40B4-BE49-F238E27FC236}">
                  <a16:creationId xmlns:a16="http://schemas.microsoft.com/office/drawing/2014/main" id="{2B0ED2F6-C723-49C2-B5F3-F5F8FA1F9865}"/>
                </a:ext>
              </a:extLst>
            </p:cNvPr>
            <p:cNvSpPr txBox="1"/>
            <p:nvPr/>
          </p:nvSpPr>
          <p:spPr>
            <a:xfrm>
              <a:off x="5660020" y="2644169"/>
              <a:ext cx="1203767" cy="1569660"/>
            </a:xfrm>
            <a:prstGeom prst="rect">
              <a:avLst/>
            </a:prstGeom>
            <a:noFill/>
          </p:spPr>
          <p:txBody>
            <a:bodyPr wrap="square" rtlCol="0">
              <a:spAutoFit/>
            </a:bodyPr>
            <a:lstStyle/>
            <a:p>
              <a:r>
                <a:rPr lang="en-US" sz="9600">
                  <a:solidFill>
                    <a:srgbClr val="F9F9F9"/>
                  </a:solidFill>
                  <a:latin typeface="Montserrat Black" panose="00000A00000000000000" pitchFamily="2" charset="0"/>
                </a:rPr>
                <a:t>5</a:t>
              </a:r>
            </a:p>
          </p:txBody>
        </p:sp>
      </p:grpSp>
      <p:sp>
        <p:nvSpPr>
          <p:cNvPr id="2" name="Rectangle: Rounded Corners 1" hidden="1">
            <a:extLst>
              <a:ext uri="{FF2B5EF4-FFF2-40B4-BE49-F238E27FC236}">
                <a16:creationId xmlns:a16="http://schemas.microsoft.com/office/drawing/2014/main" id="{A7A1102C-F5E8-478E-977C-110D345586DD}"/>
              </a:ext>
            </a:extLst>
          </p:cNvPr>
          <p:cNvSpPr/>
          <p:nvPr/>
        </p:nvSpPr>
        <p:spPr>
          <a:xfrm>
            <a:off x="2202989" y="2398641"/>
            <a:ext cx="7866490" cy="2062973"/>
          </a:xfrm>
          <a:prstGeom prst="roundRect">
            <a:avLst>
              <a:gd name="adj" fmla="val 20361"/>
            </a:avLst>
          </a:prstGeom>
          <a:solidFill>
            <a:schemeClr val="bg1">
              <a:lumMod val="85000"/>
            </a:schemeClr>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1">
            <a:extLst>
              <a:ext uri="{FF2B5EF4-FFF2-40B4-BE49-F238E27FC236}">
                <a16:creationId xmlns:a16="http://schemas.microsoft.com/office/drawing/2014/main" id="{E7630EEB-F78F-4904-8AD1-30C0827C612B}"/>
              </a:ext>
            </a:extLst>
          </p:cNvPr>
          <p:cNvSpPr txBox="1"/>
          <p:nvPr/>
        </p:nvSpPr>
        <p:spPr>
          <a:xfrm>
            <a:off x="3070230" y="218262"/>
            <a:ext cx="6593286" cy="646331"/>
          </a:xfrm>
          <a:prstGeom prst="rect">
            <a:avLst/>
          </a:prstGeom>
          <a:noFill/>
        </p:spPr>
        <p:txBody>
          <a:bodyPr wrap="square" rtlCol="0">
            <a:spAutoFit/>
          </a:bodyPr>
          <a:lstStyle/>
          <a:p>
            <a:pPr algn="ctr"/>
            <a:r>
              <a:rPr lang="en-US" sz="3600">
                <a:solidFill>
                  <a:schemeClr val="tx1">
                    <a:lumMod val="65000"/>
                    <a:lumOff val="35000"/>
                  </a:schemeClr>
                </a:solidFill>
                <a:latin typeface="Montserrat Black" panose="00000A00000000000000" pitchFamily="2" charset="0"/>
              </a:rPr>
              <a:t>1.Tổng </a:t>
            </a:r>
            <a:r>
              <a:rPr lang="en-US" sz="3600" err="1">
                <a:solidFill>
                  <a:schemeClr val="tx1">
                    <a:lumMod val="65000"/>
                    <a:lumOff val="35000"/>
                  </a:schemeClr>
                </a:solidFill>
                <a:latin typeface="Montserrat Black" panose="00000A00000000000000" pitchFamily="2" charset="0"/>
              </a:rPr>
              <a:t>quan</a:t>
            </a:r>
            <a:r>
              <a:rPr lang="en-US" sz="3600">
                <a:solidFill>
                  <a:schemeClr val="tx1">
                    <a:lumMod val="65000"/>
                    <a:lumOff val="35000"/>
                  </a:schemeClr>
                </a:solidFill>
                <a:latin typeface="Montserrat Black" panose="00000A00000000000000" pitchFamily="2" charset="0"/>
              </a:rPr>
              <a:t> </a:t>
            </a:r>
            <a:r>
              <a:rPr lang="en-US" sz="3600" err="1">
                <a:solidFill>
                  <a:schemeClr val="tx1">
                    <a:lumMod val="65000"/>
                    <a:lumOff val="35000"/>
                  </a:schemeClr>
                </a:solidFill>
                <a:latin typeface="Montserrat Black" panose="00000A00000000000000" pitchFamily="2" charset="0"/>
              </a:rPr>
              <a:t>về</a:t>
            </a:r>
            <a:r>
              <a:rPr lang="en-US" sz="3600">
                <a:solidFill>
                  <a:schemeClr val="tx1">
                    <a:lumMod val="65000"/>
                    <a:lumOff val="35000"/>
                  </a:schemeClr>
                </a:solidFill>
                <a:latin typeface="Montserrat Black" panose="00000A00000000000000" pitchFamily="2" charset="0"/>
              </a:rPr>
              <a:t> Deadlock</a:t>
            </a:r>
          </a:p>
        </p:txBody>
      </p:sp>
      <p:grpSp>
        <p:nvGrpSpPr>
          <p:cNvPr id="8" name="!!2">
            <a:extLst>
              <a:ext uri="{FF2B5EF4-FFF2-40B4-BE49-F238E27FC236}">
                <a16:creationId xmlns:a16="http://schemas.microsoft.com/office/drawing/2014/main" id="{E7462FD1-1A77-4F07-A13D-84686CAD4809}"/>
              </a:ext>
            </a:extLst>
          </p:cNvPr>
          <p:cNvGrpSpPr/>
          <p:nvPr/>
        </p:nvGrpSpPr>
        <p:grpSpPr>
          <a:xfrm>
            <a:off x="10435295" y="842261"/>
            <a:ext cx="1352938" cy="1166326"/>
            <a:chOff x="10114384" y="822416"/>
            <a:chExt cx="1352938" cy="1166326"/>
          </a:xfrm>
        </p:grpSpPr>
        <p:cxnSp>
          <p:nvCxnSpPr>
            <p:cNvPr id="3" name="Straight Connector 2">
              <a:extLst>
                <a:ext uri="{FF2B5EF4-FFF2-40B4-BE49-F238E27FC236}">
                  <a16:creationId xmlns:a16="http://schemas.microsoft.com/office/drawing/2014/main" id="{2794D2C1-C54E-462D-B931-7A024FFBAEAD}"/>
                </a:ext>
              </a:extLst>
            </p:cNvPr>
            <p:cNvCxnSpPr>
              <a:cxnSpLocks/>
            </p:cNvCxnSpPr>
            <p:nvPr/>
          </p:nvCxnSpPr>
          <p:spPr>
            <a:xfrm>
              <a:off x="10114384" y="849086"/>
              <a:ext cx="135293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48088E3-822F-4D89-A518-9732AF3F62AA}"/>
                </a:ext>
              </a:extLst>
            </p:cNvPr>
            <p:cNvCxnSpPr>
              <a:cxnSpLocks/>
            </p:cNvCxnSpPr>
            <p:nvPr/>
          </p:nvCxnSpPr>
          <p:spPr>
            <a:xfrm>
              <a:off x="11447494" y="822416"/>
              <a:ext cx="0" cy="116632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3">
            <a:extLst>
              <a:ext uri="{FF2B5EF4-FFF2-40B4-BE49-F238E27FC236}">
                <a16:creationId xmlns:a16="http://schemas.microsoft.com/office/drawing/2014/main" id="{667196FE-598A-4470-8817-AFE88E734240}"/>
              </a:ext>
            </a:extLst>
          </p:cNvPr>
          <p:cNvGrpSpPr/>
          <p:nvPr/>
        </p:nvGrpSpPr>
        <p:grpSpPr>
          <a:xfrm rot="10800000">
            <a:off x="676288" y="4397498"/>
            <a:ext cx="1352938" cy="1166326"/>
            <a:chOff x="10114384" y="822416"/>
            <a:chExt cx="1352938" cy="1166326"/>
          </a:xfrm>
        </p:grpSpPr>
        <p:cxnSp>
          <p:nvCxnSpPr>
            <p:cNvPr id="10" name="Straight Connector 9">
              <a:extLst>
                <a:ext uri="{FF2B5EF4-FFF2-40B4-BE49-F238E27FC236}">
                  <a16:creationId xmlns:a16="http://schemas.microsoft.com/office/drawing/2014/main" id="{B5020B46-DFEF-4EE9-A43C-BE828BABF9AA}"/>
                </a:ext>
              </a:extLst>
            </p:cNvPr>
            <p:cNvCxnSpPr>
              <a:cxnSpLocks/>
            </p:cNvCxnSpPr>
            <p:nvPr/>
          </p:nvCxnSpPr>
          <p:spPr>
            <a:xfrm>
              <a:off x="10114384" y="849086"/>
              <a:ext cx="135293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1ED415-7BB1-4F5A-A4F6-D2DFB709F24B}"/>
                </a:ext>
              </a:extLst>
            </p:cNvPr>
            <p:cNvCxnSpPr>
              <a:cxnSpLocks/>
            </p:cNvCxnSpPr>
            <p:nvPr/>
          </p:nvCxnSpPr>
          <p:spPr>
            <a:xfrm>
              <a:off x="11447494" y="822416"/>
              <a:ext cx="0" cy="116632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5">
            <a:extLst>
              <a:ext uri="{FF2B5EF4-FFF2-40B4-BE49-F238E27FC236}">
                <a16:creationId xmlns:a16="http://schemas.microsoft.com/office/drawing/2014/main" id="{B9F4C93B-6C3F-4A10-A5E9-702AE15673B1}"/>
              </a:ext>
            </a:extLst>
          </p:cNvPr>
          <p:cNvSpPr/>
          <p:nvPr/>
        </p:nvSpPr>
        <p:spPr>
          <a:xfrm>
            <a:off x="0" y="5746021"/>
            <a:ext cx="3825548" cy="261256"/>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4">
            <a:extLst>
              <a:ext uri="{FF2B5EF4-FFF2-40B4-BE49-F238E27FC236}">
                <a16:creationId xmlns:a16="http://schemas.microsoft.com/office/drawing/2014/main" id="{9DBA768F-A99B-4EB1-91C0-0F517D7EC42B}"/>
              </a:ext>
            </a:extLst>
          </p:cNvPr>
          <p:cNvSpPr/>
          <p:nvPr/>
        </p:nvSpPr>
        <p:spPr>
          <a:xfrm>
            <a:off x="3825548" y="5796272"/>
            <a:ext cx="8080308" cy="16075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85EC76DB-8961-49DB-AB73-F747DFFD8FF1}"/>
              </a:ext>
            </a:extLst>
          </p:cNvPr>
          <p:cNvSpPr/>
          <p:nvPr/>
        </p:nvSpPr>
        <p:spPr>
          <a:xfrm>
            <a:off x="0" y="0"/>
            <a:ext cx="1014609" cy="688123"/>
          </a:xfrm>
          <a:custGeom>
            <a:avLst/>
            <a:gdLst>
              <a:gd name="connsiteX0" fmla="*/ 0 w 1014609"/>
              <a:gd name="connsiteY0" fmla="*/ 0 h 688123"/>
              <a:gd name="connsiteX1" fmla="*/ 1014609 w 1014609"/>
              <a:gd name="connsiteY1" fmla="*/ 0 h 688123"/>
              <a:gd name="connsiteX2" fmla="*/ 533025 w 1014609"/>
              <a:gd name="connsiteY2" fmla="*/ 688123 h 688123"/>
              <a:gd name="connsiteX3" fmla="*/ 0 w 1014609"/>
              <a:gd name="connsiteY3" fmla="*/ 688123 h 688123"/>
            </a:gdLst>
            <a:ahLst/>
            <a:cxnLst>
              <a:cxn ang="0">
                <a:pos x="connsiteX0" y="connsiteY0"/>
              </a:cxn>
              <a:cxn ang="0">
                <a:pos x="connsiteX1" y="connsiteY1"/>
              </a:cxn>
              <a:cxn ang="0">
                <a:pos x="connsiteX2" y="connsiteY2"/>
              </a:cxn>
              <a:cxn ang="0">
                <a:pos x="connsiteX3" y="connsiteY3"/>
              </a:cxn>
            </a:cxnLst>
            <a:rect l="l" t="t" r="r" b="b"/>
            <a:pathLst>
              <a:path w="1014609" h="688123">
                <a:moveTo>
                  <a:pt x="0" y="0"/>
                </a:moveTo>
                <a:lnTo>
                  <a:pt x="1014609" y="0"/>
                </a:lnTo>
                <a:lnTo>
                  <a:pt x="533025" y="688123"/>
                </a:lnTo>
                <a:lnTo>
                  <a:pt x="0" y="688123"/>
                </a:lnTo>
                <a:close/>
              </a:path>
            </a:pathLst>
          </a:cu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1" name="Group 60">
            <a:extLst>
              <a:ext uri="{FF2B5EF4-FFF2-40B4-BE49-F238E27FC236}">
                <a16:creationId xmlns:a16="http://schemas.microsoft.com/office/drawing/2014/main" id="{9BDDBAF8-45FB-4D17-AB63-061B417682A5}"/>
              </a:ext>
            </a:extLst>
          </p:cNvPr>
          <p:cNvGrpSpPr/>
          <p:nvPr/>
        </p:nvGrpSpPr>
        <p:grpSpPr>
          <a:xfrm>
            <a:off x="622179" y="149898"/>
            <a:ext cx="1423987" cy="416475"/>
            <a:chOff x="622179" y="149898"/>
            <a:chExt cx="1423987" cy="416475"/>
          </a:xfrm>
          <a:solidFill>
            <a:schemeClr val="tx1">
              <a:lumMod val="65000"/>
              <a:lumOff val="35000"/>
            </a:schemeClr>
          </a:solidFill>
        </p:grpSpPr>
        <p:sp>
          <p:nvSpPr>
            <p:cNvPr id="34" name="Rectangle 33">
              <a:extLst>
                <a:ext uri="{FF2B5EF4-FFF2-40B4-BE49-F238E27FC236}">
                  <a16:creationId xmlns:a16="http://schemas.microsoft.com/office/drawing/2014/main" id="{98C46CDD-A34B-4234-8AF6-589B22327DDA}"/>
                </a:ext>
              </a:extLst>
            </p:cNvPr>
            <p:cNvSpPr/>
            <p:nvPr/>
          </p:nvSpPr>
          <p:spPr>
            <a:xfrm>
              <a:off x="622179" y="430931"/>
              <a:ext cx="784981" cy="1354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3405BA44-897F-4A2B-A12B-C962BC1A1832}"/>
                </a:ext>
              </a:extLst>
            </p:cNvPr>
            <p:cNvSpPr/>
            <p:nvPr/>
          </p:nvSpPr>
          <p:spPr>
            <a:xfrm rot="18923901">
              <a:off x="1233545" y="149898"/>
              <a:ext cx="812621" cy="153242"/>
            </a:xfrm>
            <a:custGeom>
              <a:avLst/>
              <a:gdLst>
                <a:gd name="connsiteX0" fmla="*/ 657233 w 812621"/>
                <a:gd name="connsiteY0" fmla="*/ 0 h 153242"/>
                <a:gd name="connsiteX1" fmla="*/ 812621 w 812621"/>
                <a:gd name="connsiteY1" fmla="*/ 153242 h 153242"/>
                <a:gd name="connsiteX2" fmla="*/ 0 w 812621"/>
                <a:gd name="connsiteY2" fmla="*/ 153242 h 153242"/>
                <a:gd name="connsiteX3" fmla="*/ 0 w 812621"/>
                <a:gd name="connsiteY3" fmla="*/ 0 h 153242"/>
              </a:gdLst>
              <a:ahLst/>
              <a:cxnLst>
                <a:cxn ang="0">
                  <a:pos x="connsiteX0" y="connsiteY0"/>
                </a:cxn>
                <a:cxn ang="0">
                  <a:pos x="connsiteX1" y="connsiteY1"/>
                </a:cxn>
                <a:cxn ang="0">
                  <a:pos x="connsiteX2" y="connsiteY2"/>
                </a:cxn>
                <a:cxn ang="0">
                  <a:pos x="connsiteX3" y="connsiteY3"/>
                </a:cxn>
              </a:cxnLst>
              <a:rect l="l" t="t" r="r" b="b"/>
              <a:pathLst>
                <a:path w="812621" h="153242">
                  <a:moveTo>
                    <a:pt x="657233" y="0"/>
                  </a:moveTo>
                  <a:lnTo>
                    <a:pt x="812621" y="153242"/>
                  </a:lnTo>
                  <a:lnTo>
                    <a:pt x="0" y="15324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3" name="11">
            <a:extLst>
              <a:ext uri="{FF2B5EF4-FFF2-40B4-BE49-F238E27FC236}">
                <a16:creationId xmlns:a16="http://schemas.microsoft.com/office/drawing/2014/main" id="{86AB97AF-F694-44D1-A58A-349A8D388E7D}"/>
              </a:ext>
            </a:extLst>
          </p:cNvPr>
          <p:cNvSpPr/>
          <p:nvPr/>
        </p:nvSpPr>
        <p:spPr>
          <a:xfrm rot="18923901">
            <a:off x="1781844" y="356387"/>
            <a:ext cx="1248491" cy="95726"/>
          </a:xfrm>
          <a:custGeom>
            <a:avLst/>
            <a:gdLst>
              <a:gd name="connsiteX0" fmla="*/ 1151424 w 1248491"/>
              <a:gd name="connsiteY0" fmla="*/ 0 h 95726"/>
              <a:gd name="connsiteX1" fmla="*/ 1248491 w 1248491"/>
              <a:gd name="connsiteY1" fmla="*/ 95726 h 95726"/>
              <a:gd name="connsiteX2" fmla="*/ 0 w 1248491"/>
              <a:gd name="connsiteY2" fmla="*/ 95726 h 95726"/>
              <a:gd name="connsiteX3" fmla="*/ 0 w 1248491"/>
              <a:gd name="connsiteY3" fmla="*/ 0 h 95726"/>
            </a:gdLst>
            <a:ahLst/>
            <a:cxnLst>
              <a:cxn ang="0">
                <a:pos x="connsiteX0" y="connsiteY0"/>
              </a:cxn>
              <a:cxn ang="0">
                <a:pos x="connsiteX1" y="connsiteY1"/>
              </a:cxn>
              <a:cxn ang="0">
                <a:pos x="connsiteX2" y="connsiteY2"/>
              </a:cxn>
              <a:cxn ang="0">
                <a:pos x="connsiteX3" y="connsiteY3"/>
              </a:cxn>
            </a:cxnLst>
            <a:rect l="l" t="t" r="r" b="b"/>
            <a:pathLst>
              <a:path w="1248491" h="95726">
                <a:moveTo>
                  <a:pt x="1151424" y="0"/>
                </a:moveTo>
                <a:lnTo>
                  <a:pt x="1248491" y="95726"/>
                </a:lnTo>
                <a:lnTo>
                  <a:pt x="0" y="95726"/>
                </a:lnTo>
                <a:lnTo>
                  <a:pt x="0" y="0"/>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11">
            <a:extLst>
              <a:ext uri="{FF2B5EF4-FFF2-40B4-BE49-F238E27FC236}">
                <a16:creationId xmlns:a16="http://schemas.microsoft.com/office/drawing/2014/main" id="{5F2A8031-00B0-477F-86B6-47430AA4E96C}"/>
              </a:ext>
            </a:extLst>
          </p:cNvPr>
          <p:cNvSpPr/>
          <p:nvPr/>
        </p:nvSpPr>
        <p:spPr>
          <a:xfrm>
            <a:off x="470535" y="782167"/>
            <a:ext cx="1527657" cy="914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879B762-8772-4EEF-8E13-447CB1256872}"/>
              </a:ext>
            </a:extLst>
          </p:cNvPr>
          <p:cNvSpPr/>
          <p:nvPr/>
        </p:nvSpPr>
        <p:spPr>
          <a:xfrm rot="18909722">
            <a:off x="326064" y="517966"/>
            <a:ext cx="89849" cy="37909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5C58893-3258-4E9C-9575-01716BB1E4CC}"/>
              </a:ext>
            </a:extLst>
          </p:cNvPr>
          <p:cNvSpPr/>
          <p:nvPr/>
        </p:nvSpPr>
        <p:spPr>
          <a:xfrm>
            <a:off x="10741123" y="6030788"/>
            <a:ext cx="590492" cy="4741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65C7F15-1D8F-4B73-81A5-3150FC1121FE}"/>
              </a:ext>
            </a:extLst>
          </p:cNvPr>
          <p:cNvSpPr/>
          <p:nvPr/>
        </p:nvSpPr>
        <p:spPr>
          <a:xfrm>
            <a:off x="10619647" y="6167589"/>
            <a:ext cx="590492" cy="474183"/>
          </a:xfrm>
          <a:prstGeom prst="rect">
            <a:avLst/>
          </a:prstGeom>
          <a:noFill/>
          <a:ln w="3810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648B8BB3-D659-4ACE-92CC-85BF5A2BFE2E}"/>
              </a:ext>
            </a:extLst>
          </p:cNvPr>
          <p:cNvCxnSpPr>
            <a:cxnSpLocks/>
            <a:stCxn id="66" idx="1"/>
          </p:cNvCxnSpPr>
          <p:nvPr/>
        </p:nvCxnSpPr>
        <p:spPr>
          <a:xfrm flipH="1">
            <a:off x="10022982" y="6404681"/>
            <a:ext cx="596665" cy="313713"/>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24B6626-15C9-4C36-9C8E-AEC803E71EC8}"/>
              </a:ext>
            </a:extLst>
          </p:cNvPr>
          <p:cNvCxnSpPr>
            <a:cxnSpLocks/>
            <a:stCxn id="65" idx="3"/>
          </p:cNvCxnSpPr>
          <p:nvPr/>
        </p:nvCxnSpPr>
        <p:spPr>
          <a:xfrm>
            <a:off x="11331615" y="6267880"/>
            <a:ext cx="642453" cy="2575"/>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363125C-5D21-46E2-B1F5-A30043104006}"/>
              </a:ext>
            </a:extLst>
          </p:cNvPr>
          <p:cNvSpPr txBox="1"/>
          <p:nvPr/>
        </p:nvSpPr>
        <p:spPr>
          <a:xfrm>
            <a:off x="981861" y="6371671"/>
            <a:ext cx="6118860" cy="369332"/>
          </a:xfrm>
          <a:prstGeom prst="rect">
            <a:avLst/>
          </a:prstGeom>
          <a:noFill/>
        </p:spPr>
        <p:txBody>
          <a:bodyPr wrap="square">
            <a:spAutoFit/>
          </a:bodyPr>
          <a:lstStyle/>
          <a:p>
            <a:r>
              <a:rPr lang="en-US">
                <a:latin typeface="Montserrat "/>
              </a:rPr>
              <a:t>Linux Operating System</a:t>
            </a:r>
          </a:p>
        </p:txBody>
      </p:sp>
      <p:pic>
        <p:nvPicPr>
          <p:cNvPr id="4" name="Graphic 3" descr="Aperture outline">
            <a:extLst>
              <a:ext uri="{FF2B5EF4-FFF2-40B4-BE49-F238E27FC236}">
                <a16:creationId xmlns:a16="http://schemas.microsoft.com/office/drawing/2014/main" id="{53E8A3A7-C1B6-4152-A9AA-B65C0E92D7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8904" y="6270455"/>
            <a:ext cx="522957" cy="522957"/>
          </a:xfrm>
          <a:prstGeom prst="rect">
            <a:avLst/>
          </a:prstGeom>
        </p:spPr>
      </p:pic>
      <p:pic>
        <p:nvPicPr>
          <p:cNvPr id="14" name="Graphic 13" descr="Aquarius with solid fill">
            <a:extLst>
              <a:ext uri="{FF2B5EF4-FFF2-40B4-BE49-F238E27FC236}">
                <a16:creationId xmlns:a16="http://schemas.microsoft.com/office/drawing/2014/main" id="{F0506F90-5A63-4340-A735-3F15516F13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8441" y="1071795"/>
            <a:ext cx="914400" cy="914400"/>
          </a:xfrm>
          <a:prstGeom prst="rect">
            <a:avLst/>
          </a:prstGeom>
        </p:spPr>
      </p:pic>
      <p:pic>
        <p:nvPicPr>
          <p:cNvPr id="30" name="Graphic 29" descr="Aquarius with solid fill">
            <a:extLst>
              <a:ext uri="{FF2B5EF4-FFF2-40B4-BE49-F238E27FC236}">
                <a16:creationId xmlns:a16="http://schemas.microsoft.com/office/drawing/2014/main" id="{9140C34A-041A-46B1-AAFF-E4E7136435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76101" y="1005733"/>
            <a:ext cx="914400" cy="914400"/>
          </a:xfrm>
          <a:prstGeom prst="rect">
            <a:avLst/>
          </a:prstGeom>
        </p:spPr>
      </p:pic>
      <p:pic>
        <p:nvPicPr>
          <p:cNvPr id="18" name="Graphic 17" descr="Anger Symbol outline">
            <a:extLst>
              <a:ext uri="{FF2B5EF4-FFF2-40B4-BE49-F238E27FC236}">
                <a16:creationId xmlns:a16="http://schemas.microsoft.com/office/drawing/2014/main" id="{0CB95D4E-EF63-46BC-8C5C-9EC1191D25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4226" y="2642498"/>
            <a:ext cx="1115269" cy="1115269"/>
          </a:xfrm>
          <a:prstGeom prst="rect">
            <a:avLst/>
          </a:prstGeom>
        </p:spPr>
      </p:pic>
      <p:pic>
        <p:nvPicPr>
          <p:cNvPr id="39" name="Graphic 38" descr="Anger Symbol outline">
            <a:extLst>
              <a:ext uri="{FF2B5EF4-FFF2-40B4-BE49-F238E27FC236}">
                <a16:creationId xmlns:a16="http://schemas.microsoft.com/office/drawing/2014/main" id="{7444C929-A346-45C4-B4EE-0EE68B298C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56981" y="2778675"/>
            <a:ext cx="1079527" cy="1079527"/>
          </a:xfrm>
          <a:prstGeom prst="rect">
            <a:avLst/>
          </a:prstGeom>
        </p:spPr>
      </p:pic>
      <p:pic>
        <p:nvPicPr>
          <p:cNvPr id="41" name="!!9" descr="Life ring outline">
            <a:extLst>
              <a:ext uri="{FF2B5EF4-FFF2-40B4-BE49-F238E27FC236}">
                <a16:creationId xmlns:a16="http://schemas.microsoft.com/office/drawing/2014/main" id="{1AF33075-6D1C-4015-AD76-73D18009C5A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55837" y="4588315"/>
            <a:ext cx="914400" cy="914400"/>
          </a:xfrm>
          <a:prstGeom prst="rect">
            <a:avLst/>
          </a:prstGeom>
        </p:spPr>
      </p:pic>
      <p:sp>
        <p:nvSpPr>
          <p:cNvPr id="43" name="TextBox 42">
            <a:extLst>
              <a:ext uri="{FF2B5EF4-FFF2-40B4-BE49-F238E27FC236}">
                <a16:creationId xmlns:a16="http://schemas.microsoft.com/office/drawing/2014/main" id="{ED62FB4D-3BF4-479A-BB1D-8743348BCE51}"/>
              </a:ext>
            </a:extLst>
          </p:cNvPr>
          <p:cNvSpPr txBox="1"/>
          <p:nvPr/>
        </p:nvSpPr>
        <p:spPr>
          <a:xfrm>
            <a:off x="2649861" y="1677582"/>
            <a:ext cx="7264418" cy="987322"/>
          </a:xfrm>
          <a:prstGeom prst="rect">
            <a:avLst/>
          </a:prstGeom>
          <a:noFill/>
        </p:spPr>
        <p:txBody>
          <a:bodyPr wrap="square">
            <a:spAutoFit/>
          </a:bodyPr>
          <a:lstStyle/>
          <a:p>
            <a:pPr marL="285750" indent="-285750">
              <a:lnSpc>
                <a:spcPct val="110000"/>
              </a:lnSpc>
              <a:buFont typeface="Arial" panose="020B0604020202020204" pitchFamily="34" charset="0"/>
              <a:buChar char="•"/>
            </a:pPr>
            <a:r>
              <a:rPr lang="vi-VN" b="1" i="0">
                <a:solidFill>
                  <a:srgbClr val="202122"/>
                </a:solidFill>
                <a:effectLst/>
                <a:latin typeface="Montserrat" panose="00000500000000000000" pitchFamily="2" charset="0"/>
              </a:rPr>
              <a:t>Deadlock</a:t>
            </a:r>
            <a:r>
              <a:rPr lang="vi-VN" b="0" i="0">
                <a:solidFill>
                  <a:srgbClr val="202122"/>
                </a:solidFill>
                <a:effectLst/>
                <a:latin typeface="Montserrat" panose="00000500000000000000" pitchFamily="2" charset="0"/>
              </a:rPr>
              <a:t> là trạng thái xảy ra trong môi trường đa nhiệm (mu</a:t>
            </a:r>
            <a:r>
              <a:rPr lang="en-US" b="0" i="0">
                <a:solidFill>
                  <a:srgbClr val="202122"/>
                </a:solidFill>
                <a:effectLst/>
                <a:latin typeface="Montserrat" panose="00000500000000000000" pitchFamily="2" charset="0"/>
              </a:rPr>
              <a:t>l</a:t>
            </a:r>
            <a:r>
              <a:rPr lang="vi-VN" b="0" i="0">
                <a:solidFill>
                  <a:srgbClr val="202122"/>
                </a:solidFill>
                <a:effectLst/>
                <a:latin typeface="Montserrat" panose="00000500000000000000" pitchFamily="2" charset="0"/>
              </a:rPr>
              <a:t>ti-threading) khi hai hoặc nhiều tiến trình đi vào vòng lặp chờ tài nguyên mãi mãi.</a:t>
            </a:r>
            <a:endParaRPr lang="en-US">
              <a:latin typeface="Montserrat" panose="00000500000000000000" pitchFamily="2" charset="0"/>
            </a:endParaRPr>
          </a:p>
        </p:txBody>
      </p:sp>
      <p:sp>
        <p:nvSpPr>
          <p:cNvPr id="12" name="TextBox 11">
            <a:extLst>
              <a:ext uri="{FF2B5EF4-FFF2-40B4-BE49-F238E27FC236}">
                <a16:creationId xmlns:a16="http://schemas.microsoft.com/office/drawing/2014/main" id="{27E6471E-8A93-46EA-8604-91F8CA3B1DDE}"/>
              </a:ext>
            </a:extLst>
          </p:cNvPr>
          <p:cNvSpPr txBox="1"/>
          <p:nvPr/>
        </p:nvSpPr>
        <p:spPr>
          <a:xfrm>
            <a:off x="2317895" y="1209289"/>
            <a:ext cx="1708244" cy="369332"/>
          </a:xfrm>
          <a:prstGeom prst="rect">
            <a:avLst/>
          </a:prstGeom>
          <a:noFill/>
        </p:spPr>
        <p:txBody>
          <a:bodyPr wrap="square" rtlCol="0">
            <a:spAutoFit/>
          </a:bodyPr>
          <a:lstStyle/>
          <a:p>
            <a:pPr marL="285750" indent="-285750">
              <a:buFont typeface="Wingdings" panose="05000000000000000000" pitchFamily="2" charset="2"/>
              <a:buChar char="q"/>
            </a:pPr>
            <a:r>
              <a:rPr lang="en-US" err="1">
                <a:latin typeface="Montserrat" panose="00000500000000000000" pitchFamily="2" charset="0"/>
              </a:rPr>
              <a:t>Khái</a:t>
            </a:r>
            <a:r>
              <a:rPr lang="en-US">
                <a:latin typeface="Montserrat" panose="00000500000000000000" pitchFamily="2" charset="0"/>
              </a:rPr>
              <a:t> </a:t>
            </a:r>
            <a:r>
              <a:rPr lang="en-US" err="1">
                <a:latin typeface="Montserrat" panose="00000500000000000000" pitchFamily="2" charset="0"/>
              </a:rPr>
              <a:t>niệm</a:t>
            </a:r>
            <a:endParaRPr lang="en-US">
              <a:latin typeface="Montserrat" panose="00000500000000000000" pitchFamily="2" charset="0"/>
            </a:endParaRPr>
          </a:p>
        </p:txBody>
      </p:sp>
      <p:sp>
        <p:nvSpPr>
          <p:cNvPr id="44" name="TextBox 43">
            <a:extLst>
              <a:ext uri="{FF2B5EF4-FFF2-40B4-BE49-F238E27FC236}">
                <a16:creationId xmlns:a16="http://schemas.microsoft.com/office/drawing/2014/main" id="{98FDA17D-2E76-46DA-A0B1-3FC94E7F5A22}"/>
              </a:ext>
            </a:extLst>
          </p:cNvPr>
          <p:cNvSpPr txBox="1"/>
          <p:nvPr/>
        </p:nvSpPr>
        <p:spPr>
          <a:xfrm>
            <a:off x="2317894" y="2896312"/>
            <a:ext cx="5051088" cy="369332"/>
          </a:xfrm>
          <a:prstGeom prst="rect">
            <a:avLst/>
          </a:prstGeom>
          <a:noFill/>
        </p:spPr>
        <p:txBody>
          <a:bodyPr wrap="square" rtlCol="0">
            <a:spAutoFit/>
          </a:bodyPr>
          <a:lstStyle/>
          <a:p>
            <a:pPr marL="285750" indent="-285750">
              <a:buFont typeface="Wingdings" panose="05000000000000000000" pitchFamily="2" charset="2"/>
              <a:buChar char="q"/>
            </a:pPr>
            <a:r>
              <a:rPr lang="en-US" err="1">
                <a:latin typeface="Montserrat" panose="00000500000000000000" pitchFamily="2" charset="0"/>
              </a:rPr>
              <a:t>Phân</a:t>
            </a:r>
            <a:r>
              <a:rPr lang="en-US">
                <a:latin typeface="Montserrat" panose="00000500000000000000" pitchFamily="2" charset="0"/>
              </a:rPr>
              <a:t> </a:t>
            </a:r>
            <a:r>
              <a:rPr lang="en-US" err="1">
                <a:latin typeface="Montserrat" panose="00000500000000000000" pitchFamily="2" charset="0"/>
              </a:rPr>
              <a:t>loại</a:t>
            </a:r>
            <a:r>
              <a:rPr lang="en-US">
                <a:latin typeface="Montserrat" panose="00000500000000000000" pitchFamily="2" charset="0"/>
              </a:rPr>
              <a:t> </a:t>
            </a:r>
            <a:r>
              <a:rPr lang="en-US" err="1">
                <a:latin typeface="Montserrat" panose="00000500000000000000" pitchFamily="2" charset="0"/>
              </a:rPr>
              <a:t>và</a:t>
            </a:r>
            <a:r>
              <a:rPr lang="en-US">
                <a:latin typeface="Montserrat" panose="00000500000000000000" pitchFamily="2" charset="0"/>
              </a:rPr>
              <a:t> </a:t>
            </a:r>
            <a:r>
              <a:rPr lang="en-US" err="1">
                <a:latin typeface="Montserrat" panose="00000500000000000000" pitchFamily="2" charset="0"/>
              </a:rPr>
              <a:t>điều</a:t>
            </a:r>
            <a:r>
              <a:rPr lang="en-US">
                <a:latin typeface="Montserrat" panose="00000500000000000000" pitchFamily="2" charset="0"/>
              </a:rPr>
              <a:t> </a:t>
            </a:r>
            <a:r>
              <a:rPr lang="en-US" err="1">
                <a:latin typeface="Montserrat" panose="00000500000000000000" pitchFamily="2" charset="0"/>
              </a:rPr>
              <a:t>kiện</a:t>
            </a:r>
            <a:r>
              <a:rPr lang="en-US">
                <a:latin typeface="Montserrat" panose="00000500000000000000" pitchFamily="2" charset="0"/>
              </a:rPr>
              <a:t> </a:t>
            </a:r>
            <a:r>
              <a:rPr lang="en-US" err="1">
                <a:latin typeface="Montserrat" panose="00000500000000000000" pitchFamily="2" charset="0"/>
              </a:rPr>
              <a:t>xảy</a:t>
            </a:r>
            <a:r>
              <a:rPr lang="en-US">
                <a:latin typeface="Montserrat" panose="00000500000000000000" pitchFamily="2" charset="0"/>
              </a:rPr>
              <a:t> ra Deadlock</a:t>
            </a:r>
          </a:p>
        </p:txBody>
      </p:sp>
      <p:sp>
        <p:nvSpPr>
          <p:cNvPr id="46" name="TextBox 45">
            <a:extLst>
              <a:ext uri="{FF2B5EF4-FFF2-40B4-BE49-F238E27FC236}">
                <a16:creationId xmlns:a16="http://schemas.microsoft.com/office/drawing/2014/main" id="{F0D4342F-8D3F-4DCC-ABB0-F62BE5D51A4F}"/>
              </a:ext>
            </a:extLst>
          </p:cNvPr>
          <p:cNvSpPr txBox="1"/>
          <p:nvPr/>
        </p:nvSpPr>
        <p:spPr>
          <a:xfrm>
            <a:off x="2649861" y="3449297"/>
            <a:ext cx="6379028" cy="1990288"/>
          </a:xfrm>
          <a:prstGeom prst="rect">
            <a:avLst/>
          </a:prstGeom>
          <a:noFill/>
        </p:spPr>
        <p:txBody>
          <a:bodyPr wrap="square">
            <a:spAutoFit/>
          </a:bodyPr>
          <a:lstStyle/>
          <a:p>
            <a:pPr marL="285750" indent="-285750">
              <a:spcBef>
                <a:spcPts val="500"/>
              </a:spcBef>
              <a:spcAft>
                <a:spcPts val="500"/>
              </a:spcAft>
              <a:buFont typeface="Arial" panose="020B0604020202020204" pitchFamily="34" charset="0"/>
              <a:buChar char="•"/>
            </a:pPr>
            <a:r>
              <a:rPr lang="en-US" sz="1800">
                <a:latin typeface="Montserrat" panose="00000500000000000000" pitchFamily="2" charset="0"/>
              </a:rPr>
              <a:t>Mutual Exclusion ( </a:t>
            </a:r>
            <a:r>
              <a:rPr lang="en-US" sz="1800" err="1">
                <a:latin typeface="Montserrat" panose="00000500000000000000" pitchFamily="2" charset="0"/>
              </a:rPr>
              <a:t>Loại</a:t>
            </a:r>
            <a:r>
              <a:rPr lang="en-US" sz="1800">
                <a:latin typeface="Montserrat" panose="00000500000000000000" pitchFamily="2" charset="0"/>
              </a:rPr>
              <a:t> </a:t>
            </a:r>
            <a:r>
              <a:rPr lang="en-US" sz="1800" err="1">
                <a:latin typeface="Montserrat" panose="00000500000000000000" pitchFamily="2" charset="0"/>
              </a:rPr>
              <a:t>trừ</a:t>
            </a:r>
            <a:r>
              <a:rPr lang="en-US" sz="1800">
                <a:latin typeface="Montserrat" panose="00000500000000000000" pitchFamily="2" charset="0"/>
              </a:rPr>
              <a:t> </a:t>
            </a:r>
            <a:r>
              <a:rPr lang="en-US" sz="1800" err="1">
                <a:latin typeface="Montserrat" panose="00000500000000000000" pitchFamily="2" charset="0"/>
              </a:rPr>
              <a:t>lẫn</a:t>
            </a:r>
            <a:r>
              <a:rPr lang="en-US" sz="1800">
                <a:latin typeface="Montserrat" panose="00000500000000000000" pitchFamily="2" charset="0"/>
              </a:rPr>
              <a:t> </a:t>
            </a:r>
            <a:r>
              <a:rPr lang="en-US" sz="1800" err="1">
                <a:latin typeface="Montserrat" panose="00000500000000000000" pitchFamily="2" charset="0"/>
              </a:rPr>
              <a:t>nhau</a:t>
            </a:r>
            <a:r>
              <a:rPr lang="en-US" sz="1800">
                <a:latin typeface="Montserrat" panose="00000500000000000000" pitchFamily="2" charset="0"/>
              </a:rPr>
              <a:t> )</a:t>
            </a:r>
          </a:p>
          <a:p>
            <a:pPr marL="285750" indent="-285750">
              <a:spcBef>
                <a:spcPts val="500"/>
              </a:spcBef>
              <a:spcAft>
                <a:spcPts val="500"/>
              </a:spcAft>
              <a:buFont typeface="Arial" panose="020B0604020202020204" pitchFamily="34" charset="0"/>
              <a:buChar char="•"/>
            </a:pPr>
            <a:r>
              <a:rPr lang="en-US" sz="1800">
                <a:latin typeface="Montserrat" panose="00000500000000000000" pitchFamily="2" charset="0"/>
              </a:rPr>
              <a:t>Hold and Wait ( </a:t>
            </a:r>
            <a:r>
              <a:rPr lang="en-US" sz="1800" err="1">
                <a:latin typeface="Montserrat" panose="00000500000000000000" pitchFamily="2" charset="0"/>
              </a:rPr>
              <a:t>Giữ</a:t>
            </a:r>
            <a:r>
              <a:rPr lang="en-US" sz="1800">
                <a:latin typeface="Montserrat" panose="00000500000000000000" pitchFamily="2" charset="0"/>
              </a:rPr>
              <a:t> </a:t>
            </a:r>
            <a:r>
              <a:rPr lang="en-US" sz="1800" err="1">
                <a:latin typeface="Montserrat" panose="00000500000000000000" pitchFamily="2" charset="0"/>
              </a:rPr>
              <a:t>và</a:t>
            </a:r>
            <a:r>
              <a:rPr lang="en-US" sz="1800">
                <a:latin typeface="Montserrat" panose="00000500000000000000" pitchFamily="2" charset="0"/>
              </a:rPr>
              <a:t> </a:t>
            </a:r>
            <a:r>
              <a:rPr lang="en-US" sz="1800" err="1">
                <a:latin typeface="Montserrat" panose="00000500000000000000" pitchFamily="2" charset="0"/>
              </a:rPr>
              <a:t>chờ</a:t>
            </a:r>
            <a:r>
              <a:rPr lang="en-US" sz="1800">
                <a:latin typeface="Montserrat" panose="00000500000000000000" pitchFamily="2" charset="0"/>
              </a:rPr>
              <a:t> )</a:t>
            </a:r>
          </a:p>
          <a:p>
            <a:pPr marL="285750" indent="-285750">
              <a:spcBef>
                <a:spcPts val="500"/>
              </a:spcBef>
              <a:spcAft>
                <a:spcPts val="500"/>
              </a:spcAft>
              <a:buFont typeface="Arial" panose="020B0604020202020204" pitchFamily="34" charset="0"/>
              <a:buChar char="•"/>
            </a:pPr>
            <a:r>
              <a:rPr lang="en-US" sz="1800">
                <a:latin typeface="Montserrat" panose="00000500000000000000" pitchFamily="2" charset="0"/>
              </a:rPr>
              <a:t>No Preemption ( </a:t>
            </a:r>
            <a:r>
              <a:rPr lang="en-US" sz="1800" err="1">
                <a:latin typeface="Montserrat" panose="00000500000000000000" pitchFamily="2" charset="0"/>
              </a:rPr>
              <a:t>Không</a:t>
            </a:r>
            <a:r>
              <a:rPr lang="en-US" sz="1800">
                <a:latin typeface="Montserrat" panose="00000500000000000000" pitchFamily="2" charset="0"/>
              </a:rPr>
              <a:t> </a:t>
            </a:r>
            <a:r>
              <a:rPr lang="en-US" sz="1800" err="1">
                <a:latin typeface="Montserrat" panose="00000500000000000000" pitchFamily="2" charset="0"/>
              </a:rPr>
              <a:t>trưng</a:t>
            </a:r>
            <a:r>
              <a:rPr lang="en-US" sz="1800">
                <a:latin typeface="Montserrat" panose="00000500000000000000" pitchFamily="2" charset="0"/>
              </a:rPr>
              <a:t> </a:t>
            </a:r>
            <a:r>
              <a:rPr lang="en-US" sz="1800" err="1">
                <a:latin typeface="Montserrat" panose="00000500000000000000" pitchFamily="2" charset="0"/>
              </a:rPr>
              <a:t>dụng</a:t>
            </a:r>
            <a:r>
              <a:rPr lang="en-US" sz="1800">
                <a:latin typeface="Montserrat" panose="00000500000000000000" pitchFamily="2" charset="0"/>
              </a:rPr>
              <a:t> </a:t>
            </a:r>
            <a:r>
              <a:rPr lang="en-US" sz="1800" err="1">
                <a:latin typeface="Montserrat" panose="00000500000000000000" pitchFamily="2" charset="0"/>
              </a:rPr>
              <a:t>tài</a:t>
            </a:r>
            <a:r>
              <a:rPr lang="en-US" sz="1800">
                <a:latin typeface="Montserrat" panose="00000500000000000000" pitchFamily="2" charset="0"/>
              </a:rPr>
              <a:t> </a:t>
            </a:r>
            <a:r>
              <a:rPr lang="en-US" sz="1800" err="1">
                <a:latin typeface="Montserrat" panose="00000500000000000000" pitchFamily="2" charset="0"/>
              </a:rPr>
              <a:t>nguyên</a:t>
            </a:r>
            <a:r>
              <a:rPr lang="en-US" sz="1800">
                <a:latin typeface="Montserrat" panose="00000500000000000000" pitchFamily="2" charset="0"/>
              </a:rPr>
              <a:t> )</a:t>
            </a:r>
            <a:endParaRPr lang="en-US">
              <a:latin typeface="Montserrat" panose="00000500000000000000" pitchFamily="2" charset="0"/>
            </a:endParaRPr>
          </a:p>
          <a:p>
            <a:pPr marL="285750" indent="-285750">
              <a:spcBef>
                <a:spcPts val="500"/>
              </a:spcBef>
              <a:spcAft>
                <a:spcPts val="500"/>
              </a:spcAft>
              <a:buFont typeface="Arial" panose="020B0604020202020204" pitchFamily="34" charset="0"/>
              <a:buChar char="•"/>
            </a:pPr>
            <a:r>
              <a:rPr lang="en-US" sz="1800">
                <a:latin typeface="Montserrat" panose="00000500000000000000" pitchFamily="2" charset="0"/>
              </a:rPr>
              <a:t>Circular Wait ( </a:t>
            </a:r>
            <a:r>
              <a:rPr lang="en-US" sz="1800" err="1">
                <a:latin typeface="Montserrat" panose="00000500000000000000" pitchFamily="2" charset="0"/>
              </a:rPr>
              <a:t>Chờ</a:t>
            </a:r>
            <a:r>
              <a:rPr lang="en-US" sz="1800">
                <a:latin typeface="Montserrat" panose="00000500000000000000" pitchFamily="2" charset="0"/>
              </a:rPr>
              <a:t> </a:t>
            </a:r>
            <a:r>
              <a:rPr lang="en-US" sz="1800" err="1">
                <a:latin typeface="Montserrat" panose="00000500000000000000" pitchFamily="2" charset="0"/>
              </a:rPr>
              <a:t>đợi</a:t>
            </a:r>
            <a:r>
              <a:rPr lang="en-US" sz="1800">
                <a:latin typeface="Montserrat" panose="00000500000000000000" pitchFamily="2" charset="0"/>
              </a:rPr>
              <a:t> </a:t>
            </a:r>
            <a:r>
              <a:rPr lang="en-US" sz="1800" err="1">
                <a:latin typeface="Montserrat" panose="00000500000000000000" pitchFamily="2" charset="0"/>
              </a:rPr>
              <a:t>vòng</a:t>
            </a:r>
            <a:r>
              <a:rPr lang="en-US" sz="1800">
                <a:latin typeface="Montserrat" panose="00000500000000000000" pitchFamily="2" charset="0"/>
              </a:rPr>
              <a:t> </a:t>
            </a:r>
            <a:r>
              <a:rPr lang="en-US" sz="1800" err="1">
                <a:latin typeface="Montserrat" panose="00000500000000000000" pitchFamily="2" charset="0"/>
              </a:rPr>
              <a:t>tròn</a:t>
            </a:r>
            <a:r>
              <a:rPr lang="en-US" sz="1800">
                <a:latin typeface="Montserrat" panose="00000500000000000000" pitchFamily="2" charset="0"/>
              </a:rPr>
              <a:t> )</a:t>
            </a:r>
          </a:p>
          <a:p>
            <a:pPr marL="285750" indent="-285750">
              <a:spcBef>
                <a:spcPts val="500"/>
              </a:spcBef>
              <a:spcAft>
                <a:spcPts val="500"/>
              </a:spcAft>
              <a:buFont typeface="Arial" panose="020B0604020202020204" pitchFamily="34" charset="0"/>
              <a:buChar char="•"/>
            </a:pPr>
            <a:endParaRPr lang="en-US" sz="1800">
              <a:latin typeface="Montserrat" panose="00000500000000000000" pitchFamily="2" charset="0"/>
            </a:endParaRPr>
          </a:p>
        </p:txBody>
      </p:sp>
      <p:pic>
        <p:nvPicPr>
          <p:cNvPr id="21" name="Graphic 20" descr="Hold Gesture outline">
            <a:extLst>
              <a:ext uri="{FF2B5EF4-FFF2-40B4-BE49-F238E27FC236}">
                <a16:creationId xmlns:a16="http://schemas.microsoft.com/office/drawing/2014/main" id="{70BBD6C1-C0A8-490B-B337-22B3ED5F31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20048" y="3823133"/>
            <a:ext cx="408307" cy="408307"/>
          </a:xfrm>
          <a:prstGeom prst="rect">
            <a:avLst/>
          </a:prstGeom>
        </p:spPr>
      </p:pic>
      <p:pic>
        <p:nvPicPr>
          <p:cNvPr id="23" name="Graphic 22" descr="Close outline">
            <a:extLst>
              <a:ext uri="{FF2B5EF4-FFF2-40B4-BE49-F238E27FC236}">
                <a16:creationId xmlns:a16="http://schemas.microsoft.com/office/drawing/2014/main" id="{5BA402EE-571A-45B7-A797-2C26E7B17AD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39808" y="3449297"/>
            <a:ext cx="358056" cy="358056"/>
          </a:xfrm>
          <a:prstGeom prst="rect">
            <a:avLst/>
          </a:prstGeom>
        </p:spPr>
      </p:pic>
      <p:pic>
        <p:nvPicPr>
          <p:cNvPr id="25" name="Graphic 24" descr="No Touch outline">
            <a:extLst>
              <a:ext uri="{FF2B5EF4-FFF2-40B4-BE49-F238E27FC236}">
                <a16:creationId xmlns:a16="http://schemas.microsoft.com/office/drawing/2014/main" id="{5796B195-A258-4274-ACF8-021A6DE0312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780037" y="4193097"/>
            <a:ext cx="419678" cy="419678"/>
          </a:xfrm>
          <a:prstGeom prst="rect">
            <a:avLst/>
          </a:prstGeom>
        </p:spPr>
      </p:pic>
      <p:pic>
        <p:nvPicPr>
          <p:cNvPr id="27" name="Graphic 26" descr="Circles with arrows outline">
            <a:extLst>
              <a:ext uri="{FF2B5EF4-FFF2-40B4-BE49-F238E27FC236}">
                <a16:creationId xmlns:a16="http://schemas.microsoft.com/office/drawing/2014/main" id="{C9FF6B16-1F7C-4E28-8D00-052FE8832CA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166542" y="4588315"/>
            <a:ext cx="489312" cy="489312"/>
          </a:xfrm>
          <a:prstGeom prst="rect">
            <a:avLst/>
          </a:prstGeom>
        </p:spPr>
      </p:pic>
      <p:sp>
        <p:nvSpPr>
          <p:cNvPr id="62" name="TextBox 61">
            <a:extLst>
              <a:ext uri="{FF2B5EF4-FFF2-40B4-BE49-F238E27FC236}">
                <a16:creationId xmlns:a16="http://schemas.microsoft.com/office/drawing/2014/main" id="{55966BE1-F8CB-4F74-AD77-2EFE38972203}"/>
              </a:ext>
            </a:extLst>
          </p:cNvPr>
          <p:cNvSpPr txBox="1"/>
          <p:nvPr/>
        </p:nvSpPr>
        <p:spPr>
          <a:xfrm>
            <a:off x="5265794" y="6192270"/>
            <a:ext cx="4636686" cy="584775"/>
          </a:xfrm>
          <a:prstGeom prst="rect">
            <a:avLst/>
          </a:prstGeom>
          <a:noFill/>
          <a:ln>
            <a:solidFill>
              <a:schemeClr val="tx1"/>
            </a:solidFill>
          </a:ln>
        </p:spPr>
        <p:txBody>
          <a:bodyPr wrap="square">
            <a:spAutoFit/>
          </a:bodyPr>
          <a:lstStyle/>
          <a:p>
            <a:r>
              <a:rPr lang="en-US" sz="1600">
                <a:solidFill>
                  <a:srgbClr val="0070C0"/>
                </a:solidFill>
                <a:latin typeface="Montserrat" panose="00000500000000000000" pitchFamily="2" charset="0"/>
                <a:hlinkClick r:id="rId20"/>
              </a:rPr>
              <a:t>https://vi.wikipedia.org/wiki/Deadlock</a:t>
            </a:r>
            <a:r>
              <a:rPr lang="en-US" sz="1600">
                <a:solidFill>
                  <a:srgbClr val="0070C0"/>
                </a:solidFill>
                <a:latin typeface="Montserrat" panose="00000500000000000000" pitchFamily="2" charset="0"/>
              </a:rPr>
              <a:t> </a:t>
            </a:r>
            <a:r>
              <a:rPr lang="en-US" sz="1600">
                <a:latin typeface="Montserrat" panose="00000500000000000000" pitchFamily="2" charset="0"/>
              </a:rPr>
              <a:t>- </a:t>
            </a:r>
            <a:r>
              <a:rPr lang="en-US" sz="1600" err="1">
                <a:latin typeface="Montserrat" panose="00000500000000000000" pitchFamily="2" charset="0"/>
              </a:rPr>
              <a:t>Tìm</a:t>
            </a:r>
            <a:r>
              <a:rPr lang="en-US" sz="1600">
                <a:latin typeface="Montserrat" panose="00000500000000000000" pitchFamily="2" charset="0"/>
              </a:rPr>
              <a:t> </a:t>
            </a:r>
            <a:r>
              <a:rPr lang="en-US" sz="1600" err="1">
                <a:latin typeface="Montserrat" panose="00000500000000000000" pitchFamily="2" charset="0"/>
              </a:rPr>
              <a:t>hiểu</a:t>
            </a:r>
            <a:r>
              <a:rPr lang="en-US" sz="1600">
                <a:latin typeface="Montserrat" panose="00000500000000000000" pitchFamily="2" charset="0"/>
              </a:rPr>
              <a:t> </a:t>
            </a:r>
            <a:r>
              <a:rPr lang="en-US" sz="1600" err="1">
                <a:latin typeface="Montserrat" panose="00000500000000000000" pitchFamily="2" charset="0"/>
              </a:rPr>
              <a:t>về</a:t>
            </a:r>
            <a:r>
              <a:rPr lang="en-US" sz="1600">
                <a:latin typeface="Montserrat" panose="00000500000000000000" pitchFamily="2" charset="0"/>
              </a:rPr>
              <a:t> Deadlock</a:t>
            </a:r>
          </a:p>
        </p:txBody>
      </p:sp>
    </p:spTree>
    <p:extLst>
      <p:ext uri="{BB962C8B-B14F-4D97-AF65-F5344CB8AC3E}">
        <p14:creationId xmlns:p14="http://schemas.microsoft.com/office/powerpoint/2010/main" val="17444378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21600000">
                                      <p:cBhvr>
                                        <p:cTn id="6" dur="2000" fill="hold"/>
                                        <p:tgtEl>
                                          <p:spTgt spid="4"/>
                                        </p:tgtEl>
                                        <p:attrNameLst>
                                          <p:attrName>r</p:attrName>
                                        </p:attrNameLst>
                                      </p:cBhvr>
                                    </p:animRot>
                                  </p:childTnLst>
                                </p:cTn>
                              </p:par>
                              <p:par>
                                <p:cTn id="7" presetID="53" presetClass="entr" presetSubtype="16" fill="hold" nodeType="withEffect">
                                  <p:stCondLst>
                                    <p:cond delay="0"/>
                                  </p:stCondLst>
                                  <p:childTnLst>
                                    <p:set>
                                      <p:cBhvr>
                                        <p:cTn id="8" dur="1" fill="hold">
                                          <p:stCondLst>
                                            <p:cond delay="0"/>
                                          </p:stCondLst>
                                        </p:cTn>
                                        <p:tgtEl>
                                          <p:spTgt spid="18"/>
                                        </p:tgtEl>
                                        <p:attrNameLst>
                                          <p:attrName>style.visibility</p:attrName>
                                        </p:attrNameLst>
                                      </p:cBhvr>
                                      <p:to>
                                        <p:strVal val="visible"/>
                                      </p:to>
                                    </p:set>
                                    <p:anim calcmode="lin" valueType="num">
                                      <p:cBhvr>
                                        <p:cTn id="9" dur="500" fill="hold"/>
                                        <p:tgtEl>
                                          <p:spTgt spid="18"/>
                                        </p:tgtEl>
                                        <p:attrNameLst>
                                          <p:attrName>ppt_w</p:attrName>
                                        </p:attrNameLst>
                                      </p:cBhvr>
                                      <p:tavLst>
                                        <p:tav tm="0">
                                          <p:val>
                                            <p:fltVal val="0"/>
                                          </p:val>
                                        </p:tav>
                                        <p:tav tm="100000">
                                          <p:val>
                                            <p:strVal val="#ppt_w"/>
                                          </p:val>
                                        </p:tav>
                                      </p:tavLst>
                                    </p:anim>
                                    <p:anim calcmode="lin" valueType="num">
                                      <p:cBhvr>
                                        <p:cTn id="10" dur="500" fill="hold"/>
                                        <p:tgtEl>
                                          <p:spTgt spid="18"/>
                                        </p:tgtEl>
                                        <p:attrNameLst>
                                          <p:attrName>ppt_h</p:attrName>
                                        </p:attrNameLst>
                                      </p:cBhvr>
                                      <p:tavLst>
                                        <p:tav tm="0">
                                          <p:val>
                                            <p:fltVal val="0"/>
                                          </p:val>
                                        </p:tav>
                                        <p:tav tm="100000">
                                          <p:val>
                                            <p:strVal val="#ppt_h"/>
                                          </p:val>
                                        </p:tav>
                                      </p:tavLst>
                                    </p:anim>
                                    <p:animEffect transition="in" filter="fade">
                                      <p:cBhvr>
                                        <p:cTn id="11" dur="500"/>
                                        <p:tgtEl>
                                          <p:spTgt spid="18"/>
                                        </p:tgtEl>
                                      </p:cBhvr>
                                    </p:animEffect>
                                  </p:childTnLst>
                                </p:cTn>
                              </p:par>
                              <p:par>
                                <p:cTn id="12" presetID="53" presetClass="entr" presetSubtype="16" fill="hold" nodeType="withEffect">
                                  <p:stCondLst>
                                    <p:cond delay="300"/>
                                  </p:stCondLst>
                                  <p:childTnLst>
                                    <p:set>
                                      <p:cBhvr>
                                        <p:cTn id="13" dur="1" fill="hold">
                                          <p:stCondLst>
                                            <p:cond delay="0"/>
                                          </p:stCondLst>
                                        </p:cTn>
                                        <p:tgtEl>
                                          <p:spTgt spid="39"/>
                                        </p:tgtEl>
                                        <p:attrNameLst>
                                          <p:attrName>style.visibility</p:attrName>
                                        </p:attrNameLst>
                                      </p:cBhvr>
                                      <p:to>
                                        <p:strVal val="visible"/>
                                      </p:to>
                                    </p:set>
                                    <p:anim calcmode="lin" valueType="num">
                                      <p:cBhvr>
                                        <p:cTn id="14" dur="500" fill="hold"/>
                                        <p:tgtEl>
                                          <p:spTgt spid="39"/>
                                        </p:tgtEl>
                                        <p:attrNameLst>
                                          <p:attrName>ppt_w</p:attrName>
                                        </p:attrNameLst>
                                      </p:cBhvr>
                                      <p:tavLst>
                                        <p:tav tm="0">
                                          <p:val>
                                            <p:fltVal val="0"/>
                                          </p:val>
                                        </p:tav>
                                        <p:tav tm="100000">
                                          <p:val>
                                            <p:strVal val="#ppt_w"/>
                                          </p:val>
                                        </p:tav>
                                      </p:tavLst>
                                    </p:anim>
                                    <p:anim calcmode="lin" valueType="num">
                                      <p:cBhvr>
                                        <p:cTn id="15" dur="500" fill="hold"/>
                                        <p:tgtEl>
                                          <p:spTgt spid="39"/>
                                        </p:tgtEl>
                                        <p:attrNameLst>
                                          <p:attrName>ppt_h</p:attrName>
                                        </p:attrNameLst>
                                      </p:cBhvr>
                                      <p:tavLst>
                                        <p:tav tm="0">
                                          <p:val>
                                            <p:fltVal val="0"/>
                                          </p:val>
                                        </p:tav>
                                        <p:tav tm="100000">
                                          <p:val>
                                            <p:strVal val="#ppt_h"/>
                                          </p:val>
                                        </p:tav>
                                      </p:tavLst>
                                    </p:anim>
                                    <p:animEffect transition="in" filter="fade">
                                      <p:cBhvr>
                                        <p:cTn id="1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2">
            <a:extLst>
              <a:ext uri="{FF2B5EF4-FFF2-40B4-BE49-F238E27FC236}">
                <a16:creationId xmlns:a16="http://schemas.microsoft.com/office/drawing/2014/main" id="{FD1048D7-9A32-4AAC-8155-2F8D98A5F59C}"/>
              </a:ext>
            </a:extLst>
          </p:cNvPr>
          <p:cNvGrpSpPr/>
          <p:nvPr/>
        </p:nvGrpSpPr>
        <p:grpSpPr>
          <a:xfrm>
            <a:off x="10654626" y="118011"/>
            <a:ext cx="1352938" cy="1166326"/>
            <a:chOff x="10114384" y="822416"/>
            <a:chExt cx="1352938" cy="1166326"/>
          </a:xfrm>
        </p:grpSpPr>
        <p:cxnSp>
          <p:nvCxnSpPr>
            <p:cNvPr id="12" name="Straight Connector 11">
              <a:extLst>
                <a:ext uri="{FF2B5EF4-FFF2-40B4-BE49-F238E27FC236}">
                  <a16:creationId xmlns:a16="http://schemas.microsoft.com/office/drawing/2014/main" id="{98B1EBF2-E631-4A3C-A46A-B4134BD9C0B1}"/>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B5CD88-73CF-48BE-A1F4-FD3EB3247091}"/>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3">
            <a:extLst>
              <a:ext uri="{FF2B5EF4-FFF2-40B4-BE49-F238E27FC236}">
                <a16:creationId xmlns:a16="http://schemas.microsoft.com/office/drawing/2014/main" id="{499EED39-A50C-405F-8EB9-DD96BA7EDE68}"/>
              </a:ext>
            </a:extLst>
          </p:cNvPr>
          <p:cNvGrpSpPr/>
          <p:nvPr/>
        </p:nvGrpSpPr>
        <p:grpSpPr>
          <a:xfrm rot="10800000">
            <a:off x="252697" y="5545168"/>
            <a:ext cx="1352938" cy="1166326"/>
            <a:chOff x="10114384" y="822416"/>
            <a:chExt cx="1352938" cy="1166326"/>
          </a:xfrm>
        </p:grpSpPr>
        <p:cxnSp>
          <p:nvCxnSpPr>
            <p:cNvPr id="15" name="Straight Connector 14">
              <a:extLst>
                <a:ext uri="{FF2B5EF4-FFF2-40B4-BE49-F238E27FC236}">
                  <a16:creationId xmlns:a16="http://schemas.microsoft.com/office/drawing/2014/main" id="{2A29518B-42A2-427D-8EF4-0772774101A3}"/>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C0D4E7-39C6-4701-AAD9-621EAA35C83D}"/>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03F3B72C-43A8-4375-B616-91F569629343}"/>
              </a:ext>
            </a:extLst>
          </p:cNvPr>
          <p:cNvSpPr txBox="1"/>
          <p:nvPr/>
        </p:nvSpPr>
        <p:spPr>
          <a:xfrm>
            <a:off x="1653269" y="6515547"/>
            <a:ext cx="6118860" cy="338554"/>
          </a:xfrm>
          <a:prstGeom prst="rect">
            <a:avLst/>
          </a:prstGeom>
          <a:noFill/>
        </p:spPr>
        <p:txBody>
          <a:bodyPr wrap="square">
            <a:spAutoFit/>
          </a:bodyPr>
          <a:lstStyle/>
          <a:p>
            <a:r>
              <a:rPr lang="en-US" sz="1600">
                <a:latin typeface="Montserrat "/>
              </a:rPr>
              <a:t>Linux Operating System</a:t>
            </a:r>
          </a:p>
        </p:txBody>
      </p:sp>
      <p:pic>
        <p:nvPicPr>
          <p:cNvPr id="18" name="Graphic 17" descr="Aperture outline">
            <a:extLst>
              <a:ext uri="{FF2B5EF4-FFF2-40B4-BE49-F238E27FC236}">
                <a16:creationId xmlns:a16="http://schemas.microsoft.com/office/drawing/2014/main" id="{23160278-521A-49A1-8992-04383E8A2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5751" y="6436315"/>
            <a:ext cx="421685" cy="421685"/>
          </a:xfrm>
          <a:prstGeom prst="rect">
            <a:avLst/>
          </a:prstGeom>
        </p:spPr>
      </p:pic>
      <p:sp>
        <p:nvSpPr>
          <p:cNvPr id="21" name="TextBox 20">
            <a:extLst>
              <a:ext uri="{FF2B5EF4-FFF2-40B4-BE49-F238E27FC236}">
                <a16:creationId xmlns:a16="http://schemas.microsoft.com/office/drawing/2014/main" id="{426620BD-C05A-4EA1-90E2-65B6341CFC2C}"/>
              </a:ext>
            </a:extLst>
          </p:cNvPr>
          <p:cNvSpPr txBox="1"/>
          <p:nvPr/>
        </p:nvSpPr>
        <p:spPr>
          <a:xfrm flipH="1">
            <a:off x="577828" y="180419"/>
            <a:ext cx="4616391" cy="400110"/>
          </a:xfrm>
          <a:prstGeom prst="rect">
            <a:avLst/>
          </a:prstGeom>
          <a:noFill/>
        </p:spPr>
        <p:txBody>
          <a:bodyPr wrap="square" rtlCol="0">
            <a:spAutoFit/>
          </a:bodyPr>
          <a:lstStyle/>
          <a:p>
            <a:r>
              <a:rPr lang="en-US" sz="2000">
                <a:latin typeface="Montserrat Black" panose="00000A00000000000000" pitchFamily="2" charset="0"/>
              </a:rPr>
              <a:t>Dining Philosophers - Solution</a:t>
            </a:r>
          </a:p>
        </p:txBody>
      </p:sp>
      <p:sp>
        <p:nvSpPr>
          <p:cNvPr id="9" name="Arrow: Right 8">
            <a:extLst>
              <a:ext uri="{FF2B5EF4-FFF2-40B4-BE49-F238E27FC236}">
                <a16:creationId xmlns:a16="http://schemas.microsoft.com/office/drawing/2014/main" id="{734F94C9-7686-4398-A4AB-22D09BF9EF66}"/>
              </a:ext>
            </a:extLst>
          </p:cNvPr>
          <p:cNvSpPr/>
          <p:nvPr/>
        </p:nvSpPr>
        <p:spPr>
          <a:xfrm>
            <a:off x="2081584" y="5929497"/>
            <a:ext cx="355107" cy="184846"/>
          </a:xfrm>
          <a:prstGeom prst="rightArrow">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BB74D14-2658-4815-A9F9-6C313D86DD3B}"/>
              </a:ext>
            </a:extLst>
          </p:cNvPr>
          <p:cNvSpPr txBox="1"/>
          <p:nvPr/>
        </p:nvSpPr>
        <p:spPr>
          <a:xfrm>
            <a:off x="2585973" y="5863700"/>
            <a:ext cx="7630358" cy="338554"/>
          </a:xfrm>
          <a:prstGeom prst="rect">
            <a:avLst/>
          </a:prstGeom>
          <a:noFill/>
        </p:spPr>
        <p:txBody>
          <a:bodyPr wrap="square" rtlCol="0">
            <a:spAutoFit/>
          </a:bodyPr>
          <a:lstStyle/>
          <a:p>
            <a:r>
              <a:rPr lang="en-US" sz="1600" err="1">
                <a:latin typeface="Montserrat" panose="00000500000000000000" pitchFamily="2" charset="0"/>
              </a:rPr>
              <a:t>Tùy</a:t>
            </a:r>
            <a:r>
              <a:rPr lang="en-US" sz="1600">
                <a:latin typeface="Montserrat" panose="00000500000000000000" pitchFamily="2" charset="0"/>
              </a:rPr>
              <a:t> </a:t>
            </a:r>
            <a:r>
              <a:rPr lang="en-US" sz="1600" err="1">
                <a:latin typeface="Montserrat" panose="00000500000000000000" pitchFamily="2" charset="0"/>
              </a:rPr>
              <a:t>thuộc</a:t>
            </a:r>
            <a:r>
              <a:rPr lang="en-US" sz="1600">
                <a:latin typeface="Montserrat" panose="00000500000000000000" pitchFamily="2" charset="0"/>
              </a:rPr>
              <a:t> </a:t>
            </a:r>
            <a:r>
              <a:rPr lang="en-US" sz="1600" err="1">
                <a:latin typeface="Montserrat" panose="00000500000000000000" pitchFamily="2" charset="0"/>
              </a:rPr>
              <a:t>vào</a:t>
            </a:r>
            <a:r>
              <a:rPr lang="en-US" sz="1600">
                <a:latin typeface="Montserrat" panose="00000500000000000000" pitchFamily="2" charset="0"/>
              </a:rPr>
              <a:t> </a:t>
            </a:r>
            <a:r>
              <a:rPr lang="en-US" sz="1600" err="1">
                <a:latin typeface="Montserrat" panose="00000500000000000000" pitchFamily="2" charset="0"/>
              </a:rPr>
              <a:t>thời</a:t>
            </a:r>
            <a:r>
              <a:rPr lang="en-US" sz="1600">
                <a:latin typeface="Montserrat" panose="00000500000000000000" pitchFamily="2" charset="0"/>
              </a:rPr>
              <a:t> </a:t>
            </a:r>
            <a:r>
              <a:rPr lang="en-US" sz="1600" err="1">
                <a:latin typeface="Montserrat" panose="00000500000000000000" pitchFamily="2" charset="0"/>
              </a:rPr>
              <a:t>gian</a:t>
            </a:r>
            <a:r>
              <a:rPr lang="en-US" sz="1600">
                <a:latin typeface="Montserrat" panose="00000500000000000000" pitchFamily="2" charset="0"/>
              </a:rPr>
              <a:t> </a:t>
            </a:r>
            <a:r>
              <a:rPr lang="en-US" sz="1600" err="1">
                <a:latin typeface="Montserrat" panose="00000500000000000000" pitchFamily="2" charset="0"/>
              </a:rPr>
              <a:t>ngủ</a:t>
            </a:r>
            <a:r>
              <a:rPr lang="en-US" sz="1600">
                <a:latin typeface="Montserrat" panose="00000500000000000000" pitchFamily="2" charset="0"/>
              </a:rPr>
              <a:t> </a:t>
            </a:r>
            <a:r>
              <a:rPr lang="en-US" sz="1600" err="1">
                <a:latin typeface="Montserrat" panose="00000500000000000000" pitchFamily="2" charset="0"/>
              </a:rPr>
              <a:t>chúng</a:t>
            </a:r>
            <a:r>
              <a:rPr lang="en-US" sz="1600">
                <a:latin typeface="Montserrat" panose="00000500000000000000" pitchFamily="2" charset="0"/>
              </a:rPr>
              <a:t> ta </a:t>
            </a:r>
            <a:r>
              <a:rPr lang="en-US" sz="1600" err="1">
                <a:latin typeface="Montserrat" panose="00000500000000000000" pitchFamily="2" charset="0"/>
              </a:rPr>
              <a:t>đặt,Deadlock</a:t>
            </a:r>
            <a:r>
              <a:rPr lang="en-US" sz="1600">
                <a:latin typeface="Montserrat" panose="00000500000000000000" pitchFamily="2" charset="0"/>
              </a:rPr>
              <a:t> </a:t>
            </a:r>
            <a:r>
              <a:rPr lang="en-US" sz="1600" err="1">
                <a:latin typeface="Montserrat" panose="00000500000000000000" pitchFamily="2" charset="0"/>
              </a:rPr>
              <a:t>vẫn</a:t>
            </a:r>
            <a:r>
              <a:rPr lang="en-US" sz="1600">
                <a:latin typeface="Montserrat" panose="00000500000000000000" pitchFamily="2" charset="0"/>
              </a:rPr>
              <a:t> </a:t>
            </a:r>
            <a:r>
              <a:rPr lang="en-US" sz="1600" err="1">
                <a:latin typeface="Montserrat" panose="00000500000000000000" pitchFamily="2" charset="0"/>
              </a:rPr>
              <a:t>có</a:t>
            </a:r>
            <a:r>
              <a:rPr lang="en-US" sz="1600">
                <a:latin typeface="Montserrat" panose="00000500000000000000" pitchFamily="2" charset="0"/>
              </a:rPr>
              <a:t> </a:t>
            </a:r>
            <a:r>
              <a:rPr lang="en-US" sz="1600" err="1">
                <a:latin typeface="Montserrat" panose="00000500000000000000" pitchFamily="2" charset="0"/>
              </a:rPr>
              <a:t>thể</a:t>
            </a:r>
            <a:r>
              <a:rPr lang="en-US" sz="1600">
                <a:latin typeface="Montserrat" panose="00000500000000000000" pitchFamily="2" charset="0"/>
              </a:rPr>
              <a:t> </a:t>
            </a:r>
            <a:r>
              <a:rPr lang="en-US" sz="1600" err="1">
                <a:latin typeface="Montserrat" panose="00000500000000000000" pitchFamily="2" charset="0"/>
              </a:rPr>
              <a:t>xảy</a:t>
            </a:r>
            <a:r>
              <a:rPr lang="en-US" sz="1600">
                <a:latin typeface="Montserrat" panose="00000500000000000000" pitchFamily="2" charset="0"/>
              </a:rPr>
              <a:t> ra</a:t>
            </a:r>
          </a:p>
        </p:txBody>
      </p:sp>
      <p:sp>
        <p:nvSpPr>
          <p:cNvPr id="22" name="TextBox 21">
            <a:extLst>
              <a:ext uri="{FF2B5EF4-FFF2-40B4-BE49-F238E27FC236}">
                <a16:creationId xmlns:a16="http://schemas.microsoft.com/office/drawing/2014/main" id="{7CBE137A-538D-40E3-B705-31D8CDA4B881}"/>
              </a:ext>
            </a:extLst>
          </p:cNvPr>
          <p:cNvSpPr txBox="1"/>
          <p:nvPr/>
        </p:nvSpPr>
        <p:spPr>
          <a:xfrm>
            <a:off x="2576675" y="1508887"/>
            <a:ext cx="1269507" cy="307777"/>
          </a:xfrm>
          <a:prstGeom prst="rect">
            <a:avLst/>
          </a:prstGeom>
          <a:noFill/>
        </p:spPr>
        <p:txBody>
          <a:bodyPr wrap="square" rtlCol="0">
            <a:spAutoFit/>
          </a:bodyPr>
          <a:lstStyle/>
          <a:p>
            <a:r>
              <a:rPr lang="en-US" sz="1400" b="1">
                <a:latin typeface="Montserrat Black" panose="00000A00000000000000" pitchFamily="2" charset="0"/>
              </a:rPr>
              <a:t>Deadlock</a:t>
            </a:r>
          </a:p>
        </p:txBody>
      </p:sp>
      <p:sp>
        <p:nvSpPr>
          <p:cNvPr id="23" name="TextBox 22">
            <a:extLst>
              <a:ext uri="{FF2B5EF4-FFF2-40B4-BE49-F238E27FC236}">
                <a16:creationId xmlns:a16="http://schemas.microsoft.com/office/drawing/2014/main" id="{1B0EBDBE-8233-4DBA-8F49-F0E033F3317B}"/>
              </a:ext>
            </a:extLst>
          </p:cNvPr>
          <p:cNvSpPr txBox="1"/>
          <p:nvPr/>
        </p:nvSpPr>
        <p:spPr>
          <a:xfrm>
            <a:off x="8476708" y="1454166"/>
            <a:ext cx="1466282" cy="307777"/>
          </a:xfrm>
          <a:prstGeom prst="rect">
            <a:avLst/>
          </a:prstGeom>
          <a:noFill/>
        </p:spPr>
        <p:txBody>
          <a:bodyPr wrap="square" rtlCol="0">
            <a:spAutoFit/>
          </a:bodyPr>
          <a:lstStyle/>
          <a:p>
            <a:r>
              <a:rPr lang="en-US" sz="1400" b="1">
                <a:latin typeface="Montserrat Black" panose="00000A00000000000000" pitchFamily="2" charset="0"/>
              </a:rPr>
              <a:t>No Deadlock</a:t>
            </a:r>
          </a:p>
        </p:txBody>
      </p:sp>
      <p:pic>
        <p:nvPicPr>
          <p:cNvPr id="20" name="Picture 19">
            <a:extLst>
              <a:ext uri="{FF2B5EF4-FFF2-40B4-BE49-F238E27FC236}">
                <a16:creationId xmlns:a16="http://schemas.microsoft.com/office/drawing/2014/main" id="{E5C12A17-B761-4AD4-81FC-EF7B72259D94}"/>
              </a:ext>
            </a:extLst>
          </p:cNvPr>
          <p:cNvPicPr>
            <a:picLocks noChangeAspect="1"/>
          </p:cNvPicPr>
          <p:nvPr/>
        </p:nvPicPr>
        <p:blipFill>
          <a:blip r:embed="rId4"/>
          <a:stretch>
            <a:fillRect/>
          </a:stretch>
        </p:blipFill>
        <p:spPr>
          <a:xfrm>
            <a:off x="7357396" y="1885435"/>
            <a:ext cx="3806506" cy="3220346"/>
          </a:xfrm>
          <a:prstGeom prst="rect">
            <a:avLst/>
          </a:prstGeom>
        </p:spPr>
      </p:pic>
      <p:pic>
        <p:nvPicPr>
          <p:cNvPr id="26" name="Picture 25">
            <a:extLst>
              <a:ext uri="{FF2B5EF4-FFF2-40B4-BE49-F238E27FC236}">
                <a16:creationId xmlns:a16="http://schemas.microsoft.com/office/drawing/2014/main" id="{24FF1FBE-1F40-4D73-9B3B-881CB014E226}"/>
              </a:ext>
            </a:extLst>
          </p:cNvPr>
          <p:cNvPicPr>
            <a:picLocks noChangeAspect="1"/>
          </p:cNvPicPr>
          <p:nvPr/>
        </p:nvPicPr>
        <p:blipFill>
          <a:blip r:embed="rId5"/>
          <a:stretch>
            <a:fillRect/>
          </a:stretch>
        </p:blipFill>
        <p:spPr>
          <a:xfrm>
            <a:off x="1226895" y="1970791"/>
            <a:ext cx="4180026" cy="3135019"/>
          </a:xfrm>
          <a:prstGeom prst="rect">
            <a:avLst/>
          </a:prstGeom>
        </p:spPr>
      </p:pic>
      <p:sp>
        <p:nvSpPr>
          <p:cNvPr id="25" name="TextBox 24">
            <a:extLst>
              <a:ext uri="{FF2B5EF4-FFF2-40B4-BE49-F238E27FC236}">
                <a16:creationId xmlns:a16="http://schemas.microsoft.com/office/drawing/2014/main" id="{21C15B2B-82BF-4324-8411-E445E7ECF1A0}"/>
              </a:ext>
            </a:extLst>
          </p:cNvPr>
          <p:cNvSpPr txBox="1"/>
          <p:nvPr/>
        </p:nvSpPr>
        <p:spPr>
          <a:xfrm>
            <a:off x="759910" y="685349"/>
            <a:ext cx="4124960" cy="369332"/>
          </a:xfrm>
          <a:prstGeom prst="rect">
            <a:avLst/>
          </a:prstGeom>
          <a:noFill/>
        </p:spPr>
        <p:txBody>
          <a:bodyPr wrap="square" rtlCol="0">
            <a:spAutoFit/>
          </a:bodyPr>
          <a:lstStyle/>
          <a:p>
            <a:pPr marL="285750" indent="-285750">
              <a:buFont typeface="Wingdings" panose="05000000000000000000" pitchFamily="2" charset="2"/>
              <a:buChar char="§"/>
            </a:pPr>
            <a:r>
              <a:rPr lang="en-US" b="1">
                <a:latin typeface="Montserrat" panose="00000500000000000000" pitchFamily="2" charset="0"/>
              </a:rPr>
              <a:t>Solution 2 : </a:t>
            </a:r>
            <a:r>
              <a:rPr lang="en-US" b="1" err="1">
                <a:latin typeface="Montserrat" panose="00000500000000000000" pitchFamily="2" charset="0"/>
              </a:rPr>
              <a:t>Tiến</a:t>
            </a:r>
            <a:r>
              <a:rPr lang="en-US" b="1">
                <a:latin typeface="Montserrat" panose="00000500000000000000" pitchFamily="2" charset="0"/>
              </a:rPr>
              <a:t> </a:t>
            </a:r>
            <a:r>
              <a:rPr lang="en-US" b="1" err="1">
                <a:latin typeface="Montserrat" panose="00000500000000000000" pitchFamily="2" charset="0"/>
              </a:rPr>
              <a:t>trình</a:t>
            </a:r>
            <a:r>
              <a:rPr lang="en-US" b="1">
                <a:latin typeface="Montserrat" panose="00000500000000000000" pitchFamily="2" charset="0"/>
              </a:rPr>
              <a:t> </a:t>
            </a:r>
            <a:r>
              <a:rPr lang="en-US" b="1" err="1">
                <a:latin typeface="Montserrat" panose="00000500000000000000" pitchFamily="2" charset="0"/>
              </a:rPr>
              <a:t>ngủ</a:t>
            </a:r>
            <a:endParaRPr lang="en-US" b="1">
              <a:latin typeface="Montserrat" panose="00000500000000000000" pitchFamily="2" charset="0"/>
            </a:endParaRPr>
          </a:p>
        </p:txBody>
      </p:sp>
      <p:sp>
        <p:nvSpPr>
          <p:cNvPr id="27" name="TextBox 26">
            <a:extLst>
              <a:ext uri="{FF2B5EF4-FFF2-40B4-BE49-F238E27FC236}">
                <a16:creationId xmlns:a16="http://schemas.microsoft.com/office/drawing/2014/main" id="{7F44C780-3233-4404-815E-66BAC64F72D1}"/>
              </a:ext>
            </a:extLst>
          </p:cNvPr>
          <p:cNvSpPr txBox="1"/>
          <p:nvPr/>
        </p:nvSpPr>
        <p:spPr>
          <a:xfrm>
            <a:off x="6617914" y="418966"/>
            <a:ext cx="5183869" cy="830997"/>
          </a:xfrm>
          <a:prstGeom prst="rect">
            <a:avLst/>
          </a:prstGeom>
          <a:noFill/>
        </p:spPr>
        <p:txBody>
          <a:bodyPr wrap="square" rtlCol="0">
            <a:spAutoFit/>
          </a:bodyPr>
          <a:lstStyle/>
          <a:p>
            <a:r>
              <a:rPr lang="en-US" sz="1600" err="1">
                <a:latin typeface="Montserrat" panose="00000500000000000000" pitchFamily="2" charset="0"/>
              </a:rPr>
              <a:t>Số</a:t>
            </a:r>
            <a:r>
              <a:rPr lang="en-US" sz="1600">
                <a:latin typeface="Montserrat" panose="00000500000000000000" pitchFamily="2" charset="0"/>
              </a:rPr>
              <a:t> </a:t>
            </a:r>
            <a:r>
              <a:rPr lang="en-US" sz="1600" err="1">
                <a:latin typeface="Montserrat" panose="00000500000000000000" pitchFamily="2" charset="0"/>
              </a:rPr>
              <a:t>tiến</a:t>
            </a:r>
            <a:r>
              <a:rPr lang="en-US" sz="1600">
                <a:latin typeface="Montserrat" panose="00000500000000000000" pitchFamily="2" charset="0"/>
              </a:rPr>
              <a:t> </a:t>
            </a:r>
            <a:r>
              <a:rPr lang="en-US" sz="1600" err="1">
                <a:latin typeface="Montserrat" panose="00000500000000000000" pitchFamily="2" charset="0"/>
              </a:rPr>
              <a:t>trình</a:t>
            </a:r>
            <a:r>
              <a:rPr lang="en-US" sz="1600">
                <a:latin typeface="Montserrat" panose="00000500000000000000" pitchFamily="2" charset="0"/>
              </a:rPr>
              <a:t> </a:t>
            </a:r>
            <a:r>
              <a:rPr lang="en-US" sz="1600" err="1">
                <a:latin typeface="Montserrat" panose="00000500000000000000" pitchFamily="2" charset="0"/>
              </a:rPr>
              <a:t>tạo</a:t>
            </a:r>
            <a:r>
              <a:rPr lang="en-US" sz="1600">
                <a:latin typeface="Montserrat" panose="00000500000000000000" pitchFamily="2" charset="0"/>
              </a:rPr>
              <a:t> ra : 5</a:t>
            </a:r>
          </a:p>
          <a:p>
            <a:r>
              <a:rPr lang="en-US" sz="1600" err="1">
                <a:latin typeface="Montserrat" panose="00000500000000000000" pitchFamily="2" charset="0"/>
              </a:rPr>
              <a:t>Số</a:t>
            </a:r>
            <a:r>
              <a:rPr lang="en-US" sz="1600">
                <a:latin typeface="Montserrat" panose="00000500000000000000" pitchFamily="2" charset="0"/>
              </a:rPr>
              <a:t> </a:t>
            </a:r>
            <a:r>
              <a:rPr lang="en-US" sz="1600" err="1">
                <a:latin typeface="Montserrat" panose="00000500000000000000" pitchFamily="2" charset="0"/>
              </a:rPr>
              <a:t>lượng</a:t>
            </a:r>
            <a:r>
              <a:rPr lang="en-US" sz="1600">
                <a:latin typeface="Montserrat" panose="00000500000000000000" pitchFamily="2" charset="0"/>
              </a:rPr>
              <a:t> </a:t>
            </a:r>
            <a:r>
              <a:rPr lang="en-US" sz="1600" err="1">
                <a:latin typeface="Montserrat" panose="00000500000000000000" pitchFamily="2" charset="0"/>
              </a:rPr>
              <a:t>thức</a:t>
            </a:r>
            <a:r>
              <a:rPr lang="en-US" sz="1600">
                <a:latin typeface="Montserrat" panose="00000500000000000000" pitchFamily="2" charset="0"/>
              </a:rPr>
              <a:t> </a:t>
            </a:r>
            <a:r>
              <a:rPr lang="en-US" sz="1600" err="1">
                <a:latin typeface="Montserrat" panose="00000500000000000000" pitchFamily="2" charset="0"/>
              </a:rPr>
              <a:t>ăn</a:t>
            </a:r>
            <a:r>
              <a:rPr lang="en-US" sz="1600">
                <a:latin typeface="Montserrat" panose="00000500000000000000" pitchFamily="2" charset="0"/>
              </a:rPr>
              <a:t> ban </a:t>
            </a:r>
            <a:r>
              <a:rPr lang="en-US" sz="1600" err="1">
                <a:latin typeface="Montserrat" panose="00000500000000000000" pitchFamily="2" charset="0"/>
              </a:rPr>
              <a:t>đầu</a:t>
            </a:r>
            <a:r>
              <a:rPr lang="en-US" sz="1600">
                <a:latin typeface="Montserrat" panose="00000500000000000000" pitchFamily="2" charset="0"/>
              </a:rPr>
              <a:t> : 50</a:t>
            </a:r>
          </a:p>
          <a:p>
            <a:r>
              <a:rPr lang="en-US" sz="1600" err="1">
                <a:latin typeface="Montserrat" panose="00000500000000000000" pitchFamily="2" charset="0"/>
              </a:rPr>
              <a:t>Thời</a:t>
            </a:r>
            <a:r>
              <a:rPr lang="en-US" sz="1600">
                <a:latin typeface="Montserrat" panose="00000500000000000000" pitchFamily="2" charset="0"/>
              </a:rPr>
              <a:t> </a:t>
            </a:r>
            <a:r>
              <a:rPr lang="en-US" sz="1600" err="1">
                <a:latin typeface="Montserrat" panose="00000500000000000000" pitchFamily="2" charset="0"/>
              </a:rPr>
              <a:t>gian</a:t>
            </a:r>
            <a:r>
              <a:rPr lang="en-US" sz="1600">
                <a:latin typeface="Montserrat" panose="00000500000000000000" pitchFamily="2" charset="0"/>
              </a:rPr>
              <a:t> </a:t>
            </a:r>
            <a:r>
              <a:rPr lang="en-US" sz="1600" err="1">
                <a:latin typeface="Montserrat" panose="00000500000000000000" pitchFamily="2" charset="0"/>
              </a:rPr>
              <a:t>ăn</a:t>
            </a:r>
            <a:r>
              <a:rPr lang="en-US" sz="1600">
                <a:latin typeface="Montserrat" panose="00000500000000000000" pitchFamily="2" charset="0"/>
              </a:rPr>
              <a:t> </a:t>
            </a:r>
            <a:r>
              <a:rPr lang="en-US" sz="1600" err="1">
                <a:latin typeface="Montserrat" panose="00000500000000000000" pitchFamily="2" charset="0"/>
              </a:rPr>
              <a:t>một</a:t>
            </a:r>
            <a:r>
              <a:rPr lang="en-US" sz="1600">
                <a:latin typeface="Montserrat" panose="00000500000000000000" pitchFamily="2" charset="0"/>
              </a:rPr>
              <a:t> </a:t>
            </a:r>
            <a:r>
              <a:rPr lang="en-US" sz="1600" err="1">
                <a:latin typeface="Montserrat" panose="00000500000000000000" pitchFamily="2" charset="0"/>
              </a:rPr>
              <a:t>lần</a:t>
            </a:r>
            <a:r>
              <a:rPr lang="en-US" sz="1600">
                <a:latin typeface="Montserrat" panose="00000500000000000000" pitchFamily="2" charset="0"/>
              </a:rPr>
              <a:t> </a:t>
            </a:r>
            <a:r>
              <a:rPr lang="en-US" sz="1600" err="1">
                <a:latin typeface="Montserrat" panose="00000500000000000000" pitchFamily="2" charset="0"/>
              </a:rPr>
              <a:t>của</a:t>
            </a:r>
            <a:r>
              <a:rPr lang="en-US" sz="1600">
                <a:latin typeface="Montserrat" panose="00000500000000000000" pitchFamily="2" charset="0"/>
              </a:rPr>
              <a:t> </a:t>
            </a:r>
            <a:r>
              <a:rPr lang="en-US" sz="1600" err="1">
                <a:latin typeface="Montserrat" panose="00000500000000000000" pitchFamily="2" charset="0"/>
              </a:rPr>
              <a:t>một</a:t>
            </a:r>
            <a:r>
              <a:rPr lang="en-US" sz="1600">
                <a:latin typeface="Montserrat" panose="00000500000000000000" pitchFamily="2" charset="0"/>
              </a:rPr>
              <a:t> </a:t>
            </a:r>
            <a:r>
              <a:rPr lang="en-US" sz="1600" err="1">
                <a:latin typeface="Montserrat" panose="00000500000000000000" pitchFamily="2" charset="0"/>
              </a:rPr>
              <a:t>người</a:t>
            </a:r>
            <a:r>
              <a:rPr lang="en-US" sz="1600">
                <a:latin typeface="Montserrat" panose="00000500000000000000" pitchFamily="2" charset="0"/>
              </a:rPr>
              <a:t> </a:t>
            </a:r>
            <a:r>
              <a:rPr lang="en-US" sz="1600" err="1">
                <a:latin typeface="Montserrat" panose="00000500000000000000" pitchFamily="2" charset="0"/>
              </a:rPr>
              <a:t>là</a:t>
            </a:r>
            <a:r>
              <a:rPr lang="en-US" sz="1600">
                <a:latin typeface="Montserrat" panose="00000500000000000000" pitchFamily="2" charset="0"/>
              </a:rPr>
              <a:t> </a:t>
            </a:r>
            <a:r>
              <a:rPr lang="en-US" sz="1600" err="1">
                <a:latin typeface="Montserrat" panose="00000500000000000000" pitchFamily="2" charset="0"/>
              </a:rPr>
              <a:t>cố</a:t>
            </a:r>
            <a:r>
              <a:rPr lang="en-US" sz="1600">
                <a:latin typeface="Montserrat" panose="00000500000000000000" pitchFamily="2" charset="0"/>
              </a:rPr>
              <a:t> </a:t>
            </a:r>
            <a:r>
              <a:rPr lang="en-US" sz="1600" err="1">
                <a:latin typeface="Montserrat" panose="00000500000000000000" pitchFamily="2" charset="0"/>
              </a:rPr>
              <a:t>định</a:t>
            </a:r>
            <a:r>
              <a:rPr lang="en-US" sz="1600">
                <a:latin typeface="Montserrat" panose="00000500000000000000" pitchFamily="2" charset="0"/>
              </a:rPr>
              <a:t> </a:t>
            </a:r>
          </a:p>
        </p:txBody>
      </p:sp>
      <p:sp>
        <p:nvSpPr>
          <p:cNvPr id="29" name="TextBox 28">
            <a:extLst>
              <a:ext uri="{FF2B5EF4-FFF2-40B4-BE49-F238E27FC236}">
                <a16:creationId xmlns:a16="http://schemas.microsoft.com/office/drawing/2014/main" id="{C58D47F7-F6AF-47A2-B1FF-AF1A32BC8769}"/>
              </a:ext>
            </a:extLst>
          </p:cNvPr>
          <p:cNvSpPr txBox="1"/>
          <p:nvPr/>
        </p:nvSpPr>
        <p:spPr>
          <a:xfrm>
            <a:off x="6212381" y="6350640"/>
            <a:ext cx="5946892" cy="523220"/>
          </a:xfrm>
          <a:prstGeom prst="rect">
            <a:avLst/>
          </a:prstGeom>
          <a:noFill/>
        </p:spPr>
        <p:txBody>
          <a:bodyPr wrap="square">
            <a:spAutoFit/>
          </a:bodyPr>
          <a:lstStyle/>
          <a:p>
            <a:r>
              <a:rPr lang="en-US" sz="1400">
                <a:solidFill>
                  <a:srgbClr val="0070C0"/>
                </a:solidFill>
                <a:latin typeface="Montserrat" panose="00000500000000000000" pitchFamily="2" charset="0"/>
                <a:hlinkClick r:id="rId6"/>
              </a:rPr>
              <a:t>https://docs.oracle.com/cd/E19205-01/820-0619/geosb/index.html</a:t>
            </a:r>
            <a:r>
              <a:rPr lang="en-US" sz="1400">
                <a:solidFill>
                  <a:srgbClr val="0070C0"/>
                </a:solidFill>
                <a:latin typeface="Montserrat" panose="00000500000000000000" pitchFamily="2" charset="0"/>
              </a:rPr>
              <a:t> </a:t>
            </a:r>
            <a:r>
              <a:rPr lang="en-US" sz="1400">
                <a:latin typeface="Montserrat" panose="00000500000000000000" pitchFamily="2" charset="0"/>
              </a:rPr>
              <a:t>- Dining Philosophers</a:t>
            </a:r>
          </a:p>
        </p:txBody>
      </p:sp>
      <p:sp>
        <p:nvSpPr>
          <p:cNvPr id="2" name="TextBox 1">
            <a:extLst>
              <a:ext uri="{FF2B5EF4-FFF2-40B4-BE49-F238E27FC236}">
                <a16:creationId xmlns:a16="http://schemas.microsoft.com/office/drawing/2014/main" id="{21D1AC85-0739-4F39-B4E5-51ACA8B41D58}"/>
              </a:ext>
            </a:extLst>
          </p:cNvPr>
          <p:cNvSpPr txBox="1"/>
          <p:nvPr/>
        </p:nvSpPr>
        <p:spPr>
          <a:xfrm>
            <a:off x="1435963" y="5125975"/>
            <a:ext cx="3899936" cy="584775"/>
          </a:xfrm>
          <a:prstGeom prst="rect">
            <a:avLst/>
          </a:prstGeom>
          <a:noFill/>
        </p:spPr>
        <p:txBody>
          <a:bodyPr wrap="square" rtlCol="0">
            <a:spAutoFit/>
          </a:bodyPr>
          <a:lstStyle/>
          <a:p>
            <a:r>
              <a:rPr lang="en-US" sz="1600">
                <a:latin typeface="Montserrat" panose="00000500000000000000" pitchFamily="2" charset="0"/>
              </a:rPr>
              <a:t>Deadlock có thể xảy ra do thời gian ngủ quá ngắn</a:t>
            </a:r>
          </a:p>
        </p:txBody>
      </p:sp>
      <p:sp>
        <p:nvSpPr>
          <p:cNvPr id="24" name="TextBox 23">
            <a:extLst>
              <a:ext uri="{FF2B5EF4-FFF2-40B4-BE49-F238E27FC236}">
                <a16:creationId xmlns:a16="http://schemas.microsoft.com/office/drawing/2014/main" id="{7A3CB332-DD90-4273-BEBA-117ABDDE1A01}"/>
              </a:ext>
            </a:extLst>
          </p:cNvPr>
          <p:cNvSpPr txBox="1"/>
          <p:nvPr/>
        </p:nvSpPr>
        <p:spPr>
          <a:xfrm>
            <a:off x="7357396" y="5176912"/>
            <a:ext cx="3899936" cy="584775"/>
          </a:xfrm>
          <a:prstGeom prst="rect">
            <a:avLst/>
          </a:prstGeom>
          <a:noFill/>
        </p:spPr>
        <p:txBody>
          <a:bodyPr wrap="square" rtlCol="0">
            <a:spAutoFit/>
          </a:bodyPr>
          <a:lstStyle/>
          <a:p>
            <a:r>
              <a:rPr lang="en-US" sz="1600">
                <a:latin typeface="Montserrat" panose="00000500000000000000" pitchFamily="2" charset="0"/>
              </a:rPr>
              <a:t>Không Deadlock nếu như thời gian ngủ đủ lâu</a:t>
            </a:r>
          </a:p>
        </p:txBody>
      </p:sp>
    </p:spTree>
    <p:extLst>
      <p:ext uri="{BB962C8B-B14F-4D97-AF65-F5344CB8AC3E}">
        <p14:creationId xmlns:p14="http://schemas.microsoft.com/office/powerpoint/2010/main" val="362844821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1DCCF31-24B1-4BCC-98D8-6893DF4B1F43}"/>
              </a:ext>
            </a:extLst>
          </p:cNvPr>
          <p:cNvGraphicFramePr>
            <a:graphicFrameLocks noGrp="1"/>
          </p:cNvGraphicFramePr>
          <p:nvPr>
            <p:extLst>
              <p:ext uri="{D42A27DB-BD31-4B8C-83A1-F6EECF244321}">
                <p14:modId xmlns:p14="http://schemas.microsoft.com/office/powerpoint/2010/main" val="439375134"/>
              </p:ext>
            </p:extLst>
          </p:nvPr>
        </p:nvGraphicFramePr>
        <p:xfrm>
          <a:off x="735946" y="1397618"/>
          <a:ext cx="4830605" cy="4229406"/>
        </p:xfrm>
        <a:graphic>
          <a:graphicData uri="http://schemas.openxmlformats.org/drawingml/2006/table">
            <a:tbl>
              <a:tblPr>
                <a:tableStyleId>{5C22544A-7EE6-4342-B048-85BDC9FD1C3A}</a:tableStyleId>
              </a:tblPr>
              <a:tblGrid>
                <a:gridCol w="803161">
                  <a:extLst>
                    <a:ext uri="{9D8B030D-6E8A-4147-A177-3AD203B41FA5}">
                      <a16:colId xmlns:a16="http://schemas.microsoft.com/office/drawing/2014/main" val="3920338273"/>
                    </a:ext>
                  </a:extLst>
                </a:gridCol>
                <a:gridCol w="900185">
                  <a:extLst>
                    <a:ext uri="{9D8B030D-6E8A-4147-A177-3AD203B41FA5}">
                      <a16:colId xmlns:a16="http://schemas.microsoft.com/office/drawing/2014/main" val="2542430668"/>
                    </a:ext>
                  </a:extLst>
                </a:gridCol>
                <a:gridCol w="1645626">
                  <a:extLst>
                    <a:ext uri="{9D8B030D-6E8A-4147-A177-3AD203B41FA5}">
                      <a16:colId xmlns:a16="http://schemas.microsoft.com/office/drawing/2014/main" val="181583402"/>
                    </a:ext>
                  </a:extLst>
                </a:gridCol>
                <a:gridCol w="1481633">
                  <a:extLst>
                    <a:ext uri="{9D8B030D-6E8A-4147-A177-3AD203B41FA5}">
                      <a16:colId xmlns:a16="http://schemas.microsoft.com/office/drawing/2014/main" val="1206235207"/>
                    </a:ext>
                  </a:extLst>
                </a:gridCol>
              </a:tblGrid>
              <a:tr h="252056">
                <a:tc>
                  <a:txBody>
                    <a:bodyPr/>
                    <a:lstStyle/>
                    <a:p>
                      <a:pPr algn="ctr" fontAlgn="b"/>
                      <a:r>
                        <a:rPr lang="en-US" sz="1000" u="none" strike="noStrike">
                          <a:effectLst/>
                        </a:rPr>
                        <a:t>Lần</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Deadlock</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Điểm dừng(Thức ăn còn lại)</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err="1">
                          <a:effectLst/>
                        </a:rPr>
                        <a:t>Thời</a:t>
                      </a:r>
                      <a:r>
                        <a:rPr lang="en-US" sz="1000" u="none" strike="noStrike">
                          <a:effectLst/>
                        </a:rPr>
                        <a:t> </a:t>
                      </a:r>
                      <a:r>
                        <a:rPr lang="en-US" sz="1000" u="none" strike="noStrike" err="1">
                          <a:effectLst/>
                        </a:rPr>
                        <a:t>gian</a:t>
                      </a:r>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780876054"/>
                  </a:ext>
                </a:extLst>
              </a:tr>
              <a:tr h="120987">
                <a:tc>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4.888</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962139697"/>
                  </a:ext>
                </a:extLst>
              </a:tr>
              <a:tr h="120987">
                <a:tc>
                  <a:txBody>
                    <a:bodyPr/>
                    <a:lstStyle/>
                    <a:p>
                      <a:pPr algn="ct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4.838</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744489330"/>
                  </a:ext>
                </a:extLst>
              </a:tr>
              <a:tr h="120987">
                <a:tc>
                  <a:txBody>
                    <a:bodyPr/>
                    <a:lstStyle/>
                    <a:p>
                      <a:pPr algn="ct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5.301</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2697108882"/>
                  </a:ext>
                </a:extLst>
              </a:tr>
              <a:tr h="120987">
                <a:tc>
                  <a:txBody>
                    <a:bodyPr/>
                    <a:lstStyle/>
                    <a:p>
                      <a:pPr algn="ct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4.956</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144395149"/>
                  </a:ext>
                </a:extLst>
              </a:tr>
              <a:tr h="120987">
                <a:tc>
                  <a:txBody>
                    <a:bodyPr/>
                    <a:lstStyle/>
                    <a:p>
                      <a:pPr algn="ct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5.27</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2136425770"/>
                  </a:ext>
                </a:extLst>
              </a:tr>
              <a:tr h="120987">
                <a:tc>
                  <a:txBody>
                    <a:bodyPr/>
                    <a:lstStyle/>
                    <a:p>
                      <a:pPr algn="ctr" fontAlgn="b"/>
                      <a:r>
                        <a:rPr lang="en-US" sz="1000" u="none" strike="noStrike">
                          <a:effectLst/>
                        </a:rPr>
                        <a:t>6</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x</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99996900"/>
                  </a:ext>
                </a:extLst>
              </a:tr>
              <a:tr h="120987">
                <a:tc>
                  <a:txBody>
                    <a:bodyPr/>
                    <a:lstStyle/>
                    <a:p>
                      <a:pPr algn="ctr" fontAlgn="b"/>
                      <a:r>
                        <a:rPr lang="en-US" sz="1000" u="none" strike="noStrike">
                          <a:effectLst/>
                        </a:rPr>
                        <a:t>7</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5.546</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370040465"/>
                  </a:ext>
                </a:extLst>
              </a:tr>
              <a:tr h="120987">
                <a:tc>
                  <a:txBody>
                    <a:bodyPr/>
                    <a:lstStyle/>
                    <a:p>
                      <a:pPr algn="ct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3.262</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2581195161"/>
                  </a:ext>
                </a:extLst>
              </a:tr>
              <a:tr h="120987">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4.954</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38915317"/>
                  </a:ext>
                </a:extLst>
              </a:tr>
              <a:tr h="120987">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x</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6</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2285864371"/>
                  </a:ext>
                </a:extLst>
              </a:tr>
              <a:tr h="120987">
                <a:tc>
                  <a:txBody>
                    <a:bodyPr/>
                    <a:lstStyle/>
                    <a:p>
                      <a:pPr algn="ctr" fontAlgn="b"/>
                      <a:r>
                        <a:rPr lang="en-US" sz="1000" u="none" strike="noStrike">
                          <a:effectLst/>
                        </a:rPr>
                        <a:t>11</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6.842</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297253560"/>
                  </a:ext>
                </a:extLst>
              </a:tr>
              <a:tr h="120987">
                <a:tc>
                  <a:txBody>
                    <a:bodyPr/>
                    <a:lstStyle/>
                    <a:p>
                      <a:pPr algn="ctr" fontAlgn="b"/>
                      <a:r>
                        <a:rPr lang="en-US" sz="1000" u="none" strike="noStrike">
                          <a:effectLst/>
                        </a:rPr>
                        <a:t>12</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x</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15</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762789503"/>
                  </a:ext>
                </a:extLst>
              </a:tr>
              <a:tr h="120987">
                <a:tc>
                  <a:txBody>
                    <a:bodyPr/>
                    <a:lstStyle/>
                    <a:p>
                      <a:pPr algn="ctr" fontAlgn="b"/>
                      <a:r>
                        <a:rPr lang="en-US" sz="1000" u="none" strike="noStrike">
                          <a:effectLst/>
                        </a:rPr>
                        <a:t>13</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5.401</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252559283"/>
                  </a:ext>
                </a:extLst>
              </a:tr>
              <a:tr h="120987">
                <a:tc>
                  <a:txBody>
                    <a:bodyPr/>
                    <a:lstStyle/>
                    <a:p>
                      <a:pPr algn="ctr" fontAlgn="b"/>
                      <a:r>
                        <a:rPr lang="en-US" sz="1000" u="none" strike="noStrike">
                          <a:effectLst/>
                        </a:rPr>
                        <a:t>14</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5.149</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1538228624"/>
                  </a:ext>
                </a:extLst>
              </a:tr>
              <a:tr h="120987">
                <a:tc>
                  <a:txBody>
                    <a:bodyPr/>
                    <a:lstStyle/>
                    <a:p>
                      <a:pPr algn="ctr" fontAlgn="b"/>
                      <a:r>
                        <a:rPr lang="en-US" sz="1000" u="none" strike="noStrike">
                          <a:effectLst/>
                        </a:rPr>
                        <a:t>15</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5.367</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651237760"/>
                  </a:ext>
                </a:extLst>
              </a:tr>
              <a:tr h="120987">
                <a:tc>
                  <a:txBody>
                    <a:bodyPr/>
                    <a:lstStyle/>
                    <a:p>
                      <a:pPr algn="ctr" fontAlgn="b"/>
                      <a:r>
                        <a:rPr lang="en-US" sz="1000" u="none" strike="noStrike">
                          <a:effectLst/>
                        </a:rPr>
                        <a:t>16</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3.481</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676893470"/>
                  </a:ext>
                </a:extLst>
              </a:tr>
              <a:tr h="120987">
                <a:tc>
                  <a:txBody>
                    <a:bodyPr/>
                    <a:lstStyle/>
                    <a:p>
                      <a:pPr algn="ctr" fontAlgn="b"/>
                      <a:r>
                        <a:rPr lang="en-US" sz="1000" u="none" strike="noStrike">
                          <a:effectLst/>
                        </a:rPr>
                        <a:t>17</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6.378</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710167985"/>
                  </a:ext>
                </a:extLst>
              </a:tr>
              <a:tr h="120987">
                <a:tc>
                  <a:txBody>
                    <a:bodyPr/>
                    <a:lstStyle/>
                    <a:p>
                      <a:pPr algn="ctr" fontAlgn="b"/>
                      <a:r>
                        <a:rPr lang="en-US" sz="1000" u="none" strike="noStrike">
                          <a:effectLst/>
                        </a:rPr>
                        <a:t>18</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5.371</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835665812"/>
                  </a:ext>
                </a:extLst>
              </a:tr>
              <a:tr h="120987">
                <a:tc>
                  <a:txBody>
                    <a:bodyPr/>
                    <a:lstStyle/>
                    <a:p>
                      <a:pPr algn="ctr" fontAlgn="b"/>
                      <a:r>
                        <a:rPr lang="en-US" sz="1000" u="none" strike="noStrike">
                          <a:effectLst/>
                        </a:rPr>
                        <a:t>19</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5.374</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2798386286"/>
                  </a:ext>
                </a:extLst>
              </a:tr>
              <a:tr h="120987">
                <a:tc>
                  <a:txBody>
                    <a:bodyPr/>
                    <a:lstStyle/>
                    <a:p>
                      <a:pPr algn="ctr" fontAlgn="b"/>
                      <a:r>
                        <a:rPr lang="en-US" sz="1000" u="none" strike="noStrike">
                          <a:effectLst/>
                        </a:rPr>
                        <a:t>20</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4.777</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4210507585"/>
                  </a:ext>
                </a:extLst>
              </a:tr>
              <a:tr h="120987">
                <a:tc>
                  <a:txBody>
                    <a:bodyPr/>
                    <a:lstStyle/>
                    <a:p>
                      <a:pPr algn="ctr" fontAlgn="b"/>
                      <a:r>
                        <a:rPr lang="en-US" sz="1000" u="none" strike="noStrike">
                          <a:effectLst/>
                        </a:rPr>
                        <a:t>21</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5.382</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860709033"/>
                  </a:ext>
                </a:extLst>
              </a:tr>
              <a:tr h="120987">
                <a:tc>
                  <a:txBody>
                    <a:bodyPr/>
                    <a:lstStyle/>
                    <a:p>
                      <a:pPr algn="ctr" fontAlgn="b"/>
                      <a:r>
                        <a:rPr lang="en-US" sz="1000" u="none" strike="noStrike">
                          <a:effectLst/>
                        </a:rPr>
                        <a:t>22</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5.868</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154643193"/>
                  </a:ext>
                </a:extLst>
              </a:tr>
              <a:tr h="120987">
                <a:tc>
                  <a:txBody>
                    <a:bodyPr/>
                    <a:lstStyle/>
                    <a:p>
                      <a:pPr algn="ctr" fontAlgn="b"/>
                      <a:r>
                        <a:rPr lang="en-US" sz="1000" u="none" strike="noStrike">
                          <a:effectLst/>
                        </a:rPr>
                        <a:t>23</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3.273</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415389556"/>
                  </a:ext>
                </a:extLst>
              </a:tr>
              <a:tr h="120987">
                <a:tc>
                  <a:txBody>
                    <a:bodyPr/>
                    <a:lstStyle/>
                    <a:p>
                      <a:pPr algn="ctr" fontAlgn="b"/>
                      <a:r>
                        <a:rPr lang="en-US" sz="1000" u="none" strike="noStrike">
                          <a:effectLst/>
                        </a:rPr>
                        <a:t>24</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4.805</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1873628393"/>
                  </a:ext>
                </a:extLst>
              </a:tr>
              <a:tr h="120987">
                <a:tc>
                  <a:txBody>
                    <a:bodyPr/>
                    <a:lstStyle/>
                    <a:p>
                      <a:pPr algn="ctr" fontAlgn="b"/>
                      <a:r>
                        <a:rPr lang="en-US" sz="1000" u="none" strike="noStrike">
                          <a:effectLst/>
                        </a:rPr>
                        <a:t>25</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5.228</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830623456"/>
                  </a:ext>
                </a:extLst>
              </a:tr>
            </a:tbl>
          </a:graphicData>
        </a:graphic>
      </p:graphicFrame>
      <p:graphicFrame>
        <p:nvGraphicFramePr>
          <p:cNvPr id="9" name="Table 8">
            <a:extLst>
              <a:ext uri="{FF2B5EF4-FFF2-40B4-BE49-F238E27FC236}">
                <a16:creationId xmlns:a16="http://schemas.microsoft.com/office/drawing/2014/main" id="{2AEEE0FF-5E4F-4467-A419-9A59DDFA5446}"/>
              </a:ext>
            </a:extLst>
          </p:cNvPr>
          <p:cNvGraphicFramePr>
            <a:graphicFrameLocks noGrp="1"/>
          </p:cNvGraphicFramePr>
          <p:nvPr>
            <p:extLst>
              <p:ext uri="{D42A27DB-BD31-4B8C-83A1-F6EECF244321}">
                <p14:modId xmlns:p14="http://schemas.microsoft.com/office/powerpoint/2010/main" val="1278960205"/>
              </p:ext>
            </p:extLst>
          </p:nvPr>
        </p:nvGraphicFramePr>
        <p:xfrm>
          <a:off x="6786880" y="1398825"/>
          <a:ext cx="4756261" cy="4228211"/>
        </p:xfrm>
        <a:graphic>
          <a:graphicData uri="http://schemas.openxmlformats.org/drawingml/2006/table">
            <a:tbl>
              <a:tblPr>
                <a:tableStyleId>{5C22544A-7EE6-4342-B048-85BDC9FD1C3A}</a:tableStyleId>
              </a:tblPr>
              <a:tblGrid>
                <a:gridCol w="790799">
                  <a:extLst>
                    <a:ext uri="{9D8B030D-6E8A-4147-A177-3AD203B41FA5}">
                      <a16:colId xmlns:a16="http://schemas.microsoft.com/office/drawing/2014/main" val="3206853844"/>
                    </a:ext>
                  </a:extLst>
                </a:gridCol>
                <a:gridCol w="1054400">
                  <a:extLst>
                    <a:ext uri="{9D8B030D-6E8A-4147-A177-3AD203B41FA5}">
                      <a16:colId xmlns:a16="http://schemas.microsoft.com/office/drawing/2014/main" val="4103829112"/>
                    </a:ext>
                  </a:extLst>
                </a:gridCol>
                <a:gridCol w="1615983">
                  <a:extLst>
                    <a:ext uri="{9D8B030D-6E8A-4147-A177-3AD203B41FA5}">
                      <a16:colId xmlns:a16="http://schemas.microsoft.com/office/drawing/2014/main" val="1532913974"/>
                    </a:ext>
                  </a:extLst>
                </a:gridCol>
                <a:gridCol w="1295079">
                  <a:extLst>
                    <a:ext uri="{9D8B030D-6E8A-4147-A177-3AD203B41FA5}">
                      <a16:colId xmlns:a16="http://schemas.microsoft.com/office/drawing/2014/main" val="1435993453"/>
                    </a:ext>
                  </a:extLst>
                </a:gridCol>
              </a:tblGrid>
              <a:tr h="162528">
                <a:tc>
                  <a:txBody>
                    <a:bodyPr/>
                    <a:lstStyle/>
                    <a:p>
                      <a:pPr algn="ctr" fontAlgn="b"/>
                      <a:r>
                        <a:rPr lang="en-US" sz="1000" u="none" strike="noStrike">
                          <a:effectLst/>
                        </a:rPr>
                        <a:t>Lần</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Deadlock</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Điểm dừng(Thức ăn còn lại)</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Thời gian(s)</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807921330"/>
                  </a:ext>
                </a:extLst>
              </a:tr>
              <a:tr h="162528">
                <a:tc>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4.984</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637029367"/>
                  </a:ext>
                </a:extLst>
              </a:tr>
              <a:tr h="162528">
                <a:tc>
                  <a:txBody>
                    <a:bodyPr/>
                    <a:lstStyle/>
                    <a:p>
                      <a:pPr algn="ct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3.817</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2350429172"/>
                  </a:ext>
                </a:extLst>
              </a:tr>
              <a:tr h="162528">
                <a:tc>
                  <a:txBody>
                    <a:bodyPr/>
                    <a:lstStyle/>
                    <a:p>
                      <a:pPr algn="ct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4.633</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581249841"/>
                  </a:ext>
                </a:extLst>
              </a:tr>
              <a:tr h="162528">
                <a:tc>
                  <a:txBody>
                    <a:bodyPr/>
                    <a:lstStyle/>
                    <a:p>
                      <a:pPr algn="ct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x</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14</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1144233406"/>
                  </a:ext>
                </a:extLst>
              </a:tr>
              <a:tr h="162528">
                <a:tc>
                  <a:txBody>
                    <a:bodyPr/>
                    <a:lstStyle/>
                    <a:p>
                      <a:pPr algn="ct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3.226</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2876010484"/>
                  </a:ext>
                </a:extLst>
              </a:tr>
              <a:tr h="162528">
                <a:tc>
                  <a:txBody>
                    <a:bodyPr/>
                    <a:lstStyle/>
                    <a:p>
                      <a:pPr algn="ctr" fontAlgn="b"/>
                      <a:r>
                        <a:rPr lang="en-US" sz="1000" u="none" strike="noStrike">
                          <a:effectLst/>
                        </a:rPr>
                        <a:t>6</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4.872</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218878570"/>
                  </a:ext>
                </a:extLst>
              </a:tr>
              <a:tr h="162528">
                <a:tc>
                  <a:txBody>
                    <a:bodyPr/>
                    <a:lstStyle/>
                    <a:p>
                      <a:pPr algn="ctr" fontAlgn="b"/>
                      <a:r>
                        <a:rPr lang="en-US" sz="1000" u="none" strike="noStrike">
                          <a:effectLst/>
                        </a:rPr>
                        <a:t>7</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4.695</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708041581"/>
                  </a:ext>
                </a:extLst>
              </a:tr>
              <a:tr h="162528">
                <a:tc>
                  <a:txBody>
                    <a:bodyPr/>
                    <a:lstStyle/>
                    <a:p>
                      <a:pPr algn="ct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4.619</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1407154026"/>
                  </a:ext>
                </a:extLst>
              </a:tr>
              <a:tr h="162528">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3.247</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322310483"/>
                  </a:ext>
                </a:extLst>
              </a:tr>
              <a:tr h="165011">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5.101</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679915884"/>
                  </a:ext>
                </a:extLst>
              </a:tr>
              <a:tr h="162528">
                <a:tc>
                  <a:txBody>
                    <a:bodyPr/>
                    <a:lstStyle/>
                    <a:p>
                      <a:pPr algn="ctr" fontAlgn="b"/>
                      <a:r>
                        <a:rPr lang="en-US" sz="1000" u="none" strike="noStrike">
                          <a:effectLst/>
                        </a:rPr>
                        <a:t>11</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3.741</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1180140046"/>
                  </a:ext>
                </a:extLst>
              </a:tr>
              <a:tr h="162528">
                <a:tc>
                  <a:txBody>
                    <a:bodyPr/>
                    <a:lstStyle/>
                    <a:p>
                      <a:pPr algn="ctr" fontAlgn="b"/>
                      <a:r>
                        <a:rPr lang="en-US" sz="1000" u="none" strike="noStrike">
                          <a:effectLst/>
                        </a:rPr>
                        <a:t>12</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4.622</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2350768624"/>
                  </a:ext>
                </a:extLst>
              </a:tr>
              <a:tr h="162528">
                <a:tc>
                  <a:txBody>
                    <a:bodyPr/>
                    <a:lstStyle/>
                    <a:p>
                      <a:pPr algn="ctr" fontAlgn="b"/>
                      <a:r>
                        <a:rPr lang="en-US" sz="1000" u="none" strike="noStrike">
                          <a:effectLst/>
                        </a:rPr>
                        <a:t>13</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4.781</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40757909"/>
                  </a:ext>
                </a:extLst>
              </a:tr>
              <a:tr h="162528">
                <a:tc>
                  <a:txBody>
                    <a:bodyPr/>
                    <a:lstStyle/>
                    <a:p>
                      <a:pPr algn="ctr" fontAlgn="b"/>
                      <a:r>
                        <a:rPr lang="en-US" sz="1000" u="none" strike="noStrike">
                          <a:effectLst/>
                        </a:rPr>
                        <a:t>14</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5.102</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938916640"/>
                  </a:ext>
                </a:extLst>
              </a:tr>
              <a:tr h="162528">
                <a:tc>
                  <a:txBody>
                    <a:bodyPr/>
                    <a:lstStyle/>
                    <a:p>
                      <a:pPr algn="ctr" fontAlgn="b"/>
                      <a:r>
                        <a:rPr lang="en-US" sz="1000" u="none" strike="noStrike">
                          <a:effectLst/>
                        </a:rPr>
                        <a:t>15</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5.367</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2115357185"/>
                  </a:ext>
                </a:extLst>
              </a:tr>
              <a:tr h="162528">
                <a:tc>
                  <a:txBody>
                    <a:bodyPr/>
                    <a:lstStyle/>
                    <a:p>
                      <a:pPr algn="ctr" fontAlgn="b"/>
                      <a:r>
                        <a:rPr lang="en-US" sz="1000" u="none" strike="noStrike">
                          <a:effectLst/>
                        </a:rPr>
                        <a:t>16</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3.481</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4234308408"/>
                  </a:ext>
                </a:extLst>
              </a:tr>
              <a:tr h="162528">
                <a:tc>
                  <a:txBody>
                    <a:bodyPr/>
                    <a:lstStyle/>
                    <a:p>
                      <a:pPr algn="ctr" fontAlgn="b"/>
                      <a:r>
                        <a:rPr lang="en-US" sz="1000" u="none" strike="noStrike">
                          <a:effectLst/>
                        </a:rPr>
                        <a:t>17</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6.345</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1284830357"/>
                  </a:ext>
                </a:extLst>
              </a:tr>
              <a:tr h="162528">
                <a:tc>
                  <a:txBody>
                    <a:bodyPr/>
                    <a:lstStyle/>
                    <a:p>
                      <a:pPr algn="ctr" fontAlgn="b"/>
                      <a:r>
                        <a:rPr lang="en-US" sz="1000" u="none" strike="noStrike">
                          <a:effectLst/>
                        </a:rPr>
                        <a:t>18</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5.371</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870022607"/>
                  </a:ext>
                </a:extLst>
              </a:tr>
              <a:tr h="162528">
                <a:tc>
                  <a:txBody>
                    <a:bodyPr/>
                    <a:lstStyle/>
                    <a:p>
                      <a:pPr algn="ctr" fontAlgn="b"/>
                      <a:r>
                        <a:rPr lang="en-US" sz="1000" u="none" strike="noStrike">
                          <a:effectLst/>
                        </a:rPr>
                        <a:t>19</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5.374</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1067047835"/>
                  </a:ext>
                </a:extLst>
              </a:tr>
              <a:tr h="162528">
                <a:tc>
                  <a:txBody>
                    <a:bodyPr/>
                    <a:lstStyle/>
                    <a:p>
                      <a:pPr algn="ctr" fontAlgn="b"/>
                      <a:r>
                        <a:rPr lang="en-US" sz="1000" u="none" strike="noStrike">
                          <a:effectLst/>
                        </a:rPr>
                        <a:t>20</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3.254</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51243574"/>
                  </a:ext>
                </a:extLst>
              </a:tr>
              <a:tr h="162528">
                <a:tc>
                  <a:txBody>
                    <a:bodyPr/>
                    <a:lstStyle/>
                    <a:p>
                      <a:pPr algn="ctr" fontAlgn="b"/>
                      <a:r>
                        <a:rPr lang="en-US" sz="1000" u="none" strike="noStrike">
                          <a:effectLst/>
                        </a:rPr>
                        <a:t>21</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5.103</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12118718"/>
                  </a:ext>
                </a:extLst>
              </a:tr>
              <a:tr h="162528">
                <a:tc>
                  <a:txBody>
                    <a:bodyPr/>
                    <a:lstStyle/>
                    <a:p>
                      <a:pPr algn="ctr" fontAlgn="b"/>
                      <a:r>
                        <a:rPr lang="en-US" sz="1000" u="none" strike="noStrike">
                          <a:effectLst/>
                        </a:rPr>
                        <a:t>22</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5.868</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956005458"/>
                  </a:ext>
                </a:extLst>
              </a:tr>
              <a:tr h="162528">
                <a:tc>
                  <a:txBody>
                    <a:bodyPr/>
                    <a:lstStyle/>
                    <a:p>
                      <a:pPr algn="ctr" fontAlgn="b"/>
                      <a:r>
                        <a:rPr lang="en-US" sz="1000" u="none" strike="noStrike">
                          <a:effectLst/>
                        </a:rPr>
                        <a:t>23</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x</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204603165"/>
                  </a:ext>
                </a:extLst>
              </a:tr>
              <a:tr h="162528">
                <a:tc>
                  <a:txBody>
                    <a:bodyPr/>
                    <a:lstStyle/>
                    <a:p>
                      <a:pPr algn="ctr" fontAlgn="b"/>
                      <a:r>
                        <a:rPr lang="en-US" sz="1000" u="none" strike="noStrike">
                          <a:effectLst/>
                        </a:rPr>
                        <a:t>24</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4.802</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016513511"/>
                  </a:ext>
                </a:extLst>
              </a:tr>
              <a:tr h="162528">
                <a:tc>
                  <a:txBody>
                    <a:bodyPr/>
                    <a:lstStyle/>
                    <a:p>
                      <a:pPr algn="ctr" fontAlgn="b"/>
                      <a:r>
                        <a:rPr lang="en-US" sz="1000" u="none" strike="noStrike">
                          <a:effectLst/>
                        </a:rPr>
                        <a:t>25</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3.785</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124166994"/>
                  </a:ext>
                </a:extLst>
              </a:tr>
            </a:tbl>
          </a:graphicData>
        </a:graphic>
      </p:graphicFrame>
      <p:sp>
        <p:nvSpPr>
          <p:cNvPr id="10" name="TextBox 9">
            <a:extLst>
              <a:ext uri="{FF2B5EF4-FFF2-40B4-BE49-F238E27FC236}">
                <a16:creationId xmlns:a16="http://schemas.microsoft.com/office/drawing/2014/main" id="{CF470EF0-ABE9-491C-AE89-64A6609128ED}"/>
              </a:ext>
            </a:extLst>
          </p:cNvPr>
          <p:cNvSpPr txBox="1"/>
          <p:nvPr/>
        </p:nvSpPr>
        <p:spPr>
          <a:xfrm>
            <a:off x="1929017" y="1009189"/>
            <a:ext cx="1979022" cy="338554"/>
          </a:xfrm>
          <a:prstGeom prst="rect">
            <a:avLst/>
          </a:prstGeom>
          <a:noFill/>
        </p:spPr>
        <p:txBody>
          <a:bodyPr wrap="square" rtlCol="0">
            <a:spAutoFit/>
          </a:bodyPr>
          <a:lstStyle/>
          <a:p>
            <a:r>
              <a:rPr lang="en-US" sz="1600" err="1">
                <a:latin typeface="Montserrat" panose="00000500000000000000" pitchFamily="2" charset="0"/>
              </a:rPr>
              <a:t>Sleep_thread</a:t>
            </a:r>
            <a:r>
              <a:rPr lang="en-US" sz="1600">
                <a:latin typeface="Montserrat" panose="00000500000000000000" pitchFamily="2" charset="0"/>
              </a:rPr>
              <a:t> : </a:t>
            </a:r>
            <a:r>
              <a:rPr lang="en-US" sz="1600" b="1">
                <a:latin typeface="Montserrat" panose="00000500000000000000" pitchFamily="2" charset="0"/>
              </a:rPr>
              <a:t>1s</a:t>
            </a:r>
          </a:p>
        </p:txBody>
      </p:sp>
      <p:sp>
        <p:nvSpPr>
          <p:cNvPr id="11" name="TextBox 10">
            <a:extLst>
              <a:ext uri="{FF2B5EF4-FFF2-40B4-BE49-F238E27FC236}">
                <a16:creationId xmlns:a16="http://schemas.microsoft.com/office/drawing/2014/main" id="{FCB3660E-EC44-47E4-9863-8C2D7BE9EB16}"/>
              </a:ext>
            </a:extLst>
          </p:cNvPr>
          <p:cNvSpPr txBox="1"/>
          <p:nvPr/>
        </p:nvSpPr>
        <p:spPr>
          <a:xfrm>
            <a:off x="8283962" y="945783"/>
            <a:ext cx="1979022" cy="338554"/>
          </a:xfrm>
          <a:prstGeom prst="rect">
            <a:avLst/>
          </a:prstGeom>
          <a:noFill/>
        </p:spPr>
        <p:txBody>
          <a:bodyPr wrap="square" rtlCol="0">
            <a:spAutoFit/>
          </a:bodyPr>
          <a:lstStyle/>
          <a:p>
            <a:r>
              <a:rPr lang="en-US" sz="1600" err="1">
                <a:latin typeface="Montserrat" panose="00000500000000000000" pitchFamily="2" charset="0"/>
              </a:rPr>
              <a:t>Sleep_thread</a:t>
            </a:r>
            <a:r>
              <a:rPr lang="en-US" sz="1600">
                <a:latin typeface="Montserrat" panose="00000500000000000000" pitchFamily="2" charset="0"/>
              </a:rPr>
              <a:t> : </a:t>
            </a:r>
            <a:r>
              <a:rPr lang="en-US" sz="1600" b="1">
                <a:latin typeface="Montserrat" panose="00000500000000000000" pitchFamily="2" charset="0"/>
              </a:rPr>
              <a:t>2s</a:t>
            </a:r>
          </a:p>
        </p:txBody>
      </p:sp>
      <p:grpSp>
        <p:nvGrpSpPr>
          <p:cNvPr id="12" name="!!2">
            <a:extLst>
              <a:ext uri="{FF2B5EF4-FFF2-40B4-BE49-F238E27FC236}">
                <a16:creationId xmlns:a16="http://schemas.microsoft.com/office/drawing/2014/main" id="{E39B3D2A-F107-4E49-A5EF-71E61CA6D628}"/>
              </a:ext>
            </a:extLst>
          </p:cNvPr>
          <p:cNvGrpSpPr/>
          <p:nvPr/>
        </p:nvGrpSpPr>
        <p:grpSpPr>
          <a:xfrm>
            <a:off x="10654626" y="118011"/>
            <a:ext cx="1352938" cy="1166326"/>
            <a:chOff x="10114384" y="822416"/>
            <a:chExt cx="1352938" cy="1166326"/>
          </a:xfrm>
        </p:grpSpPr>
        <p:cxnSp>
          <p:nvCxnSpPr>
            <p:cNvPr id="13" name="Straight Connector 12">
              <a:extLst>
                <a:ext uri="{FF2B5EF4-FFF2-40B4-BE49-F238E27FC236}">
                  <a16:creationId xmlns:a16="http://schemas.microsoft.com/office/drawing/2014/main" id="{DF261589-1485-4F46-84DB-32EFA6755F6B}"/>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1E64468-6AFE-483C-8B30-B146C7386234}"/>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 name="!!3">
            <a:extLst>
              <a:ext uri="{FF2B5EF4-FFF2-40B4-BE49-F238E27FC236}">
                <a16:creationId xmlns:a16="http://schemas.microsoft.com/office/drawing/2014/main" id="{403A36A6-367A-40BE-A07A-ECDDBCDD6143}"/>
              </a:ext>
            </a:extLst>
          </p:cNvPr>
          <p:cNvGrpSpPr/>
          <p:nvPr/>
        </p:nvGrpSpPr>
        <p:grpSpPr>
          <a:xfrm rot="10800000">
            <a:off x="252697" y="5545168"/>
            <a:ext cx="1352938" cy="1166326"/>
            <a:chOff x="10114384" y="822416"/>
            <a:chExt cx="1352938" cy="1166326"/>
          </a:xfrm>
        </p:grpSpPr>
        <p:cxnSp>
          <p:nvCxnSpPr>
            <p:cNvPr id="18" name="Straight Connector 17">
              <a:extLst>
                <a:ext uri="{FF2B5EF4-FFF2-40B4-BE49-F238E27FC236}">
                  <a16:creationId xmlns:a16="http://schemas.microsoft.com/office/drawing/2014/main" id="{86245173-FE92-4F86-96AE-A6F5E088B5A6}"/>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BD15C98-D419-4663-B713-60B145F4E6CC}"/>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CFAF1A4F-D5F1-4F48-ACAB-89E5B23EC4CD}"/>
              </a:ext>
            </a:extLst>
          </p:cNvPr>
          <p:cNvSpPr txBox="1"/>
          <p:nvPr/>
        </p:nvSpPr>
        <p:spPr>
          <a:xfrm>
            <a:off x="1653269" y="6515547"/>
            <a:ext cx="6118860" cy="338554"/>
          </a:xfrm>
          <a:prstGeom prst="rect">
            <a:avLst/>
          </a:prstGeom>
          <a:noFill/>
        </p:spPr>
        <p:txBody>
          <a:bodyPr wrap="square">
            <a:spAutoFit/>
          </a:bodyPr>
          <a:lstStyle/>
          <a:p>
            <a:r>
              <a:rPr lang="en-US" sz="1600">
                <a:latin typeface="Montserrat "/>
              </a:rPr>
              <a:t>Linux Operating System</a:t>
            </a:r>
          </a:p>
        </p:txBody>
      </p:sp>
      <p:pic>
        <p:nvPicPr>
          <p:cNvPr id="21" name="Graphic 20" descr="Aperture outline">
            <a:extLst>
              <a:ext uri="{FF2B5EF4-FFF2-40B4-BE49-F238E27FC236}">
                <a16:creationId xmlns:a16="http://schemas.microsoft.com/office/drawing/2014/main" id="{EBF5E534-740C-4395-A05B-E9DC150CC6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5751" y="6436315"/>
            <a:ext cx="421685" cy="421685"/>
          </a:xfrm>
          <a:prstGeom prst="rect">
            <a:avLst/>
          </a:prstGeom>
        </p:spPr>
      </p:pic>
      <p:sp>
        <p:nvSpPr>
          <p:cNvPr id="22" name="TextBox 21">
            <a:extLst>
              <a:ext uri="{FF2B5EF4-FFF2-40B4-BE49-F238E27FC236}">
                <a16:creationId xmlns:a16="http://schemas.microsoft.com/office/drawing/2014/main" id="{2C14DA71-FD0B-4B65-859C-8F9037BB4B55}"/>
              </a:ext>
            </a:extLst>
          </p:cNvPr>
          <p:cNvSpPr txBox="1"/>
          <p:nvPr/>
        </p:nvSpPr>
        <p:spPr>
          <a:xfrm flipH="1">
            <a:off x="577828" y="180419"/>
            <a:ext cx="4616391" cy="400110"/>
          </a:xfrm>
          <a:prstGeom prst="rect">
            <a:avLst/>
          </a:prstGeom>
          <a:noFill/>
        </p:spPr>
        <p:txBody>
          <a:bodyPr wrap="square" rtlCol="0">
            <a:spAutoFit/>
          </a:bodyPr>
          <a:lstStyle/>
          <a:p>
            <a:r>
              <a:rPr lang="en-US" sz="2000">
                <a:latin typeface="Montserrat Black" panose="00000A00000000000000" pitchFamily="2" charset="0"/>
              </a:rPr>
              <a:t>Dining Philosophers - Solution</a:t>
            </a:r>
          </a:p>
        </p:txBody>
      </p:sp>
      <p:sp>
        <p:nvSpPr>
          <p:cNvPr id="23" name="TextBox 22">
            <a:extLst>
              <a:ext uri="{FF2B5EF4-FFF2-40B4-BE49-F238E27FC236}">
                <a16:creationId xmlns:a16="http://schemas.microsoft.com/office/drawing/2014/main" id="{6DF3B927-5126-421C-B7BB-6538A2B1B90D}"/>
              </a:ext>
            </a:extLst>
          </p:cNvPr>
          <p:cNvSpPr txBox="1"/>
          <p:nvPr/>
        </p:nvSpPr>
        <p:spPr>
          <a:xfrm>
            <a:off x="798035" y="595786"/>
            <a:ext cx="4124960" cy="369332"/>
          </a:xfrm>
          <a:prstGeom prst="rect">
            <a:avLst/>
          </a:prstGeom>
          <a:noFill/>
        </p:spPr>
        <p:txBody>
          <a:bodyPr wrap="square" rtlCol="0">
            <a:spAutoFit/>
          </a:bodyPr>
          <a:lstStyle/>
          <a:p>
            <a:pPr marL="285750" indent="-285750">
              <a:buFont typeface="Wingdings" panose="05000000000000000000" pitchFamily="2" charset="2"/>
              <a:buChar char="§"/>
            </a:pPr>
            <a:r>
              <a:rPr lang="en-US" b="1">
                <a:latin typeface="Montserrat" panose="00000500000000000000" pitchFamily="2" charset="0"/>
              </a:rPr>
              <a:t>Solution 2 : </a:t>
            </a:r>
            <a:r>
              <a:rPr lang="en-US" b="1" err="1">
                <a:latin typeface="Montserrat" panose="00000500000000000000" pitchFamily="2" charset="0"/>
              </a:rPr>
              <a:t>Tiến</a:t>
            </a:r>
            <a:r>
              <a:rPr lang="en-US" b="1">
                <a:latin typeface="Montserrat" panose="00000500000000000000" pitchFamily="2" charset="0"/>
              </a:rPr>
              <a:t> </a:t>
            </a:r>
            <a:r>
              <a:rPr lang="en-US" b="1" err="1">
                <a:latin typeface="Montserrat" panose="00000500000000000000" pitchFamily="2" charset="0"/>
              </a:rPr>
              <a:t>trình</a:t>
            </a:r>
            <a:r>
              <a:rPr lang="en-US" b="1">
                <a:latin typeface="Montserrat" panose="00000500000000000000" pitchFamily="2" charset="0"/>
              </a:rPr>
              <a:t> </a:t>
            </a:r>
            <a:r>
              <a:rPr lang="en-US" b="1" err="1">
                <a:latin typeface="Montserrat" panose="00000500000000000000" pitchFamily="2" charset="0"/>
              </a:rPr>
              <a:t>ngủ</a:t>
            </a:r>
            <a:endParaRPr lang="en-US" b="1">
              <a:latin typeface="Montserrat" panose="00000500000000000000" pitchFamily="2" charset="0"/>
            </a:endParaRPr>
          </a:p>
        </p:txBody>
      </p:sp>
      <p:sp>
        <p:nvSpPr>
          <p:cNvPr id="3" name="TextBox 2">
            <a:extLst>
              <a:ext uri="{FF2B5EF4-FFF2-40B4-BE49-F238E27FC236}">
                <a16:creationId xmlns:a16="http://schemas.microsoft.com/office/drawing/2014/main" id="{474C208D-E4A1-40C0-8CFC-82160CE8AE54}"/>
              </a:ext>
            </a:extLst>
          </p:cNvPr>
          <p:cNvSpPr txBox="1"/>
          <p:nvPr/>
        </p:nvSpPr>
        <p:spPr>
          <a:xfrm>
            <a:off x="1026578" y="5767136"/>
            <a:ext cx="4249340" cy="584775"/>
          </a:xfrm>
          <a:prstGeom prst="rect">
            <a:avLst/>
          </a:prstGeom>
          <a:noFill/>
        </p:spPr>
        <p:txBody>
          <a:bodyPr wrap="square" rtlCol="0">
            <a:spAutoFit/>
          </a:bodyPr>
          <a:lstStyle/>
          <a:p>
            <a:r>
              <a:rPr lang="en-US" sz="1600">
                <a:latin typeface="Montserrat" panose="00000500000000000000" pitchFamily="2" charset="0"/>
              </a:rPr>
              <a:t>Có </a:t>
            </a:r>
            <a:r>
              <a:rPr lang="en-US" sz="1600" b="1">
                <a:latin typeface="Montserrat" panose="00000500000000000000" pitchFamily="2" charset="0"/>
              </a:rPr>
              <a:t>3</a:t>
            </a:r>
            <a:r>
              <a:rPr lang="en-US" sz="1600">
                <a:latin typeface="Montserrat" panose="00000500000000000000" pitchFamily="2" charset="0"/>
              </a:rPr>
              <a:t> lần Deadlock và thời gian thực thi chương trình trung bình là  </a:t>
            </a:r>
            <a:r>
              <a:rPr lang="en-US" sz="1600" b="1">
                <a:latin typeface="Montserrat" panose="00000500000000000000" pitchFamily="2" charset="0"/>
              </a:rPr>
              <a:t>5.177 s</a:t>
            </a:r>
          </a:p>
        </p:txBody>
      </p:sp>
      <p:sp>
        <p:nvSpPr>
          <p:cNvPr id="24" name="TextBox 23">
            <a:extLst>
              <a:ext uri="{FF2B5EF4-FFF2-40B4-BE49-F238E27FC236}">
                <a16:creationId xmlns:a16="http://schemas.microsoft.com/office/drawing/2014/main" id="{033E6A3B-64BE-4F5D-A1B0-679E641138F0}"/>
              </a:ext>
            </a:extLst>
          </p:cNvPr>
          <p:cNvSpPr txBox="1"/>
          <p:nvPr/>
        </p:nvSpPr>
        <p:spPr>
          <a:xfrm>
            <a:off x="6786879" y="5777316"/>
            <a:ext cx="4958475" cy="830997"/>
          </a:xfrm>
          <a:prstGeom prst="rect">
            <a:avLst/>
          </a:prstGeom>
          <a:noFill/>
        </p:spPr>
        <p:txBody>
          <a:bodyPr wrap="square" rtlCol="0">
            <a:spAutoFit/>
          </a:bodyPr>
          <a:lstStyle/>
          <a:p>
            <a:r>
              <a:rPr lang="en-US" sz="1600">
                <a:latin typeface="Montserrat" panose="00000500000000000000" pitchFamily="2" charset="0"/>
              </a:rPr>
              <a:t>Chỉ còn</a:t>
            </a:r>
            <a:r>
              <a:rPr lang="en-US" sz="1600" b="1">
                <a:latin typeface="Montserrat" panose="00000500000000000000" pitchFamily="2" charset="0"/>
              </a:rPr>
              <a:t> 2 </a:t>
            </a:r>
            <a:r>
              <a:rPr lang="en-US" sz="1600">
                <a:latin typeface="Montserrat" panose="00000500000000000000" pitchFamily="2" charset="0"/>
              </a:rPr>
              <a:t>lần Deadlock và thời gian thực thi chương trình trung bình giảm xuống còn  </a:t>
            </a:r>
            <a:r>
              <a:rPr lang="en-US" sz="1600" b="1">
                <a:latin typeface="Montserrat" panose="00000500000000000000" pitchFamily="2" charset="0"/>
              </a:rPr>
              <a:t>4.616 s</a:t>
            </a:r>
          </a:p>
        </p:txBody>
      </p:sp>
      <p:sp>
        <p:nvSpPr>
          <p:cNvPr id="25" name="TextBox 24">
            <a:extLst>
              <a:ext uri="{FF2B5EF4-FFF2-40B4-BE49-F238E27FC236}">
                <a16:creationId xmlns:a16="http://schemas.microsoft.com/office/drawing/2014/main" id="{5F51BBE6-27D5-457B-8982-0AD925DACFCA}"/>
              </a:ext>
            </a:extLst>
          </p:cNvPr>
          <p:cNvSpPr txBox="1"/>
          <p:nvPr/>
        </p:nvSpPr>
        <p:spPr>
          <a:xfrm>
            <a:off x="5727297" y="315752"/>
            <a:ext cx="5886875" cy="584775"/>
          </a:xfrm>
          <a:prstGeom prst="rect">
            <a:avLst/>
          </a:prstGeom>
          <a:noFill/>
        </p:spPr>
        <p:txBody>
          <a:bodyPr wrap="square" rtlCol="0">
            <a:spAutoFit/>
          </a:bodyPr>
          <a:lstStyle/>
          <a:p>
            <a:r>
              <a:rPr lang="en-US" sz="1600">
                <a:latin typeface="Montserrat" panose="00000500000000000000" pitchFamily="2" charset="0"/>
              </a:rPr>
              <a:t>Bảng khảo sát kết quả sau 25 lần đo khi thay đổi tăng thời gian ngủ lên</a:t>
            </a:r>
          </a:p>
        </p:txBody>
      </p:sp>
    </p:spTree>
    <p:extLst>
      <p:ext uri="{BB962C8B-B14F-4D97-AF65-F5344CB8AC3E}">
        <p14:creationId xmlns:p14="http://schemas.microsoft.com/office/powerpoint/2010/main" val="2609361859"/>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72C5D3C-EE05-45A6-9C11-5ADA397D21BC}"/>
              </a:ext>
            </a:extLst>
          </p:cNvPr>
          <p:cNvSpPr txBox="1"/>
          <p:nvPr/>
        </p:nvSpPr>
        <p:spPr>
          <a:xfrm>
            <a:off x="2060494" y="1058622"/>
            <a:ext cx="1987544" cy="338554"/>
          </a:xfrm>
          <a:prstGeom prst="rect">
            <a:avLst/>
          </a:prstGeom>
          <a:noFill/>
        </p:spPr>
        <p:txBody>
          <a:bodyPr wrap="square" rtlCol="0">
            <a:spAutoFit/>
          </a:bodyPr>
          <a:lstStyle/>
          <a:p>
            <a:r>
              <a:rPr lang="en-US" sz="1600" err="1">
                <a:latin typeface="Montserrat" panose="00000500000000000000" pitchFamily="2" charset="0"/>
              </a:rPr>
              <a:t>Sleep_thread</a:t>
            </a:r>
            <a:r>
              <a:rPr lang="en-US" sz="1600">
                <a:latin typeface="Montserrat" panose="00000500000000000000" pitchFamily="2" charset="0"/>
              </a:rPr>
              <a:t> : </a:t>
            </a:r>
            <a:r>
              <a:rPr lang="en-US" sz="1600" b="1">
                <a:latin typeface="Montserrat" panose="00000500000000000000" pitchFamily="2" charset="0"/>
              </a:rPr>
              <a:t>3s</a:t>
            </a:r>
          </a:p>
        </p:txBody>
      </p:sp>
      <p:graphicFrame>
        <p:nvGraphicFramePr>
          <p:cNvPr id="9" name="Table 8">
            <a:extLst>
              <a:ext uri="{FF2B5EF4-FFF2-40B4-BE49-F238E27FC236}">
                <a16:creationId xmlns:a16="http://schemas.microsoft.com/office/drawing/2014/main" id="{2AEEE0FF-5E4F-4467-A419-9A59DDFA5446}"/>
              </a:ext>
            </a:extLst>
          </p:cNvPr>
          <p:cNvGraphicFramePr>
            <a:graphicFrameLocks noGrp="1"/>
          </p:cNvGraphicFramePr>
          <p:nvPr>
            <p:extLst>
              <p:ext uri="{D42A27DB-BD31-4B8C-83A1-F6EECF244321}">
                <p14:modId xmlns:p14="http://schemas.microsoft.com/office/powerpoint/2010/main" val="3345525542"/>
              </p:ext>
            </p:extLst>
          </p:nvPr>
        </p:nvGraphicFramePr>
        <p:xfrm>
          <a:off x="6913316" y="1363569"/>
          <a:ext cx="4646536" cy="4214167"/>
        </p:xfrm>
        <a:graphic>
          <a:graphicData uri="http://schemas.openxmlformats.org/drawingml/2006/table">
            <a:tbl>
              <a:tblPr>
                <a:tableStyleId>{5C22544A-7EE6-4342-B048-85BDC9FD1C3A}</a:tableStyleId>
              </a:tblPr>
              <a:tblGrid>
                <a:gridCol w="772557">
                  <a:extLst>
                    <a:ext uri="{9D8B030D-6E8A-4147-A177-3AD203B41FA5}">
                      <a16:colId xmlns:a16="http://schemas.microsoft.com/office/drawing/2014/main" val="3206853844"/>
                    </a:ext>
                  </a:extLst>
                </a:gridCol>
                <a:gridCol w="1030074">
                  <a:extLst>
                    <a:ext uri="{9D8B030D-6E8A-4147-A177-3AD203B41FA5}">
                      <a16:colId xmlns:a16="http://schemas.microsoft.com/office/drawing/2014/main" val="4103829112"/>
                    </a:ext>
                  </a:extLst>
                </a:gridCol>
                <a:gridCol w="1502784">
                  <a:extLst>
                    <a:ext uri="{9D8B030D-6E8A-4147-A177-3AD203B41FA5}">
                      <a16:colId xmlns:a16="http://schemas.microsoft.com/office/drawing/2014/main" val="1532913974"/>
                    </a:ext>
                  </a:extLst>
                </a:gridCol>
                <a:gridCol w="1341121">
                  <a:extLst>
                    <a:ext uri="{9D8B030D-6E8A-4147-A177-3AD203B41FA5}">
                      <a16:colId xmlns:a16="http://schemas.microsoft.com/office/drawing/2014/main" val="1435993453"/>
                    </a:ext>
                  </a:extLst>
                </a:gridCol>
              </a:tblGrid>
              <a:tr h="213667">
                <a:tc>
                  <a:txBody>
                    <a:bodyPr/>
                    <a:lstStyle/>
                    <a:p>
                      <a:pPr algn="ctr" fontAlgn="b"/>
                      <a:r>
                        <a:rPr lang="en-US" sz="1000" u="none" strike="noStrike">
                          <a:effectLst/>
                        </a:rPr>
                        <a:t>Lần</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Deadlock</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Điểm dừng(Thức ăn còn lại)</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err="1">
                          <a:effectLst/>
                        </a:rPr>
                        <a:t>Thời</a:t>
                      </a:r>
                      <a:r>
                        <a:rPr lang="en-US" sz="1000" u="none" strike="noStrike">
                          <a:effectLst/>
                        </a:rPr>
                        <a:t> </a:t>
                      </a:r>
                      <a:r>
                        <a:rPr lang="en-US" sz="1000" u="none" strike="noStrike" err="1">
                          <a:effectLst/>
                        </a:rPr>
                        <a:t>gian</a:t>
                      </a:r>
                      <a:r>
                        <a:rPr lang="en-US" sz="1000" u="none" strike="noStrike">
                          <a:effectLst/>
                        </a:rPr>
                        <a:t>(s)</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807921330"/>
                  </a:ext>
                </a:extLst>
              </a:tr>
              <a:tr h="109764">
                <a:tc>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4.011</a:t>
                      </a:r>
                    </a:p>
                  </a:txBody>
                  <a:tcPr marL="7620" marR="7620" marT="7620" marB="0" anchor="b"/>
                </a:tc>
                <a:extLst>
                  <a:ext uri="{0D108BD9-81ED-4DB2-BD59-A6C34878D82A}">
                    <a16:rowId xmlns:a16="http://schemas.microsoft.com/office/drawing/2014/main" val="637029367"/>
                  </a:ext>
                </a:extLst>
              </a:tr>
              <a:tr h="109764">
                <a:tc>
                  <a:txBody>
                    <a:bodyPr/>
                    <a:lstStyle/>
                    <a:p>
                      <a:pPr algn="ct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4.013</a:t>
                      </a:r>
                    </a:p>
                  </a:txBody>
                  <a:tcPr marL="7620" marR="7620" marT="7620" marB="0" anchor="b"/>
                </a:tc>
                <a:extLst>
                  <a:ext uri="{0D108BD9-81ED-4DB2-BD59-A6C34878D82A}">
                    <a16:rowId xmlns:a16="http://schemas.microsoft.com/office/drawing/2014/main" val="2350429172"/>
                  </a:ext>
                </a:extLst>
              </a:tr>
              <a:tr h="109764">
                <a:tc>
                  <a:txBody>
                    <a:bodyPr/>
                    <a:lstStyle/>
                    <a:p>
                      <a:pPr algn="ct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4.01</a:t>
                      </a:r>
                    </a:p>
                  </a:txBody>
                  <a:tcPr marL="7620" marR="7620" marT="7620" marB="0" anchor="b"/>
                </a:tc>
                <a:extLst>
                  <a:ext uri="{0D108BD9-81ED-4DB2-BD59-A6C34878D82A}">
                    <a16:rowId xmlns:a16="http://schemas.microsoft.com/office/drawing/2014/main" val="3581249841"/>
                  </a:ext>
                </a:extLst>
              </a:tr>
              <a:tr h="109764">
                <a:tc>
                  <a:txBody>
                    <a:bodyPr/>
                    <a:lstStyle/>
                    <a:p>
                      <a:pPr algn="ct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4.011</a:t>
                      </a:r>
                    </a:p>
                  </a:txBody>
                  <a:tcPr marL="7620" marR="7620" marT="7620" marB="0" anchor="b"/>
                </a:tc>
                <a:extLst>
                  <a:ext uri="{0D108BD9-81ED-4DB2-BD59-A6C34878D82A}">
                    <a16:rowId xmlns:a16="http://schemas.microsoft.com/office/drawing/2014/main" val="1144233406"/>
                  </a:ext>
                </a:extLst>
              </a:tr>
              <a:tr h="109764">
                <a:tc>
                  <a:txBody>
                    <a:bodyPr/>
                    <a:lstStyle/>
                    <a:p>
                      <a:pPr algn="ct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4.008</a:t>
                      </a:r>
                    </a:p>
                  </a:txBody>
                  <a:tcPr marL="7620" marR="7620" marT="7620" marB="0" anchor="b"/>
                </a:tc>
                <a:extLst>
                  <a:ext uri="{0D108BD9-81ED-4DB2-BD59-A6C34878D82A}">
                    <a16:rowId xmlns:a16="http://schemas.microsoft.com/office/drawing/2014/main" val="2876010484"/>
                  </a:ext>
                </a:extLst>
              </a:tr>
              <a:tr h="109764">
                <a:tc>
                  <a:txBody>
                    <a:bodyPr/>
                    <a:lstStyle/>
                    <a:p>
                      <a:pPr algn="ctr" fontAlgn="b"/>
                      <a:r>
                        <a:rPr lang="en-US" sz="1000" u="none" strike="noStrike">
                          <a:effectLst/>
                        </a:rPr>
                        <a:t>6</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4.014</a:t>
                      </a:r>
                    </a:p>
                  </a:txBody>
                  <a:tcPr marL="7620" marR="7620" marT="7620" marB="0" anchor="b"/>
                </a:tc>
                <a:extLst>
                  <a:ext uri="{0D108BD9-81ED-4DB2-BD59-A6C34878D82A}">
                    <a16:rowId xmlns:a16="http://schemas.microsoft.com/office/drawing/2014/main" val="218878570"/>
                  </a:ext>
                </a:extLst>
              </a:tr>
              <a:tr h="109764">
                <a:tc>
                  <a:txBody>
                    <a:bodyPr/>
                    <a:lstStyle/>
                    <a:p>
                      <a:pPr algn="ctr" fontAlgn="b"/>
                      <a:r>
                        <a:rPr lang="en-US" sz="1000" u="none" strike="noStrike">
                          <a:effectLst/>
                        </a:rPr>
                        <a:t>7</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4.012</a:t>
                      </a:r>
                    </a:p>
                  </a:txBody>
                  <a:tcPr marL="7620" marR="7620" marT="7620" marB="0" anchor="b"/>
                </a:tc>
                <a:extLst>
                  <a:ext uri="{0D108BD9-81ED-4DB2-BD59-A6C34878D82A}">
                    <a16:rowId xmlns:a16="http://schemas.microsoft.com/office/drawing/2014/main" val="3708041581"/>
                  </a:ext>
                </a:extLst>
              </a:tr>
              <a:tr h="109764">
                <a:tc>
                  <a:txBody>
                    <a:bodyPr/>
                    <a:lstStyle/>
                    <a:p>
                      <a:pPr algn="ct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4.213</a:t>
                      </a:r>
                    </a:p>
                  </a:txBody>
                  <a:tcPr marL="7620" marR="7620" marT="7620" marB="0" anchor="b"/>
                </a:tc>
                <a:extLst>
                  <a:ext uri="{0D108BD9-81ED-4DB2-BD59-A6C34878D82A}">
                    <a16:rowId xmlns:a16="http://schemas.microsoft.com/office/drawing/2014/main" val="1407154026"/>
                  </a:ext>
                </a:extLst>
              </a:tr>
              <a:tr h="109764">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4.017</a:t>
                      </a:r>
                    </a:p>
                  </a:txBody>
                  <a:tcPr marL="7620" marR="7620" marT="7620" marB="0" anchor="b"/>
                </a:tc>
                <a:extLst>
                  <a:ext uri="{0D108BD9-81ED-4DB2-BD59-A6C34878D82A}">
                    <a16:rowId xmlns:a16="http://schemas.microsoft.com/office/drawing/2014/main" val="3322310483"/>
                  </a:ext>
                </a:extLst>
              </a:tr>
              <a:tr h="109764">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4.011</a:t>
                      </a:r>
                    </a:p>
                  </a:txBody>
                  <a:tcPr marL="7620" marR="7620" marT="7620" marB="0" anchor="b"/>
                </a:tc>
                <a:extLst>
                  <a:ext uri="{0D108BD9-81ED-4DB2-BD59-A6C34878D82A}">
                    <a16:rowId xmlns:a16="http://schemas.microsoft.com/office/drawing/2014/main" val="3679915884"/>
                  </a:ext>
                </a:extLst>
              </a:tr>
              <a:tr h="109764">
                <a:tc>
                  <a:txBody>
                    <a:bodyPr/>
                    <a:lstStyle/>
                    <a:p>
                      <a:pPr algn="ctr" fontAlgn="b"/>
                      <a:r>
                        <a:rPr lang="en-US" sz="1000" u="none" strike="noStrike">
                          <a:effectLst/>
                        </a:rPr>
                        <a:t>11</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4.213</a:t>
                      </a:r>
                    </a:p>
                  </a:txBody>
                  <a:tcPr marL="7620" marR="7620" marT="7620" marB="0" anchor="b"/>
                </a:tc>
                <a:extLst>
                  <a:ext uri="{0D108BD9-81ED-4DB2-BD59-A6C34878D82A}">
                    <a16:rowId xmlns:a16="http://schemas.microsoft.com/office/drawing/2014/main" val="1180140046"/>
                  </a:ext>
                </a:extLst>
              </a:tr>
              <a:tr h="109764">
                <a:tc>
                  <a:txBody>
                    <a:bodyPr/>
                    <a:lstStyle/>
                    <a:p>
                      <a:pPr algn="ctr" fontAlgn="b"/>
                      <a:r>
                        <a:rPr lang="en-US" sz="1000" u="none" strike="noStrike">
                          <a:effectLst/>
                        </a:rPr>
                        <a:t>12</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4.012</a:t>
                      </a:r>
                    </a:p>
                  </a:txBody>
                  <a:tcPr marL="7620" marR="7620" marT="7620" marB="0" anchor="b"/>
                </a:tc>
                <a:extLst>
                  <a:ext uri="{0D108BD9-81ED-4DB2-BD59-A6C34878D82A}">
                    <a16:rowId xmlns:a16="http://schemas.microsoft.com/office/drawing/2014/main" val="2350768624"/>
                  </a:ext>
                </a:extLst>
              </a:tr>
              <a:tr h="109764">
                <a:tc>
                  <a:txBody>
                    <a:bodyPr/>
                    <a:lstStyle/>
                    <a:p>
                      <a:pPr algn="ctr" fontAlgn="b"/>
                      <a:r>
                        <a:rPr lang="en-US" sz="1000" u="none" strike="noStrike">
                          <a:effectLst/>
                        </a:rPr>
                        <a:t>13</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4.245</a:t>
                      </a:r>
                    </a:p>
                  </a:txBody>
                  <a:tcPr marL="7620" marR="7620" marT="7620" marB="0" anchor="b"/>
                </a:tc>
                <a:extLst>
                  <a:ext uri="{0D108BD9-81ED-4DB2-BD59-A6C34878D82A}">
                    <a16:rowId xmlns:a16="http://schemas.microsoft.com/office/drawing/2014/main" val="40757909"/>
                  </a:ext>
                </a:extLst>
              </a:tr>
              <a:tr h="109764">
                <a:tc>
                  <a:txBody>
                    <a:bodyPr/>
                    <a:lstStyle/>
                    <a:p>
                      <a:pPr algn="ctr" fontAlgn="b"/>
                      <a:r>
                        <a:rPr lang="en-US" sz="1000" u="none" strike="noStrike">
                          <a:effectLst/>
                        </a:rPr>
                        <a:t>14</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4.013</a:t>
                      </a:r>
                    </a:p>
                  </a:txBody>
                  <a:tcPr marL="7620" marR="7620" marT="7620" marB="0" anchor="b"/>
                </a:tc>
                <a:extLst>
                  <a:ext uri="{0D108BD9-81ED-4DB2-BD59-A6C34878D82A}">
                    <a16:rowId xmlns:a16="http://schemas.microsoft.com/office/drawing/2014/main" val="938916640"/>
                  </a:ext>
                </a:extLst>
              </a:tr>
              <a:tr h="109764">
                <a:tc>
                  <a:txBody>
                    <a:bodyPr/>
                    <a:lstStyle/>
                    <a:p>
                      <a:pPr algn="ctr" fontAlgn="b"/>
                      <a:r>
                        <a:rPr lang="en-US" sz="1000" u="none" strike="noStrike">
                          <a:effectLst/>
                        </a:rPr>
                        <a:t>15</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4.011</a:t>
                      </a:r>
                    </a:p>
                  </a:txBody>
                  <a:tcPr marL="7620" marR="7620" marT="7620" marB="0" anchor="b"/>
                </a:tc>
                <a:extLst>
                  <a:ext uri="{0D108BD9-81ED-4DB2-BD59-A6C34878D82A}">
                    <a16:rowId xmlns:a16="http://schemas.microsoft.com/office/drawing/2014/main" val="2115357185"/>
                  </a:ext>
                </a:extLst>
              </a:tr>
              <a:tr h="109764">
                <a:tc>
                  <a:txBody>
                    <a:bodyPr/>
                    <a:lstStyle/>
                    <a:p>
                      <a:pPr algn="ctr" fontAlgn="b"/>
                      <a:r>
                        <a:rPr lang="en-US" sz="1000" u="none" strike="noStrike">
                          <a:effectLst/>
                        </a:rPr>
                        <a:t>16</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4.012</a:t>
                      </a:r>
                    </a:p>
                  </a:txBody>
                  <a:tcPr marL="7620" marR="7620" marT="7620" marB="0" anchor="b"/>
                </a:tc>
                <a:extLst>
                  <a:ext uri="{0D108BD9-81ED-4DB2-BD59-A6C34878D82A}">
                    <a16:rowId xmlns:a16="http://schemas.microsoft.com/office/drawing/2014/main" val="4234308408"/>
                  </a:ext>
                </a:extLst>
              </a:tr>
              <a:tr h="109764">
                <a:tc>
                  <a:txBody>
                    <a:bodyPr/>
                    <a:lstStyle/>
                    <a:p>
                      <a:pPr algn="ctr" fontAlgn="b"/>
                      <a:r>
                        <a:rPr lang="en-US" sz="1000" u="none" strike="noStrike">
                          <a:effectLst/>
                        </a:rPr>
                        <a:t>17</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4.301</a:t>
                      </a:r>
                    </a:p>
                  </a:txBody>
                  <a:tcPr marL="7620" marR="7620" marT="7620" marB="0" anchor="b"/>
                </a:tc>
                <a:extLst>
                  <a:ext uri="{0D108BD9-81ED-4DB2-BD59-A6C34878D82A}">
                    <a16:rowId xmlns:a16="http://schemas.microsoft.com/office/drawing/2014/main" val="1284830357"/>
                  </a:ext>
                </a:extLst>
              </a:tr>
              <a:tr h="109764">
                <a:tc>
                  <a:txBody>
                    <a:bodyPr/>
                    <a:lstStyle/>
                    <a:p>
                      <a:pPr algn="ctr" fontAlgn="b"/>
                      <a:r>
                        <a:rPr lang="en-US" sz="1000" u="none" strike="noStrike">
                          <a:effectLst/>
                        </a:rPr>
                        <a:t>18</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4.011</a:t>
                      </a:r>
                    </a:p>
                  </a:txBody>
                  <a:tcPr marL="7620" marR="7620" marT="7620" marB="0" anchor="b"/>
                </a:tc>
                <a:extLst>
                  <a:ext uri="{0D108BD9-81ED-4DB2-BD59-A6C34878D82A}">
                    <a16:rowId xmlns:a16="http://schemas.microsoft.com/office/drawing/2014/main" val="870022607"/>
                  </a:ext>
                </a:extLst>
              </a:tr>
              <a:tr h="109764">
                <a:tc>
                  <a:txBody>
                    <a:bodyPr/>
                    <a:lstStyle/>
                    <a:p>
                      <a:pPr algn="ctr" fontAlgn="b"/>
                      <a:r>
                        <a:rPr lang="en-US" sz="1000" u="none" strike="noStrike">
                          <a:effectLst/>
                        </a:rPr>
                        <a:t>19</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4.012</a:t>
                      </a:r>
                    </a:p>
                  </a:txBody>
                  <a:tcPr marL="7620" marR="7620" marT="7620" marB="0" anchor="b"/>
                </a:tc>
                <a:extLst>
                  <a:ext uri="{0D108BD9-81ED-4DB2-BD59-A6C34878D82A}">
                    <a16:rowId xmlns:a16="http://schemas.microsoft.com/office/drawing/2014/main" val="1067047835"/>
                  </a:ext>
                </a:extLst>
              </a:tr>
              <a:tr h="109764">
                <a:tc>
                  <a:txBody>
                    <a:bodyPr/>
                    <a:lstStyle/>
                    <a:p>
                      <a:pPr algn="ctr" fontAlgn="b"/>
                      <a:r>
                        <a:rPr lang="en-US" sz="1000" u="none" strike="noStrike">
                          <a:effectLst/>
                        </a:rPr>
                        <a:t>20</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4.313</a:t>
                      </a:r>
                    </a:p>
                  </a:txBody>
                  <a:tcPr marL="7620" marR="7620" marT="7620" marB="0" anchor="b"/>
                </a:tc>
                <a:extLst>
                  <a:ext uri="{0D108BD9-81ED-4DB2-BD59-A6C34878D82A}">
                    <a16:rowId xmlns:a16="http://schemas.microsoft.com/office/drawing/2014/main" val="51243574"/>
                  </a:ext>
                </a:extLst>
              </a:tr>
              <a:tr h="109764">
                <a:tc>
                  <a:txBody>
                    <a:bodyPr/>
                    <a:lstStyle/>
                    <a:p>
                      <a:pPr algn="ctr" fontAlgn="b"/>
                      <a:r>
                        <a:rPr lang="en-US" sz="1000" u="none" strike="noStrike">
                          <a:effectLst/>
                        </a:rPr>
                        <a:t>21</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4.012</a:t>
                      </a:r>
                    </a:p>
                  </a:txBody>
                  <a:tcPr marL="7620" marR="7620" marT="7620" marB="0" anchor="b"/>
                </a:tc>
                <a:extLst>
                  <a:ext uri="{0D108BD9-81ED-4DB2-BD59-A6C34878D82A}">
                    <a16:rowId xmlns:a16="http://schemas.microsoft.com/office/drawing/2014/main" val="312118718"/>
                  </a:ext>
                </a:extLst>
              </a:tr>
              <a:tr h="109764">
                <a:tc>
                  <a:txBody>
                    <a:bodyPr/>
                    <a:lstStyle/>
                    <a:p>
                      <a:pPr algn="ctr" fontAlgn="b"/>
                      <a:r>
                        <a:rPr lang="en-US" sz="1000" u="none" strike="noStrike">
                          <a:effectLst/>
                        </a:rPr>
                        <a:t>22</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4.011</a:t>
                      </a:r>
                    </a:p>
                  </a:txBody>
                  <a:tcPr marL="7620" marR="7620" marT="7620" marB="0" anchor="b"/>
                </a:tc>
                <a:extLst>
                  <a:ext uri="{0D108BD9-81ED-4DB2-BD59-A6C34878D82A}">
                    <a16:rowId xmlns:a16="http://schemas.microsoft.com/office/drawing/2014/main" val="956005458"/>
                  </a:ext>
                </a:extLst>
              </a:tr>
              <a:tr h="109764">
                <a:tc>
                  <a:txBody>
                    <a:bodyPr/>
                    <a:lstStyle/>
                    <a:p>
                      <a:pPr algn="ctr" fontAlgn="b"/>
                      <a:r>
                        <a:rPr lang="en-US" sz="1000" u="none" strike="noStrike">
                          <a:effectLst/>
                        </a:rPr>
                        <a:t>23</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4.012</a:t>
                      </a:r>
                    </a:p>
                  </a:txBody>
                  <a:tcPr marL="7620" marR="7620" marT="7620" marB="0" anchor="b"/>
                </a:tc>
                <a:extLst>
                  <a:ext uri="{0D108BD9-81ED-4DB2-BD59-A6C34878D82A}">
                    <a16:rowId xmlns:a16="http://schemas.microsoft.com/office/drawing/2014/main" val="3204603165"/>
                  </a:ext>
                </a:extLst>
              </a:tr>
              <a:tr h="109764">
                <a:tc>
                  <a:txBody>
                    <a:bodyPr/>
                    <a:lstStyle/>
                    <a:p>
                      <a:pPr algn="ctr" fontAlgn="b"/>
                      <a:r>
                        <a:rPr lang="en-US" sz="1000" u="none" strike="noStrike">
                          <a:effectLst/>
                        </a:rPr>
                        <a:t>24</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4.013</a:t>
                      </a:r>
                    </a:p>
                  </a:txBody>
                  <a:tcPr marL="7620" marR="7620" marT="7620" marB="0" anchor="b"/>
                </a:tc>
                <a:extLst>
                  <a:ext uri="{0D108BD9-81ED-4DB2-BD59-A6C34878D82A}">
                    <a16:rowId xmlns:a16="http://schemas.microsoft.com/office/drawing/2014/main" val="3016513511"/>
                  </a:ext>
                </a:extLst>
              </a:tr>
              <a:tr h="109764">
                <a:tc>
                  <a:txBody>
                    <a:bodyPr/>
                    <a:lstStyle/>
                    <a:p>
                      <a:pPr algn="ctr" fontAlgn="b"/>
                      <a:r>
                        <a:rPr lang="en-US" sz="1000" u="none" strike="noStrike">
                          <a:effectLst/>
                        </a:rPr>
                        <a:t>25</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4.013</a:t>
                      </a:r>
                    </a:p>
                  </a:txBody>
                  <a:tcPr marL="7620" marR="7620" marT="7620" marB="0" anchor="b"/>
                </a:tc>
                <a:extLst>
                  <a:ext uri="{0D108BD9-81ED-4DB2-BD59-A6C34878D82A}">
                    <a16:rowId xmlns:a16="http://schemas.microsoft.com/office/drawing/2014/main" val="3124166994"/>
                  </a:ext>
                </a:extLst>
              </a:tr>
            </a:tbl>
          </a:graphicData>
        </a:graphic>
      </p:graphicFrame>
      <p:graphicFrame>
        <p:nvGraphicFramePr>
          <p:cNvPr id="3" name="Table 2">
            <a:extLst>
              <a:ext uri="{FF2B5EF4-FFF2-40B4-BE49-F238E27FC236}">
                <a16:creationId xmlns:a16="http://schemas.microsoft.com/office/drawing/2014/main" id="{397AD99A-75A7-46FC-94F4-52850228A076}"/>
              </a:ext>
            </a:extLst>
          </p:cNvPr>
          <p:cNvGraphicFramePr>
            <a:graphicFrameLocks noGrp="1"/>
          </p:cNvGraphicFramePr>
          <p:nvPr>
            <p:extLst>
              <p:ext uri="{D42A27DB-BD31-4B8C-83A1-F6EECF244321}">
                <p14:modId xmlns:p14="http://schemas.microsoft.com/office/powerpoint/2010/main" val="870621115"/>
              </p:ext>
            </p:extLst>
          </p:nvPr>
        </p:nvGraphicFramePr>
        <p:xfrm>
          <a:off x="824866" y="1405759"/>
          <a:ext cx="4763133" cy="4159484"/>
        </p:xfrm>
        <a:graphic>
          <a:graphicData uri="http://schemas.openxmlformats.org/drawingml/2006/table">
            <a:tbl>
              <a:tblPr>
                <a:tableStyleId>{5C22544A-7EE6-4342-B048-85BDC9FD1C3A}</a:tableStyleId>
              </a:tblPr>
              <a:tblGrid>
                <a:gridCol w="791942">
                  <a:extLst>
                    <a:ext uri="{9D8B030D-6E8A-4147-A177-3AD203B41FA5}">
                      <a16:colId xmlns:a16="http://schemas.microsoft.com/office/drawing/2014/main" val="1338055908"/>
                    </a:ext>
                  </a:extLst>
                </a:gridCol>
                <a:gridCol w="1055923">
                  <a:extLst>
                    <a:ext uri="{9D8B030D-6E8A-4147-A177-3AD203B41FA5}">
                      <a16:colId xmlns:a16="http://schemas.microsoft.com/office/drawing/2014/main" val="2150058706"/>
                    </a:ext>
                  </a:extLst>
                </a:gridCol>
                <a:gridCol w="1618318">
                  <a:extLst>
                    <a:ext uri="{9D8B030D-6E8A-4147-A177-3AD203B41FA5}">
                      <a16:colId xmlns:a16="http://schemas.microsoft.com/office/drawing/2014/main" val="1382758853"/>
                    </a:ext>
                  </a:extLst>
                </a:gridCol>
                <a:gridCol w="1296950">
                  <a:extLst>
                    <a:ext uri="{9D8B030D-6E8A-4147-A177-3AD203B41FA5}">
                      <a16:colId xmlns:a16="http://schemas.microsoft.com/office/drawing/2014/main" val="1865764450"/>
                    </a:ext>
                  </a:extLst>
                </a:gridCol>
              </a:tblGrid>
              <a:tr h="182134">
                <a:tc>
                  <a:txBody>
                    <a:bodyPr/>
                    <a:lstStyle/>
                    <a:p>
                      <a:pPr algn="ctr" fontAlgn="b"/>
                      <a:r>
                        <a:rPr lang="en-US" sz="1000" u="none" strike="noStrike">
                          <a:effectLst/>
                        </a:rPr>
                        <a:t>Lần</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Deadlock</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Điểm dừng(Thức ăn còn lại)</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Thời gian(s)</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4130636416"/>
                  </a:ext>
                </a:extLst>
              </a:tr>
              <a:tr h="120990">
                <a:tc>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3.786</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1866381627"/>
                  </a:ext>
                </a:extLst>
              </a:tr>
              <a:tr h="120990">
                <a:tc>
                  <a:txBody>
                    <a:bodyPr/>
                    <a:lstStyle/>
                    <a:p>
                      <a:pPr algn="ct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3.214</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293281230"/>
                  </a:ext>
                </a:extLst>
              </a:tr>
              <a:tr h="120990">
                <a:tc>
                  <a:txBody>
                    <a:bodyPr/>
                    <a:lstStyle/>
                    <a:p>
                      <a:pPr algn="ct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4.715</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2980195495"/>
                  </a:ext>
                </a:extLst>
              </a:tr>
              <a:tr h="120990">
                <a:tc>
                  <a:txBody>
                    <a:bodyPr/>
                    <a:lstStyle/>
                    <a:p>
                      <a:pPr algn="ct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3.252</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469971330"/>
                  </a:ext>
                </a:extLst>
              </a:tr>
              <a:tr h="120990">
                <a:tc>
                  <a:txBody>
                    <a:bodyPr/>
                    <a:lstStyle/>
                    <a:p>
                      <a:pPr algn="ct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x</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2085627669"/>
                  </a:ext>
                </a:extLst>
              </a:tr>
              <a:tr h="120990">
                <a:tc>
                  <a:txBody>
                    <a:bodyPr/>
                    <a:lstStyle/>
                    <a:p>
                      <a:pPr algn="ctr" fontAlgn="b"/>
                      <a:r>
                        <a:rPr lang="en-US" sz="1000" u="none" strike="noStrike">
                          <a:effectLst/>
                        </a:rPr>
                        <a:t>6</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3.714</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551547264"/>
                  </a:ext>
                </a:extLst>
              </a:tr>
              <a:tr h="120990">
                <a:tc>
                  <a:txBody>
                    <a:bodyPr/>
                    <a:lstStyle/>
                    <a:p>
                      <a:pPr algn="ctr" fontAlgn="b"/>
                      <a:r>
                        <a:rPr lang="en-US" sz="1000" u="none" strike="noStrike">
                          <a:effectLst/>
                        </a:rPr>
                        <a:t>7</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3.243</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4205696211"/>
                  </a:ext>
                </a:extLst>
              </a:tr>
              <a:tr h="120990">
                <a:tc>
                  <a:txBody>
                    <a:bodyPr/>
                    <a:lstStyle/>
                    <a:p>
                      <a:pPr algn="ct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6.232</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549557451"/>
                  </a:ext>
                </a:extLst>
              </a:tr>
              <a:tr h="120990">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3.247</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458440051"/>
                  </a:ext>
                </a:extLst>
              </a:tr>
              <a:tr h="120990">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3.268</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2931001092"/>
                  </a:ext>
                </a:extLst>
              </a:tr>
              <a:tr h="120990">
                <a:tc>
                  <a:txBody>
                    <a:bodyPr/>
                    <a:lstStyle/>
                    <a:p>
                      <a:pPr algn="ctr" fontAlgn="b"/>
                      <a:r>
                        <a:rPr lang="en-US" sz="1000" u="none" strike="noStrike">
                          <a:effectLst/>
                        </a:rPr>
                        <a:t>11</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3.741</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2314465599"/>
                  </a:ext>
                </a:extLst>
              </a:tr>
              <a:tr h="120990">
                <a:tc>
                  <a:txBody>
                    <a:bodyPr/>
                    <a:lstStyle/>
                    <a:p>
                      <a:pPr algn="ctr" fontAlgn="b"/>
                      <a:r>
                        <a:rPr lang="en-US" sz="1000" u="none" strike="noStrike">
                          <a:effectLst/>
                        </a:rPr>
                        <a:t>12</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x</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7</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119879339"/>
                  </a:ext>
                </a:extLst>
              </a:tr>
              <a:tr h="120990">
                <a:tc>
                  <a:txBody>
                    <a:bodyPr/>
                    <a:lstStyle/>
                    <a:p>
                      <a:pPr algn="ctr" fontAlgn="b"/>
                      <a:r>
                        <a:rPr lang="en-US" sz="1000" u="none" strike="noStrike">
                          <a:effectLst/>
                        </a:rPr>
                        <a:t>13</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3.251</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4104023284"/>
                  </a:ext>
                </a:extLst>
              </a:tr>
              <a:tr h="120990">
                <a:tc>
                  <a:txBody>
                    <a:bodyPr/>
                    <a:lstStyle/>
                    <a:p>
                      <a:pPr algn="ctr" fontAlgn="b"/>
                      <a:r>
                        <a:rPr lang="en-US" sz="1000" u="none" strike="noStrike">
                          <a:effectLst/>
                        </a:rPr>
                        <a:t>14</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4.745</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271503549"/>
                  </a:ext>
                </a:extLst>
              </a:tr>
              <a:tr h="120990">
                <a:tc>
                  <a:txBody>
                    <a:bodyPr/>
                    <a:lstStyle/>
                    <a:p>
                      <a:pPr algn="ctr" fontAlgn="b"/>
                      <a:r>
                        <a:rPr lang="en-US" sz="1000" u="none" strike="noStrike">
                          <a:effectLst/>
                        </a:rPr>
                        <a:t>15</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3.241</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787723333"/>
                  </a:ext>
                </a:extLst>
              </a:tr>
              <a:tr h="120990">
                <a:tc>
                  <a:txBody>
                    <a:bodyPr/>
                    <a:lstStyle/>
                    <a:p>
                      <a:pPr algn="ctr" fontAlgn="b"/>
                      <a:r>
                        <a:rPr lang="en-US" sz="1000" u="none" strike="noStrike">
                          <a:effectLst/>
                        </a:rPr>
                        <a:t>16</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3.725</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206648319"/>
                  </a:ext>
                </a:extLst>
              </a:tr>
              <a:tr h="120990">
                <a:tc>
                  <a:txBody>
                    <a:bodyPr/>
                    <a:lstStyle/>
                    <a:p>
                      <a:pPr algn="ctr" fontAlgn="b"/>
                      <a:r>
                        <a:rPr lang="en-US" sz="1000" u="none" strike="noStrike">
                          <a:effectLst/>
                        </a:rPr>
                        <a:t>17</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4.751</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968307167"/>
                  </a:ext>
                </a:extLst>
              </a:tr>
              <a:tr h="120990">
                <a:tc>
                  <a:txBody>
                    <a:bodyPr/>
                    <a:lstStyle/>
                    <a:p>
                      <a:pPr algn="ctr" fontAlgn="b"/>
                      <a:r>
                        <a:rPr lang="en-US" sz="1000" u="none" strike="noStrike">
                          <a:effectLst/>
                        </a:rPr>
                        <a:t>18</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3.222</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2659820100"/>
                  </a:ext>
                </a:extLst>
              </a:tr>
              <a:tr h="120990">
                <a:tc>
                  <a:txBody>
                    <a:bodyPr/>
                    <a:lstStyle/>
                    <a:p>
                      <a:pPr algn="ctr" fontAlgn="b"/>
                      <a:r>
                        <a:rPr lang="en-US" sz="1000" u="none" strike="noStrike">
                          <a:effectLst/>
                        </a:rPr>
                        <a:t>19</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3.732</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1891016539"/>
                  </a:ext>
                </a:extLst>
              </a:tr>
              <a:tr h="120990">
                <a:tc>
                  <a:txBody>
                    <a:bodyPr/>
                    <a:lstStyle/>
                    <a:p>
                      <a:pPr algn="ctr" fontAlgn="b"/>
                      <a:r>
                        <a:rPr lang="en-US" sz="1000" u="none" strike="noStrike">
                          <a:effectLst/>
                        </a:rPr>
                        <a:t>20</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3.254</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2980683630"/>
                  </a:ext>
                </a:extLst>
              </a:tr>
              <a:tr h="120990">
                <a:tc>
                  <a:txBody>
                    <a:bodyPr/>
                    <a:lstStyle/>
                    <a:p>
                      <a:pPr algn="ctr" fontAlgn="b"/>
                      <a:r>
                        <a:rPr lang="en-US" sz="1000" u="none" strike="noStrike">
                          <a:effectLst/>
                        </a:rPr>
                        <a:t>21</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4.763</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4273226294"/>
                  </a:ext>
                </a:extLst>
              </a:tr>
              <a:tr h="120990">
                <a:tc>
                  <a:txBody>
                    <a:bodyPr/>
                    <a:lstStyle/>
                    <a:p>
                      <a:pPr algn="ctr" fontAlgn="b"/>
                      <a:r>
                        <a:rPr lang="en-US" sz="1000" u="none" strike="noStrike">
                          <a:effectLst/>
                        </a:rPr>
                        <a:t>22</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3.256</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132484797"/>
                  </a:ext>
                </a:extLst>
              </a:tr>
              <a:tr h="120990">
                <a:tc>
                  <a:txBody>
                    <a:bodyPr/>
                    <a:lstStyle/>
                    <a:p>
                      <a:pPr algn="ctr" fontAlgn="b"/>
                      <a:r>
                        <a:rPr lang="en-US" sz="1000" u="none" strike="noStrike">
                          <a:effectLst/>
                        </a:rPr>
                        <a:t>23</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3.245</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2274545861"/>
                  </a:ext>
                </a:extLst>
              </a:tr>
              <a:tr h="120990">
                <a:tc>
                  <a:txBody>
                    <a:bodyPr/>
                    <a:lstStyle/>
                    <a:p>
                      <a:pPr algn="ctr" fontAlgn="b"/>
                      <a:r>
                        <a:rPr lang="en-US" sz="1000" u="none" strike="noStrike">
                          <a:effectLst/>
                        </a:rPr>
                        <a:t>24</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4.802</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1008553600"/>
                  </a:ext>
                </a:extLst>
              </a:tr>
              <a:tr h="120990">
                <a:tc>
                  <a:txBody>
                    <a:bodyPr/>
                    <a:lstStyle/>
                    <a:p>
                      <a:pPr algn="ctr" fontAlgn="b"/>
                      <a:r>
                        <a:rPr lang="en-US" sz="1000" u="none" strike="noStrike">
                          <a:effectLst/>
                        </a:rPr>
                        <a:t>25</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3.785</a:t>
                      </a:r>
                      <a:endParaRPr lang="en-US" sz="10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1892605933"/>
                  </a:ext>
                </a:extLst>
              </a:tr>
            </a:tbl>
          </a:graphicData>
        </a:graphic>
      </p:graphicFrame>
      <p:sp>
        <p:nvSpPr>
          <p:cNvPr id="10" name="TextBox 9">
            <a:extLst>
              <a:ext uri="{FF2B5EF4-FFF2-40B4-BE49-F238E27FC236}">
                <a16:creationId xmlns:a16="http://schemas.microsoft.com/office/drawing/2014/main" id="{FB0431FC-BBB2-4369-BA83-955E4FC85B8D}"/>
              </a:ext>
            </a:extLst>
          </p:cNvPr>
          <p:cNvSpPr txBox="1"/>
          <p:nvPr/>
        </p:nvSpPr>
        <p:spPr>
          <a:xfrm>
            <a:off x="8339865" y="945783"/>
            <a:ext cx="1987544" cy="338554"/>
          </a:xfrm>
          <a:prstGeom prst="rect">
            <a:avLst/>
          </a:prstGeom>
          <a:noFill/>
        </p:spPr>
        <p:txBody>
          <a:bodyPr wrap="square" rtlCol="0">
            <a:spAutoFit/>
          </a:bodyPr>
          <a:lstStyle/>
          <a:p>
            <a:r>
              <a:rPr lang="en-US" sz="1600" err="1">
                <a:latin typeface="Montserrat" panose="00000500000000000000" pitchFamily="2" charset="0"/>
              </a:rPr>
              <a:t>Sleep_thread</a:t>
            </a:r>
            <a:r>
              <a:rPr lang="en-US" sz="1600">
                <a:latin typeface="Montserrat" panose="00000500000000000000" pitchFamily="2" charset="0"/>
              </a:rPr>
              <a:t> : </a:t>
            </a:r>
            <a:r>
              <a:rPr lang="en-US" sz="1600" b="1">
                <a:latin typeface="Montserrat" panose="00000500000000000000" pitchFamily="2" charset="0"/>
              </a:rPr>
              <a:t>4s</a:t>
            </a:r>
          </a:p>
        </p:txBody>
      </p:sp>
      <p:grpSp>
        <p:nvGrpSpPr>
          <p:cNvPr id="11" name="!!2">
            <a:extLst>
              <a:ext uri="{FF2B5EF4-FFF2-40B4-BE49-F238E27FC236}">
                <a16:creationId xmlns:a16="http://schemas.microsoft.com/office/drawing/2014/main" id="{E981B420-0E37-48BA-AB88-EDBD4DDE81E9}"/>
              </a:ext>
            </a:extLst>
          </p:cNvPr>
          <p:cNvGrpSpPr/>
          <p:nvPr/>
        </p:nvGrpSpPr>
        <p:grpSpPr>
          <a:xfrm>
            <a:off x="10654626" y="118011"/>
            <a:ext cx="1352938" cy="1166326"/>
            <a:chOff x="10114384" y="822416"/>
            <a:chExt cx="1352938" cy="1166326"/>
          </a:xfrm>
        </p:grpSpPr>
        <p:cxnSp>
          <p:nvCxnSpPr>
            <p:cNvPr id="12" name="Straight Connector 11">
              <a:extLst>
                <a:ext uri="{FF2B5EF4-FFF2-40B4-BE49-F238E27FC236}">
                  <a16:creationId xmlns:a16="http://schemas.microsoft.com/office/drawing/2014/main" id="{12B4A61E-64E6-4A9D-97E3-36EE760B21D0}"/>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4384ED-E8A3-4296-8908-DF9C487A2E8F}"/>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6" name="!!3">
            <a:extLst>
              <a:ext uri="{FF2B5EF4-FFF2-40B4-BE49-F238E27FC236}">
                <a16:creationId xmlns:a16="http://schemas.microsoft.com/office/drawing/2014/main" id="{F68BC601-0F52-4505-8059-865183162425}"/>
              </a:ext>
            </a:extLst>
          </p:cNvPr>
          <p:cNvGrpSpPr/>
          <p:nvPr/>
        </p:nvGrpSpPr>
        <p:grpSpPr>
          <a:xfrm rot="10800000">
            <a:off x="252697" y="5545168"/>
            <a:ext cx="1352938" cy="1166326"/>
            <a:chOff x="10114384" y="822416"/>
            <a:chExt cx="1352938" cy="1166326"/>
          </a:xfrm>
        </p:grpSpPr>
        <p:cxnSp>
          <p:nvCxnSpPr>
            <p:cNvPr id="17" name="Straight Connector 16">
              <a:extLst>
                <a:ext uri="{FF2B5EF4-FFF2-40B4-BE49-F238E27FC236}">
                  <a16:creationId xmlns:a16="http://schemas.microsoft.com/office/drawing/2014/main" id="{FFA978EA-8C93-4B87-B417-3CB4D7EF8101}"/>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AD53EAA-8EB5-40A3-B87A-5B68CF9A48EC}"/>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B19437C6-2845-4C90-9BF3-55FA376CA5C4}"/>
              </a:ext>
            </a:extLst>
          </p:cNvPr>
          <p:cNvSpPr txBox="1"/>
          <p:nvPr/>
        </p:nvSpPr>
        <p:spPr>
          <a:xfrm>
            <a:off x="1653269" y="6515547"/>
            <a:ext cx="6118860" cy="338554"/>
          </a:xfrm>
          <a:prstGeom prst="rect">
            <a:avLst/>
          </a:prstGeom>
          <a:noFill/>
        </p:spPr>
        <p:txBody>
          <a:bodyPr wrap="square">
            <a:spAutoFit/>
          </a:bodyPr>
          <a:lstStyle/>
          <a:p>
            <a:r>
              <a:rPr lang="en-US" sz="1600">
                <a:latin typeface="Montserrat "/>
              </a:rPr>
              <a:t>Linux Operating System</a:t>
            </a:r>
          </a:p>
        </p:txBody>
      </p:sp>
      <p:pic>
        <p:nvPicPr>
          <p:cNvPr id="20" name="Graphic 19" descr="Aperture outline">
            <a:extLst>
              <a:ext uri="{FF2B5EF4-FFF2-40B4-BE49-F238E27FC236}">
                <a16:creationId xmlns:a16="http://schemas.microsoft.com/office/drawing/2014/main" id="{BD43ADC6-6EE0-400D-A440-C0617F1E97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5751" y="6436315"/>
            <a:ext cx="421685" cy="421685"/>
          </a:xfrm>
          <a:prstGeom prst="rect">
            <a:avLst/>
          </a:prstGeom>
        </p:spPr>
      </p:pic>
      <p:sp>
        <p:nvSpPr>
          <p:cNvPr id="21" name="TextBox 20">
            <a:extLst>
              <a:ext uri="{FF2B5EF4-FFF2-40B4-BE49-F238E27FC236}">
                <a16:creationId xmlns:a16="http://schemas.microsoft.com/office/drawing/2014/main" id="{30CBF873-7194-4085-9A23-C312837D4F38}"/>
              </a:ext>
            </a:extLst>
          </p:cNvPr>
          <p:cNvSpPr txBox="1"/>
          <p:nvPr/>
        </p:nvSpPr>
        <p:spPr>
          <a:xfrm flipH="1">
            <a:off x="577828" y="180419"/>
            <a:ext cx="4616391" cy="400110"/>
          </a:xfrm>
          <a:prstGeom prst="rect">
            <a:avLst/>
          </a:prstGeom>
          <a:noFill/>
        </p:spPr>
        <p:txBody>
          <a:bodyPr wrap="square" rtlCol="0">
            <a:spAutoFit/>
          </a:bodyPr>
          <a:lstStyle/>
          <a:p>
            <a:r>
              <a:rPr lang="en-US" sz="2000">
                <a:latin typeface="Montserrat Black" panose="00000A00000000000000" pitchFamily="2" charset="0"/>
              </a:rPr>
              <a:t>Dining Philosophers - Solution</a:t>
            </a:r>
          </a:p>
        </p:txBody>
      </p:sp>
      <p:sp>
        <p:nvSpPr>
          <p:cNvPr id="22" name="TextBox 21">
            <a:extLst>
              <a:ext uri="{FF2B5EF4-FFF2-40B4-BE49-F238E27FC236}">
                <a16:creationId xmlns:a16="http://schemas.microsoft.com/office/drawing/2014/main" id="{D92AB49B-BAD1-4E6E-A4EE-A55A57B8A93E}"/>
              </a:ext>
            </a:extLst>
          </p:cNvPr>
          <p:cNvSpPr txBox="1"/>
          <p:nvPr/>
        </p:nvSpPr>
        <p:spPr>
          <a:xfrm>
            <a:off x="759910" y="613537"/>
            <a:ext cx="4124960" cy="369332"/>
          </a:xfrm>
          <a:prstGeom prst="rect">
            <a:avLst/>
          </a:prstGeom>
          <a:noFill/>
        </p:spPr>
        <p:txBody>
          <a:bodyPr wrap="square" rtlCol="0">
            <a:spAutoFit/>
          </a:bodyPr>
          <a:lstStyle/>
          <a:p>
            <a:pPr marL="285750" indent="-285750">
              <a:buFont typeface="Wingdings" panose="05000000000000000000" pitchFamily="2" charset="2"/>
              <a:buChar char="§"/>
            </a:pPr>
            <a:r>
              <a:rPr lang="en-US" b="1">
                <a:latin typeface="Montserrat" panose="00000500000000000000" pitchFamily="2" charset="0"/>
              </a:rPr>
              <a:t>Solution 2 : </a:t>
            </a:r>
            <a:r>
              <a:rPr lang="en-US" b="1" err="1">
                <a:latin typeface="Montserrat" panose="00000500000000000000" pitchFamily="2" charset="0"/>
              </a:rPr>
              <a:t>Tiến</a:t>
            </a:r>
            <a:r>
              <a:rPr lang="en-US" b="1">
                <a:latin typeface="Montserrat" panose="00000500000000000000" pitchFamily="2" charset="0"/>
              </a:rPr>
              <a:t> </a:t>
            </a:r>
            <a:r>
              <a:rPr lang="en-US" b="1" err="1">
                <a:latin typeface="Montserrat" panose="00000500000000000000" pitchFamily="2" charset="0"/>
              </a:rPr>
              <a:t>trình</a:t>
            </a:r>
            <a:r>
              <a:rPr lang="en-US" b="1">
                <a:latin typeface="Montserrat" panose="00000500000000000000" pitchFamily="2" charset="0"/>
              </a:rPr>
              <a:t> </a:t>
            </a:r>
            <a:r>
              <a:rPr lang="en-US" b="1" err="1">
                <a:latin typeface="Montserrat" panose="00000500000000000000" pitchFamily="2" charset="0"/>
              </a:rPr>
              <a:t>ngủ</a:t>
            </a:r>
            <a:endParaRPr lang="en-US" b="1">
              <a:latin typeface="Montserrat" panose="00000500000000000000" pitchFamily="2" charset="0"/>
            </a:endParaRPr>
          </a:p>
        </p:txBody>
      </p:sp>
      <p:sp>
        <p:nvSpPr>
          <p:cNvPr id="23" name="TextBox 22">
            <a:extLst>
              <a:ext uri="{FF2B5EF4-FFF2-40B4-BE49-F238E27FC236}">
                <a16:creationId xmlns:a16="http://schemas.microsoft.com/office/drawing/2014/main" id="{9EDA187A-84B3-4FF6-BD64-D639E66BDA08}"/>
              </a:ext>
            </a:extLst>
          </p:cNvPr>
          <p:cNvSpPr txBox="1"/>
          <p:nvPr/>
        </p:nvSpPr>
        <p:spPr>
          <a:xfrm>
            <a:off x="1158658" y="5748007"/>
            <a:ext cx="4249340" cy="584775"/>
          </a:xfrm>
          <a:prstGeom prst="rect">
            <a:avLst/>
          </a:prstGeom>
          <a:noFill/>
        </p:spPr>
        <p:txBody>
          <a:bodyPr wrap="square" rtlCol="0">
            <a:spAutoFit/>
          </a:bodyPr>
          <a:lstStyle/>
          <a:p>
            <a:r>
              <a:rPr lang="en-US" sz="1600">
                <a:latin typeface="Montserrat" panose="00000500000000000000" pitchFamily="2" charset="0"/>
              </a:rPr>
              <a:t>Có </a:t>
            </a:r>
            <a:r>
              <a:rPr lang="en-US" sz="1600" b="1">
                <a:latin typeface="Montserrat" panose="00000500000000000000" pitchFamily="2" charset="0"/>
              </a:rPr>
              <a:t>2</a:t>
            </a:r>
            <a:r>
              <a:rPr lang="en-US" sz="1600">
                <a:latin typeface="Montserrat" panose="00000500000000000000" pitchFamily="2" charset="0"/>
              </a:rPr>
              <a:t> lần Deadlock và thời gian thực thi chương trình trung bình còn  </a:t>
            </a:r>
            <a:r>
              <a:rPr lang="en-US" sz="1600" b="1">
                <a:latin typeface="Montserrat" panose="00000500000000000000" pitchFamily="2" charset="0"/>
              </a:rPr>
              <a:t>3.834 s</a:t>
            </a:r>
          </a:p>
        </p:txBody>
      </p:sp>
      <p:sp>
        <p:nvSpPr>
          <p:cNvPr id="24" name="TextBox 23">
            <a:extLst>
              <a:ext uri="{FF2B5EF4-FFF2-40B4-BE49-F238E27FC236}">
                <a16:creationId xmlns:a16="http://schemas.microsoft.com/office/drawing/2014/main" id="{CBFEF9F2-98B6-4577-8524-EC25799B3BF4}"/>
              </a:ext>
            </a:extLst>
          </p:cNvPr>
          <p:cNvSpPr txBox="1"/>
          <p:nvPr/>
        </p:nvSpPr>
        <p:spPr>
          <a:xfrm>
            <a:off x="6913316" y="5762200"/>
            <a:ext cx="4840642" cy="584775"/>
          </a:xfrm>
          <a:prstGeom prst="rect">
            <a:avLst/>
          </a:prstGeom>
          <a:noFill/>
        </p:spPr>
        <p:txBody>
          <a:bodyPr wrap="square" rtlCol="0">
            <a:spAutoFit/>
          </a:bodyPr>
          <a:lstStyle/>
          <a:p>
            <a:r>
              <a:rPr lang="en-US" sz="1600">
                <a:latin typeface="Montserrat" panose="00000500000000000000" pitchFamily="2" charset="0"/>
              </a:rPr>
              <a:t>Không có Deadlock nhưng thời gian thực thi chương trình trung bình tăng lên  </a:t>
            </a:r>
            <a:r>
              <a:rPr lang="en-US" sz="1600" b="1">
                <a:latin typeface="Montserrat" panose="00000500000000000000" pitchFamily="2" charset="0"/>
              </a:rPr>
              <a:t>4.0696 s</a:t>
            </a:r>
          </a:p>
        </p:txBody>
      </p:sp>
      <p:sp>
        <p:nvSpPr>
          <p:cNvPr id="25" name="TextBox 24">
            <a:extLst>
              <a:ext uri="{FF2B5EF4-FFF2-40B4-BE49-F238E27FC236}">
                <a16:creationId xmlns:a16="http://schemas.microsoft.com/office/drawing/2014/main" id="{EF9FCC90-E773-4217-899E-434B5D1F7536}"/>
              </a:ext>
            </a:extLst>
          </p:cNvPr>
          <p:cNvSpPr txBox="1"/>
          <p:nvPr/>
        </p:nvSpPr>
        <p:spPr>
          <a:xfrm>
            <a:off x="5727297" y="315752"/>
            <a:ext cx="5886875" cy="584775"/>
          </a:xfrm>
          <a:prstGeom prst="rect">
            <a:avLst/>
          </a:prstGeom>
          <a:noFill/>
        </p:spPr>
        <p:txBody>
          <a:bodyPr wrap="square" rtlCol="0">
            <a:spAutoFit/>
          </a:bodyPr>
          <a:lstStyle/>
          <a:p>
            <a:r>
              <a:rPr lang="en-US" sz="1600">
                <a:latin typeface="Montserrat" panose="00000500000000000000" pitchFamily="2" charset="0"/>
              </a:rPr>
              <a:t>Bảng khảo sát kết quả sau 25 lần đo khi thay đổi tăng thời gian ngủ lên</a:t>
            </a:r>
          </a:p>
        </p:txBody>
      </p:sp>
    </p:spTree>
    <p:extLst>
      <p:ext uri="{BB962C8B-B14F-4D97-AF65-F5344CB8AC3E}">
        <p14:creationId xmlns:p14="http://schemas.microsoft.com/office/powerpoint/2010/main" val="4240359003"/>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72C5D3C-EE05-45A6-9C11-5ADA397D21BC}"/>
              </a:ext>
            </a:extLst>
          </p:cNvPr>
          <p:cNvSpPr txBox="1"/>
          <p:nvPr/>
        </p:nvSpPr>
        <p:spPr>
          <a:xfrm>
            <a:off x="757501" y="1070690"/>
            <a:ext cx="5182960" cy="338554"/>
          </a:xfrm>
          <a:prstGeom prst="rect">
            <a:avLst/>
          </a:prstGeom>
          <a:noFill/>
        </p:spPr>
        <p:txBody>
          <a:bodyPr wrap="square" rtlCol="0">
            <a:spAutoFit/>
          </a:bodyPr>
          <a:lstStyle/>
          <a:p>
            <a:r>
              <a:rPr lang="en-US" sz="1600" b="1">
                <a:latin typeface="Montserrat" panose="00000500000000000000" pitchFamily="2" charset="0"/>
              </a:rPr>
              <a:t>Bảng khảo sát trường hợp khi xóa 1 </a:t>
            </a:r>
            <a:r>
              <a:rPr lang="en-US" sz="1600" b="1" err="1">
                <a:latin typeface="Montserrat" panose="00000500000000000000" pitchFamily="2" charset="0"/>
              </a:rPr>
              <a:t>tiến</a:t>
            </a:r>
            <a:r>
              <a:rPr lang="en-US" sz="1600" b="1">
                <a:latin typeface="Montserrat" panose="00000500000000000000" pitchFamily="2" charset="0"/>
              </a:rPr>
              <a:t> </a:t>
            </a:r>
            <a:r>
              <a:rPr lang="en-US" sz="1600" b="1" err="1">
                <a:latin typeface="Montserrat" panose="00000500000000000000" pitchFamily="2" charset="0"/>
              </a:rPr>
              <a:t>trình</a:t>
            </a:r>
            <a:endParaRPr lang="en-US" sz="1600" b="1">
              <a:latin typeface="Montserrat" panose="00000500000000000000" pitchFamily="2" charset="0"/>
            </a:endParaRPr>
          </a:p>
        </p:txBody>
      </p:sp>
      <p:sp>
        <p:nvSpPr>
          <p:cNvPr id="55" name="TextBox 54">
            <a:extLst>
              <a:ext uri="{FF2B5EF4-FFF2-40B4-BE49-F238E27FC236}">
                <a16:creationId xmlns:a16="http://schemas.microsoft.com/office/drawing/2014/main" id="{3D2383E8-195D-40D4-BE7E-E8E2B37E224B}"/>
              </a:ext>
            </a:extLst>
          </p:cNvPr>
          <p:cNvSpPr txBox="1"/>
          <p:nvPr/>
        </p:nvSpPr>
        <p:spPr>
          <a:xfrm>
            <a:off x="4419871" y="6055579"/>
            <a:ext cx="1676129" cy="338554"/>
          </a:xfrm>
          <a:prstGeom prst="rect">
            <a:avLst/>
          </a:prstGeom>
          <a:noFill/>
        </p:spPr>
        <p:txBody>
          <a:bodyPr wrap="square" rtlCol="0">
            <a:spAutoFit/>
          </a:bodyPr>
          <a:lstStyle/>
          <a:p>
            <a:r>
              <a:rPr lang="en-US" sz="1600">
                <a:latin typeface="Montserrat" panose="00000500000000000000" pitchFamily="2" charset="0"/>
              </a:rPr>
              <a:t>TB = 3.453 s</a:t>
            </a:r>
          </a:p>
        </p:txBody>
      </p:sp>
      <p:graphicFrame>
        <p:nvGraphicFramePr>
          <p:cNvPr id="3" name="Table 2">
            <a:extLst>
              <a:ext uri="{FF2B5EF4-FFF2-40B4-BE49-F238E27FC236}">
                <a16:creationId xmlns:a16="http://schemas.microsoft.com/office/drawing/2014/main" id="{397AD99A-75A7-46FC-94F4-52850228A076}"/>
              </a:ext>
            </a:extLst>
          </p:cNvPr>
          <p:cNvGraphicFramePr>
            <a:graphicFrameLocks noGrp="1"/>
          </p:cNvGraphicFramePr>
          <p:nvPr>
            <p:extLst>
              <p:ext uri="{D42A27DB-BD31-4B8C-83A1-F6EECF244321}">
                <p14:modId xmlns:p14="http://schemas.microsoft.com/office/powerpoint/2010/main" val="2726842608"/>
              </p:ext>
            </p:extLst>
          </p:nvPr>
        </p:nvGraphicFramePr>
        <p:xfrm>
          <a:off x="929164" y="1473030"/>
          <a:ext cx="4723572" cy="4552356"/>
        </p:xfrm>
        <a:graphic>
          <a:graphicData uri="http://schemas.openxmlformats.org/drawingml/2006/table">
            <a:tbl>
              <a:tblPr>
                <a:tableStyleId>{5C22544A-7EE6-4342-B048-85BDC9FD1C3A}</a:tableStyleId>
              </a:tblPr>
              <a:tblGrid>
                <a:gridCol w="785365">
                  <a:extLst>
                    <a:ext uri="{9D8B030D-6E8A-4147-A177-3AD203B41FA5}">
                      <a16:colId xmlns:a16="http://schemas.microsoft.com/office/drawing/2014/main" val="1338055908"/>
                    </a:ext>
                  </a:extLst>
                </a:gridCol>
                <a:gridCol w="1047153">
                  <a:extLst>
                    <a:ext uri="{9D8B030D-6E8A-4147-A177-3AD203B41FA5}">
                      <a16:colId xmlns:a16="http://schemas.microsoft.com/office/drawing/2014/main" val="2150058706"/>
                    </a:ext>
                  </a:extLst>
                </a:gridCol>
                <a:gridCol w="1604877">
                  <a:extLst>
                    <a:ext uri="{9D8B030D-6E8A-4147-A177-3AD203B41FA5}">
                      <a16:colId xmlns:a16="http://schemas.microsoft.com/office/drawing/2014/main" val="1382758853"/>
                    </a:ext>
                  </a:extLst>
                </a:gridCol>
                <a:gridCol w="1286177">
                  <a:extLst>
                    <a:ext uri="{9D8B030D-6E8A-4147-A177-3AD203B41FA5}">
                      <a16:colId xmlns:a16="http://schemas.microsoft.com/office/drawing/2014/main" val="1865764450"/>
                    </a:ext>
                  </a:extLst>
                </a:gridCol>
              </a:tblGrid>
              <a:tr h="350181">
                <a:tc>
                  <a:txBody>
                    <a:bodyPr/>
                    <a:lstStyle/>
                    <a:p>
                      <a:pPr algn="ctr" fontAlgn="b"/>
                      <a:r>
                        <a:rPr lang="en-US" sz="1000" u="none" strike="noStrike">
                          <a:effectLst/>
                        </a:rPr>
                        <a:t>Lần</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Deadlock</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err="1">
                          <a:effectLst/>
                        </a:rPr>
                        <a:t>Điểm</a:t>
                      </a:r>
                      <a:r>
                        <a:rPr lang="en-US" sz="1000" u="none" strike="noStrike">
                          <a:effectLst/>
                        </a:rPr>
                        <a:t> </a:t>
                      </a:r>
                      <a:r>
                        <a:rPr lang="en-US" sz="1000" u="none" strike="noStrike" err="1">
                          <a:effectLst/>
                        </a:rPr>
                        <a:t>dừng</a:t>
                      </a:r>
                      <a:r>
                        <a:rPr lang="en-US" sz="1000" u="none" strike="noStrike">
                          <a:effectLst/>
                        </a:rPr>
                        <a:t>(</a:t>
                      </a:r>
                      <a:r>
                        <a:rPr lang="en-US" sz="1000" u="none" strike="noStrike" err="1">
                          <a:effectLst/>
                        </a:rPr>
                        <a:t>Thức</a:t>
                      </a:r>
                      <a:r>
                        <a:rPr lang="en-US" sz="1000" u="none" strike="noStrike">
                          <a:effectLst/>
                        </a:rPr>
                        <a:t> </a:t>
                      </a:r>
                      <a:r>
                        <a:rPr lang="en-US" sz="1000" u="none" strike="noStrike" err="1">
                          <a:effectLst/>
                        </a:rPr>
                        <a:t>ăn</a:t>
                      </a:r>
                      <a:r>
                        <a:rPr lang="en-US" sz="1000" u="none" strike="noStrike">
                          <a:effectLst/>
                        </a:rPr>
                        <a:t> </a:t>
                      </a:r>
                      <a:r>
                        <a:rPr lang="en-US" sz="1000" u="none" strike="noStrike" err="1">
                          <a:effectLst/>
                        </a:rPr>
                        <a:t>còn</a:t>
                      </a:r>
                      <a:r>
                        <a:rPr lang="en-US" sz="1000" u="none" strike="noStrike">
                          <a:effectLst/>
                        </a:rPr>
                        <a:t> </a:t>
                      </a:r>
                      <a:r>
                        <a:rPr lang="en-US" sz="1000" u="none" strike="noStrike" err="1">
                          <a:effectLst/>
                        </a:rPr>
                        <a:t>lại</a:t>
                      </a:r>
                      <a:r>
                        <a:rPr lang="en-US" sz="1000" u="none" strike="noStrike">
                          <a:effectLst/>
                        </a:rPr>
                        <a:t>)</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Thời gian(s)</a:t>
                      </a:r>
                    </a:p>
                  </a:txBody>
                  <a:tcPr marL="7620" marR="7620" marT="7620" marB="0" anchor="b"/>
                </a:tc>
                <a:extLst>
                  <a:ext uri="{0D108BD9-81ED-4DB2-BD59-A6C34878D82A}">
                    <a16:rowId xmlns:a16="http://schemas.microsoft.com/office/drawing/2014/main" val="4130636416"/>
                  </a:ext>
                </a:extLst>
              </a:tr>
              <a:tr h="168087">
                <a:tc>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3.237</a:t>
                      </a:r>
                    </a:p>
                  </a:txBody>
                  <a:tcPr marL="7620" marR="7620" marT="7620" marB="0" anchor="b"/>
                </a:tc>
                <a:extLst>
                  <a:ext uri="{0D108BD9-81ED-4DB2-BD59-A6C34878D82A}">
                    <a16:rowId xmlns:a16="http://schemas.microsoft.com/office/drawing/2014/main" val="1866381627"/>
                  </a:ext>
                </a:extLst>
              </a:tr>
              <a:tr h="168087">
                <a:tc>
                  <a:txBody>
                    <a:bodyPr/>
                    <a:lstStyle/>
                    <a:p>
                      <a:pPr algn="ct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3.246</a:t>
                      </a:r>
                    </a:p>
                  </a:txBody>
                  <a:tcPr marL="7620" marR="7620" marT="7620" marB="0" anchor="b"/>
                </a:tc>
                <a:extLst>
                  <a:ext uri="{0D108BD9-81ED-4DB2-BD59-A6C34878D82A}">
                    <a16:rowId xmlns:a16="http://schemas.microsoft.com/office/drawing/2014/main" val="3293281230"/>
                  </a:ext>
                </a:extLst>
              </a:tr>
              <a:tr h="168087">
                <a:tc>
                  <a:txBody>
                    <a:bodyPr/>
                    <a:lstStyle/>
                    <a:p>
                      <a:pPr algn="ct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3.254</a:t>
                      </a:r>
                    </a:p>
                  </a:txBody>
                  <a:tcPr marL="7620" marR="7620" marT="7620" marB="0" anchor="b"/>
                </a:tc>
                <a:extLst>
                  <a:ext uri="{0D108BD9-81ED-4DB2-BD59-A6C34878D82A}">
                    <a16:rowId xmlns:a16="http://schemas.microsoft.com/office/drawing/2014/main" val="2980195495"/>
                  </a:ext>
                </a:extLst>
              </a:tr>
              <a:tr h="168087">
                <a:tc>
                  <a:txBody>
                    <a:bodyPr/>
                    <a:lstStyle/>
                    <a:p>
                      <a:pPr algn="ct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3.245</a:t>
                      </a:r>
                    </a:p>
                  </a:txBody>
                  <a:tcPr marL="7620" marR="7620" marT="7620" marB="0" anchor="b"/>
                </a:tc>
                <a:extLst>
                  <a:ext uri="{0D108BD9-81ED-4DB2-BD59-A6C34878D82A}">
                    <a16:rowId xmlns:a16="http://schemas.microsoft.com/office/drawing/2014/main" val="3469971330"/>
                  </a:ext>
                </a:extLst>
              </a:tr>
              <a:tr h="168087">
                <a:tc>
                  <a:txBody>
                    <a:bodyPr/>
                    <a:lstStyle/>
                    <a:p>
                      <a:pPr algn="ct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3.756</a:t>
                      </a:r>
                    </a:p>
                  </a:txBody>
                  <a:tcPr marL="7620" marR="7620" marT="7620" marB="0" anchor="b"/>
                </a:tc>
                <a:extLst>
                  <a:ext uri="{0D108BD9-81ED-4DB2-BD59-A6C34878D82A}">
                    <a16:rowId xmlns:a16="http://schemas.microsoft.com/office/drawing/2014/main" val="2085627669"/>
                  </a:ext>
                </a:extLst>
              </a:tr>
              <a:tr h="168087">
                <a:tc>
                  <a:txBody>
                    <a:bodyPr/>
                    <a:lstStyle/>
                    <a:p>
                      <a:pPr algn="ctr" fontAlgn="b"/>
                      <a:r>
                        <a:rPr lang="en-US" sz="1000" u="none" strike="noStrike">
                          <a:effectLst/>
                        </a:rPr>
                        <a:t>6</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4.212</a:t>
                      </a:r>
                    </a:p>
                  </a:txBody>
                  <a:tcPr marL="7620" marR="7620" marT="7620" marB="0" anchor="b"/>
                </a:tc>
                <a:extLst>
                  <a:ext uri="{0D108BD9-81ED-4DB2-BD59-A6C34878D82A}">
                    <a16:rowId xmlns:a16="http://schemas.microsoft.com/office/drawing/2014/main" val="551547264"/>
                  </a:ext>
                </a:extLst>
              </a:tr>
              <a:tr h="168087">
                <a:tc>
                  <a:txBody>
                    <a:bodyPr/>
                    <a:lstStyle/>
                    <a:p>
                      <a:pPr algn="ctr" fontAlgn="b"/>
                      <a:r>
                        <a:rPr lang="en-US" sz="1000" u="none" strike="noStrike">
                          <a:effectLst/>
                        </a:rPr>
                        <a:t>7</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3.251</a:t>
                      </a:r>
                    </a:p>
                  </a:txBody>
                  <a:tcPr marL="7620" marR="7620" marT="7620" marB="0" anchor="b"/>
                </a:tc>
                <a:extLst>
                  <a:ext uri="{0D108BD9-81ED-4DB2-BD59-A6C34878D82A}">
                    <a16:rowId xmlns:a16="http://schemas.microsoft.com/office/drawing/2014/main" val="4205696211"/>
                  </a:ext>
                </a:extLst>
              </a:tr>
              <a:tr h="168087">
                <a:tc>
                  <a:txBody>
                    <a:bodyPr/>
                    <a:lstStyle/>
                    <a:p>
                      <a:pPr algn="ct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4.178</a:t>
                      </a:r>
                    </a:p>
                  </a:txBody>
                  <a:tcPr marL="7620" marR="7620" marT="7620" marB="0" anchor="b"/>
                </a:tc>
                <a:extLst>
                  <a:ext uri="{0D108BD9-81ED-4DB2-BD59-A6C34878D82A}">
                    <a16:rowId xmlns:a16="http://schemas.microsoft.com/office/drawing/2014/main" val="3549557451"/>
                  </a:ext>
                </a:extLst>
              </a:tr>
              <a:tr h="168087">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3.224</a:t>
                      </a:r>
                    </a:p>
                  </a:txBody>
                  <a:tcPr marL="7620" marR="7620" marT="7620" marB="0" anchor="b"/>
                </a:tc>
                <a:extLst>
                  <a:ext uri="{0D108BD9-81ED-4DB2-BD59-A6C34878D82A}">
                    <a16:rowId xmlns:a16="http://schemas.microsoft.com/office/drawing/2014/main" val="3458440051"/>
                  </a:ext>
                </a:extLst>
              </a:tr>
              <a:tr h="168087">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3.256</a:t>
                      </a:r>
                    </a:p>
                  </a:txBody>
                  <a:tcPr marL="7620" marR="7620" marT="7620" marB="0" anchor="b"/>
                </a:tc>
                <a:extLst>
                  <a:ext uri="{0D108BD9-81ED-4DB2-BD59-A6C34878D82A}">
                    <a16:rowId xmlns:a16="http://schemas.microsoft.com/office/drawing/2014/main" val="2931001092"/>
                  </a:ext>
                </a:extLst>
              </a:tr>
              <a:tr h="168087">
                <a:tc>
                  <a:txBody>
                    <a:bodyPr/>
                    <a:lstStyle/>
                    <a:p>
                      <a:pPr algn="ctr" fontAlgn="b"/>
                      <a:r>
                        <a:rPr lang="en-US" sz="1000" u="none" strike="noStrike">
                          <a:effectLst/>
                        </a:rPr>
                        <a:t>11</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3.278</a:t>
                      </a:r>
                    </a:p>
                  </a:txBody>
                  <a:tcPr marL="7620" marR="7620" marT="7620" marB="0" anchor="b"/>
                </a:tc>
                <a:extLst>
                  <a:ext uri="{0D108BD9-81ED-4DB2-BD59-A6C34878D82A}">
                    <a16:rowId xmlns:a16="http://schemas.microsoft.com/office/drawing/2014/main" val="2314465599"/>
                  </a:ext>
                </a:extLst>
              </a:tr>
              <a:tr h="168087">
                <a:tc>
                  <a:txBody>
                    <a:bodyPr/>
                    <a:lstStyle/>
                    <a:p>
                      <a:pPr algn="ctr" fontAlgn="b"/>
                      <a:r>
                        <a:rPr lang="en-US" sz="1000" u="none" strike="noStrike">
                          <a:effectLst/>
                        </a:rPr>
                        <a:t>12</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3.311</a:t>
                      </a:r>
                    </a:p>
                  </a:txBody>
                  <a:tcPr marL="7620" marR="7620" marT="7620" marB="0" anchor="b"/>
                </a:tc>
                <a:extLst>
                  <a:ext uri="{0D108BD9-81ED-4DB2-BD59-A6C34878D82A}">
                    <a16:rowId xmlns:a16="http://schemas.microsoft.com/office/drawing/2014/main" val="3119879339"/>
                  </a:ext>
                </a:extLst>
              </a:tr>
              <a:tr h="168087">
                <a:tc>
                  <a:txBody>
                    <a:bodyPr/>
                    <a:lstStyle/>
                    <a:p>
                      <a:pPr algn="ctr" fontAlgn="b"/>
                      <a:r>
                        <a:rPr lang="en-US" sz="1000" u="none" strike="noStrike">
                          <a:effectLst/>
                        </a:rPr>
                        <a:t>13</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3.178</a:t>
                      </a:r>
                    </a:p>
                  </a:txBody>
                  <a:tcPr marL="7620" marR="7620" marT="7620" marB="0" anchor="b"/>
                </a:tc>
                <a:extLst>
                  <a:ext uri="{0D108BD9-81ED-4DB2-BD59-A6C34878D82A}">
                    <a16:rowId xmlns:a16="http://schemas.microsoft.com/office/drawing/2014/main" val="4104023284"/>
                  </a:ext>
                </a:extLst>
              </a:tr>
              <a:tr h="168087">
                <a:tc>
                  <a:txBody>
                    <a:bodyPr/>
                    <a:lstStyle/>
                    <a:p>
                      <a:pPr algn="ctr" fontAlgn="b"/>
                      <a:r>
                        <a:rPr lang="en-US" sz="1000" u="none" strike="noStrike">
                          <a:effectLst/>
                        </a:rPr>
                        <a:t>14</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3.222</a:t>
                      </a:r>
                    </a:p>
                  </a:txBody>
                  <a:tcPr marL="7620" marR="7620" marT="7620" marB="0" anchor="b"/>
                </a:tc>
                <a:extLst>
                  <a:ext uri="{0D108BD9-81ED-4DB2-BD59-A6C34878D82A}">
                    <a16:rowId xmlns:a16="http://schemas.microsoft.com/office/drawing/2014/main" val="3271503549"/>
                  </a:ext>
                </a:extLst>
              </a:tr>
              <a:tr h="168087">
                <a:tc>
                  <a:txBody>
                    <a:bodyPr/>
                    <a:lstStyle/>
                    <a:p>
                      <a:pPr algn="ctr" fontAlgn="b"/>
                      <a:r>
                        <a:rPr lang="en-US" sz="1000" u="none" strike="noStrike">
                          <a:effectLst/>
                        </a:rPr>
                        <a:t>15</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4.213</a:t>
                      </a:r>
                    </a:p>
                  </a:txBody>
                  <a:tcPr marL="7620" marR="7620" marT="7620" marB="0" anchor="b"/>
                </a:tc>
                <a:extLst>
                  <a:ext uri="{0D108BD9-81ED-4DB2-BD59-A6C34878D82A}">
                    <a16:rowId xmlns:a16="http://schemas.microsoft.com/office/drawing/2014/main" val="787723333"/>
                  </a:ext>
                </a:extLst>
              </a:tr>
              <a:tr h="168087">
                <a:tc>
                  <a:txBody>
                    <a:bodyPr/>
                    <a:lstStyle/>
                    <a:p>
                      <a:pPr algn="ctr" fontAlgn="b"/>
                      <a:r>
                        <a:rPr lang="en-US" sz="1000" u="none" strike="noStrike">
                          <a:effectLst/>
                        </a:rPr>
                        <a:t>16</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3.256</a:t>
                      </a:r>
                    </a:p>
                  </a:txBody>
                  <a:tcPr marL="7620" marR="7620" marT="7620" marB="0" anchor="b"/>
                </a:tc>
                <a:extLst>
                  <a:ext uri="{0D108BD9-81ED-4DB2-BD59-A6C34878D82A}">
                    <a16:rowId xmlns:a16="http://schemas.microsoft.com/office/drawing/2014/main" val="206648319"/>
                  </a:ext>
                </a:extLst>
              </a:tr>
              <a:tr h="168087">
                <a:tc>
                  <a:txBody>
                    <a:bodyPr/>
                    <a:lstStyle/>
                    <a:p>
                      <a:pPr algn="ctr" fontAlgn="b"/>
                      <a:r>
                        <a:rPr lang="en-US" sz="1000" u="none" strike="noStrike">
                          <a:effectLst/>
                        </a:rPr>
                        <a:t>17</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4.125</a:t>
                      </a:r>
                    </a:p>
                  </a:txBody>
                  <a:tcPr marL="7620" marR="7620" marT="7620" marB="0" anchor="b"/>
                </a:tc>
                <a:extLst>
                  <a:ext uri="{0D108BD9-81ED-4DB2-BD59-A6C34878D82A}">
                    <a16:rowId xmlns:a16="http://schemas.microsoft.com/office/drawing/2014/main" val="968307167"/>
                  </a:ext>
                </a:extLst>
              </a:tr>
              <a:tr h="168087">
                <a:tc>
                  <a:txBody>
                    <a:bodyPr/>
                    <a:lstStyle/>
                    <a:p>
                      <a:pPr algn="ctr" fontAlgn="b"/>
                      <a:r>
                        <a:rPr lang="en-US" sz="1000" u="none" strike="noStrike">
                          <a:effectLst/>
                        </a:rPr>
                        <a:t>18</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3.265</a:t>
                      </a:r>
                    </a:p>
                  </a:txBody>
                  <a:tcPr marL="7620" marR="7620" marT="7620" marB="0" anchor="b"/>
                </a:tc>
                <a:extLst>
                  <a:ext uri="{0D108BD9-81ED-4DB2-BD59-A6C34878D82A}">
                    <a16:rowId xmlns:a16="http://schemas.microsoft.com/office/drawing/2014/main" val="2659820100"/>
                  </a:ext>
                </a:extLst>
              </a:tr>
              <a:tr h="168087">
                <a:tc>
                  <a:txBody>
                    <a:bodyPr/>
                    <a:lstStyle/>
                    <a:p>
                      <a:pPr algn="ctr" fontAlgn="b"/>
                      <a:r>
                        <a:rPr lang="en-US" sz="1000" u="none" strike="noStrike">
                          <a:effectLst/>
                        </a:rPr>
                        <a:t>19</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3.145</a:t>
                      </a:r>
                    </a:p>
                  </a:txBody>
                  <a:tcPr marL="7620" marR="7620" marT="7620" marB="0" anchor="b"/>
                </a:tc>
                <a:extLst>
                  <a:ext uri="{0D108BD9-81ED-4DB2-BD59-A6C34878D82A}">
                    <a16:rowId xmlns:a16="http://schemas.microsoft.com/office/drawing/2014/main" val="1891016539"/>
                  </a:ext>
                </a:extLst>
              </a:tr>
              <a:tr h="168087">
                <a:tc>
                  <a:txBody>
                    <a:bodyPr/>
                    <a:lstStyle/>
                    <a:p>
                      <a:pPr algn="ctr" fontAlgn="b"/>
                      <a:r>
                        <a:rPr lang="en-US" sz="1000" u="none" strike="noStrike">
                          <a:effectLst/>
                        </a:rPr>
                        <a:t>20</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3.253</a:t>
                      </a:r>
                    </a:p>
                  </a:txBody>
                  <a:tcPr marL="7620" marR="7620" marT="7620" marB="0" anchor="b"/>
                </a:tc>
                <a:extLst>
                  <a:ext uri="{0D108BD9-81ED-4DB2-BD59-A6C34878D82A}">
                    <a16:rowId xmlns:a16="http://schemas.microsoft.com/office/drawing/2014/main" val="2980683630"/>
                  </a:ext>
                </a:extLst>
              </a:tr>
              <a:tr h="168087">
                <a:tc>
                  <a:txBody>
                    <a:bodyPr/>
                    <a:lstStyle/>
                    <a:p>
                      <a:pPr algn="ctr" fontAlgn="b"/>
                      <a:r>
                        <a:rPr lang="en-US" sz="1000" u="none" strike="noStrike">
                          <a:effectLst/>
                        </a:rPr>
                        <a:t>21</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3.278</a:t>
                      </a:r>
                    </a:p>
                  </a:txBody>
                  <a:tcPr marL="7620" marR="7620" marT="7620" marB="0" anchor="b"/>
                </a:tc>
                <a:extLst>
                  <a:ext uri="{0D108BD9-81ED-4DB2-BD59-A6C34878D82A}">
                    <a16:rowId xmlns:a16="http://schemas.microsoft.com/office/drawing/2014/main" val="4273226294"/>
                  </a:ext>
                </a:extLst>
              </a:tr>
              <a:tr h="168087">
                <a:tc>
                  <a:txBody>
                    <a:bodyPr/>
                    <a:lstStyle/>
                    <a:p>
                      <a:pPr algn="ctr" fontAlgn="b"/>
                      <a:r>
                        <a:rPr lang="en-US" sz="1000" u="none" strike="noStrike">
                          <a:effectLst/>
                        </a:rPr>
                        <a:t>22</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3.216</a:t>
                      </a:r>
                    </a:p>
                  </a:txBody>
                  <a:tcPr marL="7620" marR="7620" marT="7620" marB="0" anchor="b"/>
                </a:tc>
                <a:extLst>
                  <a:ext uri="{0D108BD9-81ED-4DB2-BD59-A6C34878D82A}">
                    <a16:rowId xmlns:a16="http://schemas.microsoft.com/office/drawing/2014/main" val="132484797"/>
                  </a:ext>
                </a:extLst>
              </a:tr>
              <a:tr h="168087">
                <a:tc>
                  <a:txBody>
                    <a:bodyPr/>
                    <a:lstStyle/>
                    <a:p>
                      <a:pPr algn="ctr" fontAlgn="b"/>
                      <a:r>
                        <a:rPr lang="en-US" sz="1000" u="none" strike="noStrike">
                          <a:effectLst/>
                        </a:rPr>
                        <a:t>23</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4.214</a:t>
                      </a:r>
                    </a:p>
                  </a:txBody>
                  <a:tcPr marL="7620" marR="7620" marT="7620" marB="0" anchor="b"/>
                </a:tc>
                <a:extLst>
                  <a:ext uri="{0D108BD9-81ED-4DB2-BD59-A6C34878D82A}">
                    <a16:rowId xmlns:a16="http://schemas.microsoft.com/office/drawing/2014/main" val="2274545861"/>
                  </a:ext>
                </a:extLst>
              </a:tr>
              <a:tr h="168087">
                <a:tc>
                  <a:txBody>
                    <a:bodyPr/>
                    <a:lstStyle/>
                    <a:p>
                      <a:pPr algn="ctr" fontAlgn="b"/>
                      <a:r>
                        <a:rPr lang="en-US" sz="1000" u="none" strike="noStrike">
                          <a:effectLst/>
                        </a:rPr>
                        <a:t>24</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3.255</a:t>
                      </a:r>
                    </a:p>
                  </a:txBody>
                  <a:tcPr marL="7620" marR="7620" marT="7620" marB="0" anchor="b"/>
                </a:tc>
                <a:extLst>
                  <a:ext uri="{0D108BD9-81ED-4DB2-BD59-A6C34878D82A}">
                    <a16:rowId xmlns:a16="http://schemas.microsoft.com/office/drawing/2014/main" val="1008553600"/>
                  </a:ext>
                </a:extLst>
              </a:tr>
              <a:tr h="168087">
                <a:tc>
                  <a:txBody>
                    <a:bodyPr/>
                    <a:lstStyle/>
                    <a:p>
                      <a:pPr algn="ctr" fontAlgn="b"/>
                      <a:r>
                        <a:rPr lang="en-US" sz="1000" u="none" strike="noStrike">
                          <a:effectLst/>
                        </a:rPr>
                        <a:t>25</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694" marR="6694" marT="6694" marB="0" anchor="b"/>
                </a:tc>
                <a:tc>
                  <a:txBody>
                    <a:bodyPr/>
                    <a:lstStyle/>
                    <a:p>
                      <a:pPr algn="ctr" rtl="0" fontAlgn="b"/>
                      <a:r>
                        <a:rPr lang="en-US" sz="1000" b="0" i="0" u="none" strike="noStrike">
                          <a:solidFill>
                            <a:srgbClr val="000000"/>
                          </a:solidFill>
                          <a:effectLst/>
                          <a:latin typeface="Calibri" panose="020F0502020204030204" pitchFamily="34" charset="0"/>
                        </a:rPr>
                        <a:t>3.265</a:t>
                      </a:r>
                    </a:p>
                  </a:txBody>
                  <a:tcPr marL="7620" marR="7620" marT="7620" marB="0" anchor="b"/>
                </a:tc>
                <a:extLst>
                  <a:ext uri="{0D108BD9-81ED-4DB2-BD59-A6C34878D82A}">
                    <a16:rowId xmlns:a16="http://schemas.microsoft.com/office/drawing/2014/main" val="1892605933"/>
                  </a:ext>
                </a:extLst>
              </a:tr>
            </a:tbl>
          </a:graphicData>
        </a:graphic>
      </p:graphicFrame>
      <p:grpSp>
        <p:nvGrpSpPr>
          <p:cNvPr id="11" name="!!2">
            <a:extLst>
              <a:ext uri="{FF2B5EF4-FFF2-40B4-BE49-F238E27FC236}">
                <a16:creationId xmlns:a16="http://schemas.microsoft.com/office/drawing/2014/main" id="{E981B420-0E37-48BA-AB88-EDBD4DDE81E9}"/>
              </a:ext>
            </a:extLst>
          </p:cNvPr>
          <p:cNvGrpSpPr/>
          <p:nvPr/>
        </p:nvGrpSpPr>
        <p:grpSpPr>
          <a:xfrm>
            <a:off x="10654626" y="118011"/>
            <a:ext cx="1352938" cy="1166326"/>
            <a:chOff x="10114384" y="822416"/>
            <a:chExt cx="1352938" cy="1166326"/>
          </a:xfrm>
        </p:grpSpPr>
        <p:cxnSp>
          <p:nvCxnSpPr>
            <p:cNvPr id="12" name="Straight Connector 11">
              <a:extLst>
                <a:ext uri="{FF2B5EF4-FFF2-40B4-BE49-F238E27FC236}">
                  <a16:creationId xmlns:a16="http://schemas.microsoft.com/office/drawing/2014/main" id="{12B4A61E-64E6-4A9D-97E3-36EE760B21D0}"/>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4384ED-E8A3-4296-8908-DF9C487A2E8F}"/>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6" name="!!3">
            <a:extLst>
              <a:ext uri="{FF2B5EF4-FFF2-40B4-BE49-F238E27FC236}">
                <a16:creationId xmlns:a16="http://schemas.microsoft.com/office/drawing/2014/main" id="{F68BC601-0F52-4505-8059-865183162425}"/>
              </a:ext>
            </a:extLst>
          </p:cNvPr>
          <p:cNvGrpSpPr/>
          <p:nvPr/>
        </p:nvGrpSpPr>
        <p:grpSpPr>
          <a:xfrm rot="10800000">
            <a:off x="252697" y="5545168"/>
            <a:ext cx="1352938" cy="1166326"/>
            <a:chOff x="10114384" y="822416"/>
            <a:chExt cx="1352938" cy="1166326"/>
          </a:xfrm>
        </p:grpSpPr>
        <p:cxnSp>
          <p:nvCxnSpPr>
            <p:cNvPr id="17" name="Straight Connector 16">
              <a:extLst>
                <a:ext uri="{FF2B5EF4-FFF2-40B4-BE49-F238E27FC236}">
                  <a16:creationId xmlns:a16="http://schemas.microsoft.com/office/drawing/2014/main" id="{FFA978EA-8C93-4B87-B417-3CB4D7EF8101}"/>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AD53EAA-8EB5-40A3-B87A-5B68CF9A48EC}"/>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B19437C6-2845-4C90-9BF3-55FA376CA5C4}"/>
              </a:ext>
            </a:extLst>
          </p:cNvPr>
          <p:cNvSpPr txBox="1"/>
          <p:nvPr/>
        </p:nvSpPr>
        <p:spPr>
          <a:xfrm>
            <a:off x="1653269" y="6515547"/>
            <a:ext cx="6118860" cy="338554"/>
          </a:xfrm>
          <a:prstGeom prst="rect">
            <a:avLst/>
          </a:prstGeom>
          <a:noFill/>
        </p:spPr>
        <p:txBody>
          <a:bodyPr wrap="square">
            <a:spAutoFit/>
          </a:bodyPr>
          <a:lstStyle/>
          <a:p>
            <a:r>
              <a:rPr lang="en-US" sz="1600">
                <a:latin typeface="Montserrat "/>
              </a:rPr>
              <a:t>Linux Operating System</a:t>
            </a:r>
          </a:p>
        </p:txBody>
      </p:sp>
      <p:pic>
        <p:nvPicPr>
          <p:cNvPr id="20" name="Graphic 19" descr="Aperture outline">
            <a:extLst>
              <a:ext uri="{FF2B5EF4-FFF2-40B4-BE49-F238E27FC236}">
                <a16:creationId xmlns:a16="http://schemas.microsoft.com/office/drawing/2014/main" id="{BD43ADC6-6EE0-400D-A440-C0617F1E97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5751" y="6436315"/>
            <a:ext cx="421685" cy="421685"/>
          </a:xfrm>
          <a:prstGeom prst="rect">
            <a:avLst/>
          </a:prstGeom>
        </p:spPr>
      </p:pic>
      <p:sp>
        <p:nvSpPr>
          <p:cNvPr id="21" name="TextBox 20">
            <a:extLst>
              <a:ext uri="{FF2B5EF4-FFF2-40B4-BE49-F238E27FC236}">
                <a16:creationId xmlns:a16="http://schemas.microsoft.com/office/drawing/2014/main" id="{30CBF873-7194-4085-9A23-C312837D4F38}"/>
              </a:ext>
            </a:extLst>
          </p:cNvPr>
          <p:cNvSpPr txBox="1"/>
          <p:nvPr/>
        </p:nvSpPr>
        <p:spPr>
          <a:xfrm flipH="1">
            <a:off x="577828" y="180419"/>
            <a:ext cx="4616391" cy="400110"/>
          </a:xfrm>
          <a:prstGeom prst="rect">
            <a:avLst/>
          </a:prstGeom>
          <a:noFill/>
        </p:spPr>
        <p:txBody>
          <a:bodyPr wrap="square" rtlCol="0">
            <a:spAutoFit/>
          </a:bodyPr>
          <a:lstStyle/>
          <a:p>
            <a:r>
              <a:rPr lang="en-US" sz="2000">
                <a:latin typeface="Montserrat Black" panose="00000A00000000000000" pitchFamily="2" charset="0"/>
              </a:rPr>
              <a:t>Dining Philosophers - Solution</a:t>
            </a:r>
          </a:p>
        </p:txBody>
      </p:sp>
      <p:sp>
        <p:nvSpPr>
          <p:cNvPr id="22" name="TextBox 21">
            <a:extLst>
              <a:ext uri="{FF2B5EF4-FFF2-40B4-BE49-F238E27FC236}">
                <a16:creationId xmlns:a16="http://schemas.microsoft.com/office/drawing/2014/main" id="{D92AB49B-BAD1-4E6E-A4EE-A55A57B8A93E}"/>
              </a:ext>
            </a:extLst>
          </p:cNvPr>
          <p:cNvSpPr txBox="1"/>
          <p:nvPr/>
        </p:nvSpPr>
        <p:spPr>
          <a:xfrm>
            <a:off x="759910" y="613537"/>
            <a:ext cx="4124960" cy="369332"/>
          </a:xfrm>
          <a:prstGeom prst="rect">
            <a:avLst/>
          </a:prstGeom>
          <a:noFill/>
        </p:spPr>
        <p:txBody>
          <a:bodyPr wrap="square" rtlCol="0">
            <a:spAutoFit/>
          </a:bodyPr>
          <a:lstStyle/>
          <a:p>
            <a:pPr marL="285750" indent="-285750">
              <a:buFont typeface="Wingdings" panose="05000000000000000000" pitchFamily="2" charset="2"/>
              <a:buChar char="§"/>
            </a:pPr>
            <a:r>
              <a:rPr lang="en-US" b="1">
                <a:latin typeface="Montserrat" panose="00000500000000000000" pitchFamily="2" charset="0"/>
              </a:rPr>
              <a:t>Solution 2 : </a:t>
            </a:r>
            <a:r>
              <a:rPr lang="en-US" b="1" err="1">
                <a:latin typeface="Montserrat" panose="00000500000000000000" pitchFamily="2" charset="0"/>
              </a:rPr>
              <a:t>Tiến</a:t>
            </a:r>
            <a:r>
              <a:rPr lang="en-US" b="1">
                <a:latin typeface="Montserrat" panose="00000500000000000000" pitchFamily="2" charset="0"/>
              </a:rPr>
              <a:t> </a:t>
            </a:r>
            <a:r>
              <a:rPr lang="en-US" b="1" err="1">
                <a:latin typeface="Montserrat" panose="00000500000000000000" pitchFamily="2" charset="0"/>
              </a:rPr>
              <a:t>trình</a:t>
            </a:r>
            <a:r>
              <a:rPr lang="en-US" b="1">
                <a:latin typeface="Montserrat" panose="00000500000000000000" pitchFamily="2" charset="0"/>
              </a:rPr>
              <a:t> </a:t>
            </a:r>
            <a:r>
              <a:rPr lang="en-US" b="1" err="1">
                <a:latin typeface="Montserrat" panose="00000500000000000000" pitchFamily="2" charset="0"/>
              </a:rPr>
              <a:t>ngủ</a:t>
            </a:r>
            <a:endParaRPr lang="en-US" b="1">
              <a:latin typeface="Montserrat" panose="00000500000000000000" pitchFamily="2" charset="0"/>
            </a:endParaRPr>
          </a:p>
        </p:txBody>
      </p:sp>
      <p:sp>
        <p:nvSpPr>
          <p:cNvPr id="2" name="Arrow: Right 1">
            <a:extLst>
              <a:ext uri="{FF2B5EF4-FFF2-40B4-BE49-F238E27FC236}">
                <a16:creationId xmlns:a16="http://schemas.microsoft.com/office/drawing/2014/main" id="{46A2D5B9-9B22-43BA-8066-B5CA39D27722}"/>
              </a:ext>
            </a:extLst>
          </p:cNvPr>
          <p:cNvSpPr/>
          <p:nvPr/>
        </p:nvSpPr>
        <p:spPr>
          <a:xfrm>
            <a:off x="6309375" y="2815678"/>
            <a:ext cx="355106" cy="2059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07D7A3B-05F3-47AF-941A-3C4EB4E669AE}"/>
              </a:ext>
            </a:extLst>
          </p:cNvPr>
          <p:cNvSpPr txBox="1"/>
          <p:nvPr/>
        </p:nvSpPr>
        <p:spPr>
          <a:xfrm>
            <a:off x="6789976" y="2434000"/>
            <a:ext cx="4055069" cy="923330"/>
          </a:xfrm>
          <a:prstGeom prst="rect">
            <a:avLst/>
          </a:prstGeom>
          <a:noFill/>
        </p:spPr>
        <p:txBody>
          <a:bodyPr wrap="square" rtlCol="0">
            <a:spAutoFit/>
          </a:bodyPr>
          <a:lstStyle/>
          <a:p>
            <a:r>
              <a:rPr lang="en-US" err="1">
                <a:latin typeface="Montserrat" panose="00000500000000000000" pitchFamily="2" charset="0"/>
              </a:rPr>
              <a:t>Không</a:t>
            </a:r>
            <a:r>
              <a:rPr lang="en-US">
                <a:latin typeface="Montserrat" panose="00000500000000000000" pitchFamily="2" charset="0"/>
              </a:rPr>
              <a:t> </a:t>
            </a:r>
            <a:r>
              <a:rPr lang="en-US" err="1">
                <a:latin typeface="Montserrat" panose="00000500000000000000" pitchFamily="2" charset="0"/>
              </a:rPr>
              <a:t>có</a:t>
            </a:r>
            <a:r>
              <a:rPr lang="en-US">
                <a:latin typeface="Montserrat" panose="00000500000000000000" pitchFamily="2" charset="0"/>
              </a:rPr>
              <a:t> </a:t>
            </a:r>
            <a:r>
              <a:rPr lang="en-US" err="1">
                <a:latin typeface="Montserrat" panose="00000500000000000000" pitchFamily="2" charset="0"/>
              </a:rPr>
              <a:t>lần</a:t>
            </a:r>
            <a:r>
              <a:rPr lang="en-US">
                <a:latin typeface="Montserrat" panose="00000500000000000000" pitchFamily="2" charset="0"/>
              </a:rPr>
              <a:t> </a:t>
            </a:r>
            <a:r>
              <a:rPr lang="en-US" err="1">
                <a:latin typeface="Montserrat" panose="00000500000000000000" pitchFamily="2" charset="0"/>
              </a:rPr>
              <a:t>thực</a:t>
            </a:r>
            <a:r>
              <a:rPr lang="en-US">
                <a:latin typeface="Montserrat" panose="00000500000000000000" pitchFamily="2" charset="0"/>
              </a:rPr>
              <a:t> </a:t>
            </a:r>
            <a:r>
              <a:rPr lang="en-US" err="1">
                <a:latin typeface="Montserrat" panose="00000500000000000000" pitchFamily="2" charset="0"/>
              </a:rPr>
              <a:t>hiện</a:t>
            </a:r>
            <a:r>
              <a:rPr lang="en-US">
                <a:latin typeface="Montserrat" panose="00000500000000000000" pitchFamily="2" charset="0"/>
              </a:rPr>
              <a:t> </a:t>
            </a:r>
            <a:r>
              <a:rPr lang="en-US" err="1">
                <a:latin typeface="Montserrat" panose="00000500000000000000" pitchFamily="2" charset="0"/>
              </a:rPr>
              <a:t>chương</a:t>
            </a:r>
            <a:r>
              <a:rPr lang="en-US">
                <a:latin typeface="Montserrat" panose="00000500000000000000" pitchFamily="2" charset="0"/>
              </a:rPr>
              <a:t> </a:t>
            </a:r>
            <a:r>
              <a:rPr lang="en-US" err="1">
                <a:latin typeface="Montserrat" panose="00000500000000000000" pitchFamily="2" charset="0"/>
              </a:rPr>
              <a:t>trình</a:t>
            </a:r>
            <a:r>
              <a:rPr lang="en-US">
                <a:latin typeface="Montserrat" panose="00000500000000000000" pitchFamily="2" charset="0"/>
              </a:rPr>
              <a:t> </a:t>
            </a:r>
            <a:r>
              <a:rPr lang="en-US" err="1">
                <a:latin typeface="Montserrat" panose="00000500000000000000" pitchFamily="2" charset="0"/>
              </a:rPr>
              <a:t>nào</a:t>
            </a:r>
            <a:r>
              <a:rPr lang="en-US">
                <a:latin typeface="Montserrat" panose="00000500000000000000" pitchFamily="2" charset="0"/>
              </a:rPr>
              <a:t> có </a:t>
            </a:r>
            <a:r>
              <a:rPr lang="en-US" err="1">
                <a:latin typeface="Montserrat" panose="00000500000000000000" pitchFamily="2" charset="0"/>
              </a:rPr>
              <a:t>thời</a:t>
            </a:r>
            <a:r>
              <a:rPr lang="en-US">
                <a:latin typeface="Montserrat" panose="00000500000000000000" pitchFamily="2" charset="0"/>
              </a:rPr>
              <a:t> </a:t>
            </a:r>
            <a:r>
              <a:rPr lang="en-US" err="1">
                <a:latin typeface="Montserrat" panose="00000500000000000000" pitchFamily="2" charset="0"/>
              </a:rPr>
              <a:t>gian</a:t>
            </a:r>
            <a:r>
              <a:rPr lang="en-US">
                <a:latin typeface="Montserrat" panose="00000500000000000000" pitchFamily="2" charset="0"/>
              </a:rPr>
              <a:t> </a:t>
            </a:r>
            <a:r>
              <a:rPr lang="en-US" err="1">
                <a:latin typeface="Montserrat" panose="00000500000000000000" pitchFamily="2" charset="0"/>
              </a:rPr>
              <a:t>thực</a:t>
            </a:r>
            <a:r>
              <a:rPr lang="en-US">
                <a:latin typeface="Montserrat" panose="00000500000000000000" pitchFamily="2" charset="0"/>
              </a:rPr>
              <a:t> </a:t>
            </a:r>
            <a:r>
              <a:rPr lang="en-US" err="1">
                <a:latin typeface="Montserrat" panose="00000500000000000000" pitchFamily="2" charset="0"/>
              </a:rPr>
              <a:t>thi</a:t>
            </a:r>
            <a:r>
              <a:rPr lang="en-US">
                <a:latin typeface="Montserrat" panose="00000500000000000000" pitchFamily="2" charset="0"/>
              </a:rPr>
              <a:t> </a:t>
            </a:r>
            <a:r>
              <a:rPr lang="en-US" err="1">
                <a:latin typeface="Montserrat" panose="00000500000000000000" pitchFamily="2" charset="0"/>
              </a:rPr>
              <a:t>lớn</a:t>
            </a:r>
            <a:r>
              <a:rPr lang="en-US">
                <a:latin typeface="Montserrat" panose="00000500000000000000" pitchFamily="2" charset="0"/>
              </a:rPr>
              <a:t> </a:t>
            </a:r>
            <a:r>
              <a:rPr lang="en-US" err="1">
                <a:latin typeface="Montserrat" panose="00000500000000000000" pitchFamily="2" charset="0"/>
              </a:rPr>
              <a:t>hơn</a:t>
            </a:r>
            <a:r>
              <a:rPr lang="en-US">
                <a:latin typeface="Montserrat" panose="00000500000000000000" pitchFamily="2" charset="0"/>
              </a:rPr>
              <a:t> </a:t>
            </a:r>
            <a:r>
              <a:rPr lang="en-US" b="1">
                <a:latin typeface="Montserrat" panose="00000500000000000000" pitchFamily="2" charset="0"/>
              </a:rPr>
              <a:t>4.3 s</a:t>
            </a:r>
          </a:p>
        </p:txBody>
      </p:sp>
      <p:sp>
        <p:nvSpPr>
          <p:cNvPr id="5" name="Arrow: Right 4">
            <a:extLst>
              <a:ext uri="{FF2B5EF4-FFF2-40B4-BE49-F238E27FC236}">
                <a16:creationId xmlns:a16="http://schemas.microsoft.com/office/drawing/2014/main" id="{6EC71A6A-1E69-4993-B315-6C8D8853430B}"/>
              </a:ext>
            </a:extLst>
          </p:cNvPr>
          <p:cNvSpPr/>
          <p:nvPr/>
        </p:nvSpPr>
        <p:spPr>
          <a:xfrm>
            <a:off x="6195099" y="3851572"/>
            <a:ext cx="428263" cy="2476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1638EF7-D4C2-42D5-96E3-3D0F5CA92DD1}"/>
              </a:ext>
            </a:extLst>
          </p:cNvPr>
          <p:cNvSpPr txBox="1"/>
          <p:nvPr/>
        </p:nvSpPr>
        <p:spPr>
          <a:xfrm>
            <a:off x="6789976" y="3513731"/>
            <a:ext cx="4181382" cy="923330"/>
          </a:xfrm>
          <a:prstGeom prst="rect">
            <a:avLst/>
          </a:prstGeom>
          <a:noFill/>
        </p:spPr>
        <p:txBody>
          <a:bodyPr wrap="square" rtlCol="0">
            <a:spAutoFit/>
          </a:bodyPr>
          <a:lstStyle/>
          <a:p>
            <a:r>
              <a:rPr lang="en-US">
                <a:latin typeface="Montserrat" panose="00000500000000000000" pitchFamily="2" charset="0"/>
              </a:rPr>
              <a:t>Khi </a:t>
            </a:r>
            <a:r>
              <a:rPr lang="en-US" err="1">
                <a:latin typeface="Montserrat" panose="00000500000000000000" pitchFamily="2" charset="0"/>
              </a:rPr>
              <a:t>đưa</a:t>
            </a:r>
            <a:r>
              <a:rPr lang="en-US">
                <a:latin typeface="Montserrat" panose="00000500000000000000" pitchFamily="2" charset="0"/>
              </a:rPr>
              <a:t> </a:t>
            </a:r>
            <a:r>
              <a:rPr lang="en-US" err="1">
                <a:latin typeface="Montserrat" panose="00000500000000000000" pitchFamily="2" charset="0"/>
              </a:rPr>
              <a:t>vào</a:t>
            </a:r>
            <a:r>
              <a:rPr lang="en-US">
                <a:latin typeface="Montserrat" panose="00000500000000000000" pitchFamily="2" charset="0"/>
              </a:rPr>
              <a:t> </a:t>
            </a:r>
            <a:r>
              <a:rPr lang="en-US" err="1">
                <a:latin typeface="Montserrat" panose="00000500000000000000" pitchFamily="2" charset="0"/>
              </a:rPr>
              <a:t>sleep_thread</a:t>
            </a:r>
            <a:r>
              <a:rPr lang="en-US">
                <a:latin typeface="Montserrat" panose="00000500000000000000" pitchFamily="2" charset="0"/>
              </a:rPr>
              <a:t> &gt; 4.3 s Deadlock </a:t>
            </a:r>
            <a:r>
              <a:rPr lang="en-US" err="1">
                <a:latin typeface="Montserrat" panose="00000500000000000000" pitchFamily="2" charset="0"/>
              </a:rPr>
              <a:t>chắc</a:t>
            </a:r>
            <a:r>
              <a:rPr lang="en-US">
                <a:latin typeface="Montserrat" panose="00000500000000000000" pitchFamily="2" charset="0"/>
              </a:rPr>
              <a:t> </a:t>
            </a:r>
            <a:r>
              <a:rPr lang="en-US" err="1">
                <a:latin typeface="Montserrat" panose="00000500000000000000" pitchFamily="2" charset="0"/>
              </a:rPr>
              <a:t>chắn</a:t>
            </a:r>
            <a:r>
              <a:rPr lang="en-US">
                <a:latin typeface="Montserrat" panose="00000500000000000000" pitchFamily="2" charset="0"/>
              </a:rPr>
              <a:t> </a:t>
            </a:r>
            <a:r>
              <a:rPr lang="en-US" err="1">
                <a:latin typeface="Montserrat" panose="00000500000000000000" pitchFamily="2" charset="0"/>
              </a:rPr>
              <a:t>sẽ</a:t>
            </a:r>
            <a:r>
              <a:rPr lang="en-US">
                <a:latin typeface="Montserrat" panose="00000500000000000000" pitchFamily="2" charset="0"/>
              </a:rPr>
              <a:t> </a:t>
            </a:r>
            <a:r>
              <a:rPr lang="en-US" err="1">
                <a:latin typeface="Montserrat" panose="00000500000000000000" pitchFamily="2" charset="0"/>
              </a:rPr>
              <a:t>không</a:t>
            </a:r>
            <a:r>
              <a:rPr lang="en-US">
                <a:latin typeface="Montserrat" panose="00000500000000000000" pitchFamily="2" charset="0"/>
              </a:rPr>
              <a:t> </a:t>
            </a:r>
            <a:r>
              <a:rPr lang="en-US" err="1">
                <a:latin typeface="Montserrat" panose="00000500000000000000" pitchFamily="2" charset="0"/>
              </a:rPr>
              <a:t>xảy</a:t>
            </a:r>
            <a:r>
              <a:rPr lang="en-US">
                <a:latin typeface="Montserrat" panose="00000500000000000000" pitchFamily="2" charset="0"/>
              </a:rPr>
              <a:t> ra</a:t>
            </a:r>
          </a:p>
        </p:txBody>
      </p:sp>
      <p:sp>
        <p:nvSpPr>
          <p:cNvPr id="7" name="TextBox 6">
            <a:extLst>
              <a:ext uri="{FF2B5EF4-FFF2-40B4-BE49-F238E27FC236}">
                <a16:creationId xmlns:a16="http://schemas.microsoft.com/office/drawing/2014/main" id="{F3FFA16A-0AC2-4494-9739-1DB58650BB1D}"/>
              </a:ext>
            </a:extLst>
          </p:cNvPr>
          <p:cNvSpPr txBox="1"/>
          <p:nvPr/>
        </p:nvSpPr>
        <p:spPr>
          <a:xfrm>
            <a:off x="6539266" y="1019174"/>
            <a:ext cx="4870908" cy="1200329"/>
          </a:xfrm>
          <a:prstGeom prst="rect">
            <a:avLst/>
          </a:prstGeom>
          <a:noFill/>
        </p:spPr>
        <p:txBody>
          <a:bodyPr wrap="square" rtlCol="0">
            <a:spAutoFit/>
          </a:bodyPr>
          <a:lstStyle/>
          <a:p>
            <a:r>
              <a:rPr lang="en-US">
                <a:latin typeface="Montserrat" panose="00000500000000000000" pitchFamily="2" charset="0"/>
              </a:rPr>
              <a:t>Bản chất trong thời gian một tiến trình đang ngủ thì chương trình hoạt động không khác gì việc trường hợp xóa đi 1 tiến trình</a:t>
            </a:r>
          </a:p>
        </p:txBody>
      </p:sp>
      <p:sp>
        <p:nvSpPr>
          <p:cNvPr id="24" name="Arrow: Right 23">
            <a:extLst>
              <a:ext uri="{FF2B5EF4-FFF2-40B4-BE49-F238E27FC236}">
                <a16:creationId xmlns:a16="http://schemas.microsoft.com/office/drawing/2014/main" id="{67A2AA47-E68F-4CC7-84A8-A9EE7302F563}"/>
              </a:ext>
            </a:extLst>
          </p:cNvPr>
          <p:cNvSpPr/>
          <p:nvPr/>
        </p:nvSpPr>
        <p:spPr>
          <a:xfrm>
            <a:off x="6111003" y="5190323"/>
            <a:ext cx="428263" cy="2476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97B364D-4D90-465E-BAEB-E012E653CF02}"/>
              </a:ext>
            </a:extLst>
          </p:cNvPr>
          <p:cNvSpPr txBox="1"/>
          <p:nvPr/>
        </p:nvSpPr>
        <p:spPr>
          <a:xfrm>
            <a:off x="6689126" y="4573329"/>
            <a:ext cx="5129500" cy="1477328"/>
          </a:xfrm>
          <a:prstGeom prst="rect">
            <a:avLst/>
          </a:prstGeom>
          <a:noFill/>
        </p:spPr>
        <p:txBody>
          <a:bodyPr wrap="square" rtlCol="0">
            <a:spAutoFit/>
          </a:bodyPr>
          <a:lstStyle/>
          <a:p>
            <a:r>
              <a:rPr lang="en-US">
                <a:latin typeface="Montserrat" panose="00000500000000000000" pitchFamily="2" charset="0"/>
              </a:rPr>
              <a:t>Điều này sẽ giải thích vì sao khi ta tăng sleep_thread lên </a:t>
            </a:r>
            <a:r>
              <a:rPr lang="en-US" b="1">
                <a:latin typeface="Montserrat" panose="00000500000000000000" pitchFamily="2" charset="0"/>
              </a:rPr>
              <a:t>4s</a:t>
            </a:r>
            <a:r>
              <a:rPr lang="en-US">
                <a:latin typeface="Montserrat" panose="00000500000000000000" pitchFamily="2" charset="0"/>
              </a:rPr>
              <a:t> thì rất khó để có Deadlock và thời gian thực thi không còn giảm </a:t>
            </a:r>
            <a:r>
              <a:rPr lang="en-US" b="1">
                <a:latin typeface="Montserrat" panose="00000500000000000000" pitchFamily="2" charset="0"/>
              </a:rPr>
              <a:t>tuyến tính </a:t>
            </a:r>
            <a:r>
              <a:rPr lang="en-US">
                <a:latin typeface="Montserrat" panose="00000500000000000000" pitchFamily="2" charset="0"/>
              </a:rPr>
              <a:t>nữa mà nó sẽ </a:t>
            </a:r>
            <a:r>
              <a:rPr lang="en-US" b="1">
                <a:latin typeface="Montserrat" panose="00000500000000000000" pitchFamily="2" charset="0"/>
              </a:rPr>
              <a:t>tiệm cận </a:t>
            </a:r>
            <a:r>
              <a:rPr lang="en-US">
                <a:latin typeface="Montserrat" panose="00000500000000000000" pitchFamily="2" charset="0"/>
              </a:rPr>
              <a:t>với thời gian ngủ (4.0696s)</a:t>
            </a:r>
          </a:p>
        </p:txBody>
      </p:sp>
      <p:sp>
        <p:nvSpPr>
          <p:cNvPr id="26" name="TextBox 25">
            <a:extLst>
              <a:ext uri="{FF2B5EF4-FFF2-40B4-BE49-F238E27FC236}">
                <a16:creationId xmlns:a16="http://schemas.microsoft.com/office/drawing/2014/main" id="{FA39BFCC-06B5-4585-AC94-6E2684C35BDB}"/>
              </a:ext>
            </a:extLst>
          </p:cNvPr>
          <p:cNvSpPr txBox="1"/>
          <p:nvPr/>
        </p:nvSpPr>
        <p:spPr>
          <a:xfrm>
            <a:off x="6212381" y="6350640"/>
            <a:ext cx="5946892" cy="523220"/>
          </a:xfrm>
          <a:prstGeom prst="rect">
            <a:avLst/>
          </a:prstGeom>
          <a:noFill/>
        </p:spPr>
        <p:txBody>
          <a:bodyPr wrap="square">
            <a:spAutoFit/>
          </a:bodyPr>
          <a:lstStyle/>
          <a:p>
            <a:r>
              <a:rPr lang="en-US" sz="1400">
                <a:solidFill>
                  <a:srgbClr val="0070C0"/>
                </a:solidFill>
                <a:latin typeface="Montserrat" panose="00000500000000000000" pitchFamily="2" charset="0"/>
                <a:hlinkClick r:id="rId4"/>
              </a:rPr>
              <a:t>https://docs.oracle.com/cd/E19205-01/820-0619/geosb/index.html</a:t>
            </a:r>
            <a:r>
              <a:rPr lang="en-US" sz="1400">
                <a:solidFill>
                  <a:srgbClr val="0070C0"/>
                </a:solidFill>
                <a:latin typeface="Montserrat" panose="00000500000000000000" pitchFamily="2" charset="0"/>
              </a:rPr>
              <a:t> </a:t>
            </a:r>
            <a:r>
              <a:rPr lang="en-US" sz="1400">
                <a:latin typeface="Montserrat" panose="00000500000000000000" pitchFamily="2" charset="0"/>
              </a:rPr>
              <a:t>- Dining Philosophers</a:t>
            </a:r>
          </a:p>
        </p:txBody>
      </p:sp>
    </p:spTree>
    <p:extLst>
      <p:ext uri="{BB962C8B-B14F-4D97-AF65-F5344CB8AC3E}">
        <p14:creationId xmlns:p14="http://schemas.microsoft.com/office/powerpoint/2010/main" val="2117035192"/>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2">
            <a:extLst>
              <a:ext uri="{FF2B5EF4-FFF2-40B4-BE49-F238E27FC236}">
                <a16:creationId xmlns:a16="http://schemas.microsoft.com/office/drawing/2014/main" id="{E981B420-0E37-48BA-AB88-EDBD4DDE81E9}"/>
              </a:ext>
            </a:extLst>
          </p:cNvPr>
          <p:cNvGrpSpPr/>
          <p:nvPr/>
        </p:nvGrpSpPr>
        <p:grpSpPr>
          <a:xfrm>
            <a:off x="10654626" y="118011"/>
            <a:ext cx="1352938" cy="1166326"/>
            <a:chOff x="10114384" y="822416"/>
            <a:chExt cx="1352938" cy="1166326"/>
          </a:xfrm>
        </p:grpSpPr>
        <p:cxnSp>
          <p:nvCxnSpPr>
            <p:cNvPr id="12" name="Straight Connector 11">
              <a:extLst>
                <a:ext uri="{FF2B5EF4-FFF2-40B4-BE49-F238E27FC236}">
                  <a16:creationId xmlns:a16="http://schemas.microsoft.com/office/drawing/2014/main" id="{12B4A61E-64E6-4A9D-97E3-36EE760B21D0}"/>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4384ED-E8A3-4296-8908-DF9C487A2E8F}"/>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30CBF873-7194-4085-9A23-C312837D4F38}"/>
              </a:ext>
            </a:extLst>
          </p:cNvPr>
          <p:cNvSpPr txBox="1"/>
          <p:nvPr/>
        </p:nvSpPr>
        <p:spPr>
          <a:xfrm flipH="1">
            <a:off x="577828" y="180419"/>
            <a:ext cx="4616391" cy="400110"/>
          </a:xfrm>
          <a:prstGeom prst="rect">
            <a:avLst/>
          </a:prstGeom>
          <a:noFill/>
        </p:spPr>
        <p:txBody>
          <a:bodyPr wrap="square" rtlCol="0">
            <a:spAutoFit/>
          </a:bodyPr>
          <a:lstStyle/>
          <a:p>
            <a:r>
              <a:rPr lang="en-US" sz="2000">
                <a:latin typeface="Montserrat Black" panose="00000A00000000000000" pitchFamily="2" charset="0"/>
              </a:rPr>
              <a:t>Dining Philosophers - Solution</a:t>
            </a:r>
          </a:p>
        </p:txBody>
      </p:sp>
      <p:sp>
        <p:nvSpPr>
          <p:cNvPr id="22" name="TextBox 21">
            <a:extLst>
              <a:ext uri="{FF2B5EF4-FFF2-40B4-BE49-F238E27FC236}">
                <a16:creationId xmlns:a16="http://schemas.microsoft.com/office/drawing/2014/main" id="{D92AB49B-BAD1-4E6E-A4EE-A55A57B8A93E}"/>
              </a:ext>
            </a:extLst>
          </p:cNvPr>
          <p:cNvSpPr txBox="1"/>
          <p:nvPr/>
        </p:nvSpPr>
        <p:spPr>
          <a:xfrm>
            <a:off x="759910" y="613537"/>
            <a:ext cx="4124960" cy="369332"/>
          </a:xfrm>
          <a:prstGeom prst="rect">
            <a:avLst/>
          </a:prstGeom>
          <a:noFill/>
        </p:spPr>
        <p:txBody>
          <a:bodyPr wrap="square" rtlCol="0">
            <a:spAutoFit/>
          </a:bodyPr>
          <a:lstStyle/>
          <a:p>
            <a:pPr marL="285750" indent="-285750">
              <a:buFont typeface="Wingdings" panose="05000000000000000000" pitchFamily="2" charset="2"/>
              <a:buChar char="§"/>
            </a:pPr>
            <a:r>
              <a:rPr lang="en-US" b="1">
                <a:latin typeface="Montserrat" panose="00000500000000000000" pitchFamily="2" charset="0"/>
              </a:rPr>
              <a:t>Solution 2 : </a:t>
            </a:r>
            <a:r>
              <a:rPr lang="en-US" b="1" err="1">
                <a:latin typeface="Montserrat" panose="00000500000000000000" pitchFamily="2" charset="0"/>
              </a:rPr>
              <a:t>Tiến</a:t>
            </a:r>
            <a:r>
              <a:rPr lang="en-US" b="1">
                <a:latin typeface="Montserrat" panose="00000500000000000000" pitchFamily="2" charset="0"/>
              </a:rPr>
              <a:t> </a:t>
            </a:r>
            <a:r>
              <a:rPr lang="en-US" b="1" err="1">
                <a:latin typeface="Montserrat" panose="00000500000000000000" pitchFamily="2" charset="0"/>
              </a:rPr>
              <a:t>trình</a:t>
            </a:r>
            <a:r>
              <a:rPr lang="en-US" b="1">
                <a:latin typeface="Montserrat" panose="00000500000000000000" pitchFamily="2" charset="0"/>
              </a:rPr>
              <a:t> </a:t>
            </a:r>
            <a:r>
              <a:rPr lang="en-US" b="1" err="1">
                <a:latin typeface="Montserrat" panose="00000500000000000000" pitchFamily="2" charset="0"/>
              </a:rPr>
              <a:t>ngủ</a:t>
            </a:r>
            <a:endParaRPr lang="en-US" b="1">
              <a:latin typeface="Montserrat" panose="00000500000000000000" pitchFamily="2" charset="0"/>
            </a:endParaRPr>
          </a:p>
        </p:txBody>
      </p:sp>
      <p:pic>
        <p:nvPicPr>
          <p:cNvPr id="9" name="Picture 8">
            <a:extLst>
              <a:ext uri="{FF2B5EF4-FFF2-40B4-BE49-F238E27FC236}">
                <a16:creationId xmlns:a16="http://schemas.microsoft.com/office/drawing/2014/main" id="{DFD0C589-8569-4F15-9CE8-71D80004C908}"/>
              </a:ext>
            </a:extLst>
          </p:cNvPr>
          <p:cNvPicPr>
            <a:picLocks noChangeAspect="1"/>
          </p:cNvPicPr>
          <p:nvPr/>
        </p:nvPicPr>
        <p:blipFill>
          <a:blip r:embed="rId2"/>
          <a:stretch>
            <a:fillRect/>
          </a:stretch>
        </p:blipFill>
        <p:spPr>
          <a:xfrm>
            <a:off x="660683" y="3180057"/>
            <a:ext cx="4924968" cy="2603434"/>
          </a:xfrm>
          <a:prstGeom prst="rect">
            <a:avLst/>
          </a:prstGeom>
          <a:ln>
            <a:solidFill>
              <a:schemeClr val="tx1"/>
            </a:solidFill>
          </a:ln>
        </p:spPr>
      </p:pic>
      <p:sp>
        <p:nvSpPr>
          <p:cNvPr id="10" name="TextBox 9">
            <a:extLst>
              <a:ext uri="{FF2B5EF4-FFF2-40B4-BE49-F238E27FC236}">
                <a16:creationId xmlns:a16="http://schemas.microsoft.com/office/drawing/2014/main" id="{AEF8DC29-D1FA-4946-B512-C39CADFFF076}"/>
              </a:ext>
            </a:extLst>
          </p:cNvPr>
          <p:cNvSpPr txBox="1"/>
          <p:nvPr/>
        </p:nvSpPr>
        <p:spPr>
          <a:xfrm>
            <a:off x="4825939" y="5862723"/>
            <a:ext cx="1519423" cy="307777"/>
          </a:xfrm>
          <a:prstGeom prst="rect">
            <a:avLst/>
          </a:prstGeom>
          <a:noFill/>
        </p:spPr>
        <p:txBody>
          <a:bodyPr wrap="square" rtlCol="0">
            <a:spAutoFit/>
          </a:bodyPr>
          <a:lstStyle/>
          <a:p>
            <a:r>
              <a:rPr lang="en-US" sz="1400" err="1"/>
              <a:t>Sleep_Thread</a:t>
            </a:r>
            <a:r>
              <a:rPr lang="en-US" sz="1400"/>
              <a:t>(s)</a:t>
            </a:r>
          </a:p>
        </p:txBody>
      </p:sp>
      <p:sp>
        <p:nvSpPr>
          <p:cNvPr id="23" name="TextBox 22">
            <a:extLst>
              <a:ext uri="{FF2B5EF4-FFF2-40B4-BE49-F238E27FC236}">
                <a16:creationId xmlns:a16="http://schemas.microsoft.com/office/drawing/2014/main" id="{97E398D8-F1BF-4FEE-A2A2-D0F1C0F791DC}"/>
              </a:ext>
            </a:extLst>
          </p:cNvPr>
          <p:cNvSpPr txBox="1"/>
          <p:nvPr/>
        </p:nvSpPr>
        <p:spPr>
          <a:xfrm>
            <a:off x="158483" y="2639160"/>
            <a:ext cx="1004400" cy="461665"/>
          </a:xfrm>
          <a:prstGeom prst="rect">
            <a:avLst/>
          </a:prstGeom>
          <a:noFill/>
        </p:spPr>
        <p:txBody>
          <a:bodyPr wrap="square" rtlCol="0">
            <a:spAutoFit/>
          </a:bodyPr>
          <a:lstStyle/>
          <a:p>
            <a:pPr algn="ctr"/>
            <a:r>
              <a:rPr lang="en-US" sz="1200" err="1"/>
              <a:t>Thời</a:t>
            </a:r>
            <a:r>
              <a:rPr lang="en-US" sz="1200"/>
              <a:t> </a:t>
            </a:r>
            <a:r>
              <a:rPr lang="en-US" sz="1200" err="1"/>
              <a:t>gian</a:t>
            </a:r>
            <a:r>
              <a:rPr lang="en-US" sz="1200"/>
              <a:t> </a:t>
            </a:r>
            <a:r>
              <a:rPr lang="en-US" sz="1200" err="1"/>
              <a:t>thực</a:t>
            </a:r>
            <a:r>
              <a:rPr lang="en-US" sz="1200"/>
              <a:t> </a:t>
            </a:r>
            <a:r>
              <a:rPr lang="en-US" sz="1200" err="1"/>
              <a:t>thi</a:t>
            </a:r>
            <a:r>
              <a:rPr lang="en-US" sz="1200"/>
              <a:t>(s)</a:t>
            </a:r>
          </a:p>
        </p:txBody>
      </p:sp>
      <p:graphicFrame>
        <p:nvGraphicFramePr>
          <p:cNvPr id="14" name="Table 13">
            <a:extLst>
              <a:ext uri="{FF2B5EF4-FFF2-40B4-BE49-F238E27FC236}">
                <a16:creationId xmlns:a16="http://schemas.microsoft.com/office/drawing/2014/main" id="{99AEDBF0-979A-40EB-8F22-123EE0F28E1D}"/>
              </a:ext>
            </a:extLst>
          </p:cNvPr>
          <p:cNvGraphicFramePr>
            <a:graphicFrameLocks noGrp="1"/>
          </p:cNvGraphicFramePr>
          <p:nvPr>
            <p:extLst>
              <p:ext uri="{D42A27DB-BD31-4B8C-83A1-F6EECF244321}">
                <p14:modId xmlns:p14="http://schemas.microsoft.com/office/powerpoint/2010/main" val="1493751232"/>
              </p:ext>
            </p:extLst>
          </p:nvPr>
        </p:nvGraphicFramePr>
        <p:xfrm>
          <a:off x="6595340" y="652005"/>
          <a:ext cx="4735755" cy="1981323"/>
        </p:xfrm>
        <a:graphic>
          <a:graphicData uri="http://schemas.openxmlformats.org/drawingml/2006/table">
            <a:tbl>
              <a:tblPr>
                <a:tableStyleId>{5C22544A-7EE6-4342-B048-85BDC9FD1C3A}</a:tableStyleId>
              </a:tblPr>
              <a:tblGrid>
                <a:gridCol w="1594215">
                  <a:extLst>
                    <a:ext uri="{9D8B030D-6E8A-4147-A177-3AD203B41FA5}">
                      <a16:colId xmlns:a16="http://schemas.microsoft.com/office/drawing/2014/main" val="2431101253"/>
                    </a:ext>
                  </a:extLst>
                </a:gridCol>
                <a:gridCol w="1781769">
                  <a:extLst>
                    <a:ext uri="{9D8B030D-6E8A-4147-A177-3AD203B41FA5}">
                      <a16:colId xmlns:a16="http://schemas.microsoft.com/office/drawing/2014/main" val="3290679612"/>
                    </a:ext>
                  </a:extLst>
                </a:gridCol>
                <a:gridCol w="1359771">
                  <a:extLst>
                    <a:ext uri="{9D8B030D-6E8A-4147-A177-3AD203B41FA5}">
                      <a16:colId xmlns:a16="http://schemas.microsoft.com/office/drawing/2014/main" val="959026603"/>
                    </a:ext>
                  </a:extLst>
                </a:gridCol>
              </a:tblGrid>
              <a:tr h="220147">
                <a:tc>
                  <a:txBody>
                    <a:bodyPr/>
                    <a:lstStyle/>
                    <a:p>
                      <a:pPr algn="ctr" fontAlgn="b"/>
                      <a:r>
                        <a:rPr lang="en-US" sz="1100" u="none" strike="noStrike">
                          <a:effectLst/>
                        </a:rPr>
                        <a:t>Thời gian ngủ</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b"/>
                      <a:r>
                        <a:rPr lang="en-US" sz="1100" u="none" strike="noStrike">
                          <a:effectLst/>
                        </a:rPr>
                        <a:t>Thời gian thực thi TB(s)</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b"/>
                      <a:r>
                        <a:rPr lang="en-US" sz="1100" u="none" strike="noStrike">
                          <a:effectLst/>
                        </a:rPr>
                        <a:t>Số lần Deadlock</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6870384"/>
                  </a:ext>
                </a:extLst>
              </a:tr>
              <a:tr h="220147">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b"/>
                      <a:r>
                        <a:rPr lang="en-US" sz="1100" u="none" strike="noStrike">
                          <a:effectLst/>
                        </a:rPr>
                        <a:t>5.177</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20552544"/>
                  </a:ext>
                </a:extLst>
              </a:tr>
              <a:tr h="220147">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b"/>
                      <a:r>
                        <a:rPr lang="en-US" sz="1100" u="none" strike="noStrike">
                          <a:effectLst/>
                        </a:rPr>
                        <a:t>4.616</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5848473"/>
                  </a:ext>
                </a:extLst>
              </a:tr>
              <a:tr h="220147">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b"/>
                      <a:r>
                        <a:rPr lang="en-US" sz="1100" u="none" strike="noStrike">
                          <a:effectLst/>
                        </a:rPr>
                        <a:t>3.834</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8621720"/>
                  </a:ext>
                </a:extLst>
              </a:tr>
              <a:tr h="220147">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b"/>
                      <a:r>
                        <a:rPr lang="en-US" sz="1100" u="none" strike="noStrike">
                          <a:effectLst/>
                        </a:rPr>
                        <a:t>4.069</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6131872"/>
                  </a:ext>
                </a:extLst>
              </a:tr>
              <a:tr h="220147">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b"/>
                      <a:r>
                        <a:rPr lang="en-US" sz="1100" u="none" strike="noStrike">
                          <a:effectLst/>
                        </a:rPr>
                        <a:t>5.011</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6639393"/>
                  </a:ext>
                </a:extLst>
              </a:tr>
              <a:tr h="220147">
                <a:tc>
                  <a:txBody>
                    <a:bodyPr/>
                    <a:lstStyle/>
                    <a:p>
                      <a:pPr algn="ct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b"/>
                      <a:r>
                        <a:rPr lang="en-US" sz="1100" u="none" strike="noStrike">
                          <a:effectLst/>
                        </a:rPr>
                        <a:t>6.012</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8282034"/>
                  </a:ext>
                </a:extLst>
              </a:tr>
              <a:tr h="220147">
                <a:tc>
                  <a:txBody>
                    <a:bodyPr/>
                    <a:lstStyle/>
                    <a:p>
                      <a:pPr algn="ct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b"/>
                      <a:r>
                        <a:rPr lang="en-US" sz="1100" u="none" strike="noStrike">
                          <a:effectLst/>
                        </a:rPr>
                        <a:t>7.011</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9194261"/>
                  </a:ext>
                </a:extLst>
              </a:tr>
              <a:tr h="220147">
                <a:tc>
                  <a:txBody>
                    <a:bodyPr/>
                    <a:lstStyle/>
                    <a:p>
                      <a:pPr algn="ct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b"/>
                      <a:r>
                        <a:rPr lang="en-US" sz="1100" u="none" strike="noStrike">
                          <a:effectLst/>
                        </a:rPr>
                        <a:t>8.012</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097763"/>
                  </a:ext>
                </a:extLst>
              </a:tr>
            </a:tbl>
          </a:graphicData>
        </a:graphic>
      </p:graphicFrame>
      <p:pic>
        <p:nvPicPr>
          <p:cNvPr id="30" name="Picture 29">
            <a:extLst>
              <a:ext uri="{FF2B5EF4-FFF2-40B4-BE49-F238E27FC236}">
                <a16:creationId xmlns:a16="http://schemas.microsoft.com/office/drawing/2014/main" id="{3D912C3A-7FC2-4375-AB6E-85F91FC88A0E}"/>
              </a:ext>
            </a:extLst>
          </p:cNvPr>
          <p:cNvPicPr>
            <a:picLocks noChangeAspect="1"/>
          </p:cNvPicPr>
          <p:nvPr/>
        </p:nvPicPr>
        <p:blipFill>
          <a:blip r:embed="rId3"/>
          <a:stretch>
            <a:fillRect/>
          </a:stretch>
        </p:blipFill>
        <p:spPr>
          <a:xfrm>
            <a:off x="6687375" y="3180057"/>
            <a:ext cx="4950655" cy="2603433"/>
          </a:xfrm>
          <a:prstGeom prst="rect">
            <a:avLst/>
          </a:prstGeom>
          <a:ln>
            <a:solidFill>
              <a:schemeClr val="tx1"/>
            </a:solidFill>
          </a:ln>
        </p:spPr>
      </p:pic>
      <p:cxnSp>
        <p:nvCxnSpPr>
          <p:cNvPr id="32" name="Straight Connector 31">
            <a:extLst>
              <a:ext uri="{FF2B5EF4-FFF2-40B4-BE49-F238E27FC236}">
                <a16:creationId xmlns:a16="http://schemas.microsoft.com/office/drawing/2014/main" id="{F148216C-48E1-44AA-A6FC-DD35C39A10B2}"/>
              </a:ext>
            </a:extLst>
          </p:cNvPr>
          <p:cNvCxnSpPr>
            <a:cxnSpLocks/>
          </p:cNvCxnSpPr>
          <p:nvPr/>
        </p:nvCxnSpPr>
        <p:spPr>
          <a:xfrm>
            <a:off x="7772128" y="6170500"/>
            <a:ext cx="43080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8B11124-D897-4ABF-A509-D96792AA9774}"/>
              </a:ext>
            </a:extLst>
          </p:cNvPr>
          <p:cNvCxnSpPr>
            <a:cxnSpLocks/>
          </p:cNvCxnSpPr>
          <p:nvPr/>
        </p:nvCxnSpPr>
        <p:spPr>
          <a:xfrm>
            <a:off x="7772129" y="6523788"/>
            <a:ext cx="430801" cy="0"/>
          </a:xfrm>
          <a:prstGeom prst="line">
            <a:avLst/>
          </a:prstGeom>
          <a:ln w="38100">
            <a:solidFill>
              <a:srgbClr val="EC792B"/>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713FE0A-1DFB-46C0-8C23-FEA2AB97B35F}"/>
              </a:ext>
            </a:extLst>
          </p:cNvPr>
          <p:cNvSpPr txBox="1"/>
          <p:nvPr/>
        </p:nvSpPr>
        <p:spPr>
          <a:xfrm>
            <a:off x="8408670" y="5974442"/>
            <a:ext cx="2552700" cy="307777"/>
          </a:xfrm>
          <a:prstGeom prst="rect">
            <a:avLst/>
          </a:prstGeom>
          <a:noFill/>
        </p:spPr>
        <p:txBody>
          <a:bodyPr wrap="square" rtlCol="0">
            <a:spAutoFit/>
          </a:bodyPr>
          <a:lstStyle/>
          <a:p>
            <a:r>
              <a:rPr lang="en-US" sz="1400" err="1"/>
              <a:t>Thời</a:t>
            </a:r>
            <a:r>
              <a:rPr lang="en-US" sz="1400"/>
              <a:t> </a:t>
            </a:r>
            <a:r>
              <a:rPr lang="en-US" sz="1400" err="1"/>
              <a:t>gian</a:t>
            </a:r>
            <a:r>
              <a:rPr lang="en-US" sz="1400"/>
              <a:t> </a:t>
            </a:r>
            <a:r>
              <a:rPr lang="en-US" sz="1400" err="1"/>
              <a:t>ngủ</a:t>
            </a:r>
            <a:endParaRPr lang="en-US" sz="1400"/>
          </a:p>
        </p:txBody>
      </p:sp>
      <p:sp>
        <p:nvSpPr>
          <p:cNvPr id="37" name="TextBox 36">
            <a:extLst>
              <a:ext uri="{FF2B5EF4-FFF2-40B4-BE49-F238E27FC236}">
                <a16:creationId xmlns:a16="http://schemas.microsoft.com/office/drawing/2014/main" id="{40FEB371-33AD-4BC6-943B-89DD0D002793}"/>
              </a:ext>
            </a:extLst>
          </p:cNvPr>
          <p:cNvSpPr txBox="1"/>
          <p:nvPr/>
        </p:nvSpPr>
        <p:spPr>
          <a:xfrm>
            <a:off x="8408670" y="6339380"/>
            <a:ext cx="2552700" cy="307777"/>
          </a:xfrm>
          <a:prstGeom prst="rect">
            <a:avLst/>
          </a:prstGeom>
          <a:noFill/>
        </p:spPr>
        <p:txBody>
          <a:bodyPr wrap="square" rtlCol="0">
            <a:spAutoFit/>
          </a:bodyPr>
          <a:lstStyle/>
          <a:p>
            <a:r>
              <a:rPr lang="en-US" sz="1400" err="1"/>
              <a:t>Thời</a:t>
            </a:r>
            <a:r>
              <a:rPr lang="en-US" sz="1400"/>
              <a:t> </a:t>
            </a:r>
            <a:r>
              <a:rPr lang="en-US" sz="1400" err="1"/>
              <a:t>gian</a:t>
            </a:r>
            <a:r>
              <a:rPr lang="en-US" sz="1400"/>
              <a:t> </a:t>
            </a:r>
            <a:r>
              <a:rPr lang="en-US" sz="1400" err="1"/>
              <a:t>thực</a:t>
            </a:r>
            <a:r>
              <a:rPr lang="en-US" sz="1400"/>
              <a:t> </a:t>
            </a:r>
            <a:r>
              <a:rPr lang="en-US" sz="1400" err="1"/>
              <a:t>thi</a:t>
            </a:r>
            <a:endParaRPr lang="en-US" sz="1400"/>
          </a:p>
        </p:txBody>
      </p:sp>
      <p:grpSp>
        <p:nvGrpSpPr>
          <p:cNvPr id="24" name="!!3">
            <a:extLst>
              <a:ext uri="{FF2B5EF4-FFF2-40B4-BE49-F238E27FC236}">
                <a16:creationId xmlns:a16="http://schemas.microsoft.com/office/drawing/2014/main" id="{C64D8EC3-63BB-4E33-9D03-8A906FA4C43D}"/>
              </a:ext>
            </a:extLst>
          </p:cNvPr>
          <p:cNvGrpSpPr/>
          <p:nvPr/>
        </p:nvGrpSpPr>
        <p:grpSpPr>
          <a:xfrm rot="10800000">
            <a:off x="252697" y="5545168"/>
            <a:ext cx="1352938" cy="1166326"/>
            <a:chOff x="10114384" y="822416"/>
            <a:chExt cx="1352938" cy="1166326"/>
          </a:xfrm>
        </p:grpSpPr>
        <p:cxnSp>
          <p:nvCxnSpPr>
            <p:cNvPr id="25" name="Straight Connector 24">
              <a:extLst>
                <a:ext uri="{FF2B5EF4-FFF2-40B4-BE49-F238E27FC236}">
                  <a16:creationId xmlns:a16="http://schemas.microsoft.com/office/drawing/2014/main" id="{5CDF4E90-CEEB-4FD9-B185-0CE27B1D795C}"/>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1FA61CA-64F6-40D1-8A70-6A203574FD7C}"/>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98AAE694-083C-47B4-85FD-F76A5801A314}"/>
              </a:ext>
            </a:extLst>
          </p:cNvPr>
          <p:cNvSpPr txBox="1"/>
          <p:nvPr/>
        </p:nvSpPr>
        <p:spPr>
          <a:xfrm>
            <a:off x="1653269" y="6515547"/>
            <a:ext cx="6118860" cy="338554"/>
          </a:xfrm>
          <a:prstGeom prst="rect">
            <a:avLst/>
          </a:prstGeom>
          <a:noFill/>
        </p:spPr>
        <p:txBody>
          <a:bodyPr wrap="square">
            <a:spAutoFit/>
          </a:bodyPr>
          <a:lstStyle/>
          <a:p>
            <a:r>
              <a:rPr lang="en-US" sz="1600">
                <a:latin typeface="Montserrat "/>
              </a:rPr>
              <a:t>Linux Operating System</a:t>
            </a:r>
          </a:p>
        </p:txBody>
      </p:sp>
      <p:pic>
        <p:nvPicPr>
          <p:cNvPr id="28" name="Graphic 27" descr="Aperture outline">
            <a:extLst>
              <a:ext uri="{FF2B5EF4-FFF2-40B4-BE49-F238E27FC236}">
                <a16:creationId xmlns:a16="http://schemas.microsoft.com/office/drawing/2014/main" id="{478207E9-899C-4E1F-8644-6E4E4DF0F8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45751" y="6436315"/>
            <a:ext cx="421685" cy="421685"/>
          </a:xfrm>
          <a:prstGeom prst="rect">
            <a:avLst/>
          </a:prstGeom>
        </p:spPr>
      </p:pic>
      <p:sp>
        <p:nvSpPr>
          <p:cNvPr id="29" name="TextBox 28">
            <a:extLst>
              <a:ext uri="{FF2B5EF4-FFF2-40B4-BE49-F238E27FC236}">
                <a16:creationId xmlns:a16="http://schemas.microsoft.com/office/drawing/2014/main" id="{3A9A2CDA-99CB-4814-8301-EF44C7D0DA5C}"/>
              </a:ext>
            </a:extLst>
          </p:cNvPr>
          <p:cNvSpPr txBox="1"/>
          <p:nvPr/>
        </p:nvSpPr>
        <p:spPr>
          <a:xfrm>
            <a:off x="2042071" y="1284337"/>
            <a:ext cx="3730343" cy="1077218"/>
          </a:xfrm>
          <a:prstGeom prst="rect">
            <a:avLst/>
          </a:prstGeom>
          <a:noFill/>
        </p:spPr>
        <p:txBody>
          <a:bodyPr wrap="square" rtlCol="0">
            <a:spAutoFit/>
          </a:bodyPr>
          <a:lstStyle/>
          <a:p>
            <a:pPr algn="ctr"/>
            <a:r>
              <a:rPr lang="en-US" sz="1600">
                <a:latin typeface="Montserrat" panose="00000500000000000000" pitchFamily="2" charset="0"/>
              </a:rPr>
              <a:t>Bảng khảo sát khi tăng thời gian ngủ từ 1 s -&gt; 8 s, mỗi trường hợp đo 25 lần và biểu đồ phụ thuộc xây dựng từ bảng</a:t>
            </a:r>
          </a:p>
        </p:txBody>
      </p:sp>
    </p:spTree>
    <p:extLst>
      <p:ext uri="{BB962C8B-B14F-4D97-AF65-F5344CB8AC3E}">
        <p14:creationId xmlns:p14="http://schemas.microsoft.com/office/powerpoint/2010/main" val="257447692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2">
            <a:extLst>
              <a:ext uri="{FF2B5EF4-FFF2-40B4-BE49-F238E27FC236}">
                <a16:creationId xmlns:a16="http://schemas.microsoft.com/office/drawing/2014/main" id="{E981B420-0E37-48BA-AB88-EDBD4DDE81E9}"/>
              </a:ext>
            </a:extLst>
          </p:cNvPr>
          <p:cNvGrpSpPr/>
          <p:nvPr/>
        </p:nvGrpSpPr>
        <p:grpSpPr>
          <a:xfrm>
            <a:off x="10654626" y="118011"/>
            <a:ext cx="1352938" cy="1166326"/>
            <a:chOff x="10114384" y="822416"/>
            <a:chExt cx="1352938" cy="1166326"/>
          </a:xfrm>
        </p:grpSpPr>
        <p:cxnSp>
          <p:nvCxnSpPr>
            <p:cNvPr id="12" name="Straight Connector 11">
              <a:extLst>
                <a:ext uri="{FF2B5EF4-FFF2-40B4-BE49-F238E27FC236}">
                  <a16:creationId xmlns:a16="http://schemas.microsoft.com/office/drawing/2014/main" id="{12B4A61E-64E6-4A9D-97E3-36EE760B21D0}"/>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4384ED-E8A3-4296-8908-DF9C487A2E8F}"/>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30CBF873-7194-4085-9A23-C312837D4F38}"/>
              </a:ext>
            </a:extLst>
          </p:cNvPr>
          <p:cNvSpPr txBox="1"/>
          <p:nvPr/>
        </p:nvSpPr>
        <p:spPr>
          <a:xfrm flipH="1">
            <a:off x="577828" y="180419"/>
            <a:ext cx="4616391" cy="400110"/>
          </a:xfrm>
          <a:prstGeom prst="rect">
            <a:avLst/>
          </a:prstGeom>
          <a:noFill/>
        </p:spPr>
        <p:txBody>
          <a:bodyPr wrap="square" rtlCol="0">
            <a:spAutoFit/>
          </a:bodyPr>
          <a:lstStyle/>
          <a:p>
            <a:r>
              <a:rPr lang="en-US" sz="2000">
                <a:latin typeface="Montserrat Black" panose="00000A00000000000000" pitchFamily="2" charset="0"/>
              </a:rPr>
              <a:t>Dining Philosophers - Solution</a:t>
            </a:r>
          </a:p>
        </p:txBody>
      </p:sp>
      <p:sp>
        <p:nvSpPr>
          <p:cNvPr id="22" name="TextBox 21">
            <a:extLst>
              <a:ext uri="{FF2B5EF4-FFF2-40B4-BE49-F238E27FC236}">
                <a16:creationId xmlns:a16="http://schemas.microsoft.com/office/drawing/2014/main" id="{D92AB49B-BAD1-4E6E-A4EE-A55A57B8A93E}"/>
              </a:ext>
            </a:extLst>
          </p:cNvPr>
          <p:cNvSpPr txBox="1"/>
          <p:nvPr/>
        </p:nvSpPr>
        <p:spPr>
          <a:xfrm>
            <a:off x="759909" y="613537"/>
            <a:ext cx="5336089" cy="369332"/>
          </a:xfrm>
          <a:prstGeom prst="rect">
            <a:avLst/>
          </a:prstGeom>
          <a:noFill/>
        </p:spPr>
        <p:txBody>
          <a:bodyPr wrap="square" rtlCol="0">
            <a:spAutoFit/>
          </a:bodyPr>
          <a:lstStyle/>
          <a:p>
            <a:pPr marL="285750" indent="-285750">
              <a:buFont typeface="Wingdings" panose="05000000000000000000" pitchFamily="2" charset="2"/>
              <a:buChar char="§"/>
            </a:pPr>
            <a:r>
              <a:rPr lang="en-US" b="1">
                <a:latin typeface="Montserrat" panose="00000500000000000000" pitchFamily="2" charset="0"/>
              </a:rPr>
              <a:t>Hạn chế của 2 phương pháp</a:t>
            </a:r>
          </a:p>
        </p:txBody>
      </p:sp>
      <p:sp>
        <p:nvSpPr>
          <p:cNvPr id="3" name="TextBox 2">
            <a:extLst>
              <a:ext uri="{FF2B5EF4-FFF2-40B4-BE49-F238E27FC236}">
                <a16:creationId xmlns:a16="http://schemas.microsoft.com/office/drawing/2014/main" id="{8F6D7495-62E6-4282-A9B7-857B27015751}"/>
              </a:ext>
            </a:extLst>
          </p:cNvPr>
          <p:cNvSpPr txBox="1"/>
          <p:nvPr/>
        </p:nvSpPr>
        <p:spPr>
          <a:xfrm>
            <a:off x="837154" y="1125353"/>
            <a:ext cx="10517687" cy="646331"/>
          </a:xfrm>
          <a:prstGeom prst="rect">
            <a:avLst/>
          </a:prstGeom>
          <a:noFill/>
        </p:spPr>
        <p:txBody>
          <a:bodyPr wrap="square" rtlCol="0">
            <a:spAutoFit/>
          </a:bodyPr>
          <a:lstStyle/>
          <a:p>
            <a:r>
              <a:rPr lang="en-US" b="1">
                <a:latin typeface="Montserrat" panose="00000500000000000000" pitchFamily="2" charset="0"/>
              </a:rPr>
              <a:t>Xóa 1 tiến trình </a:t>
            </a:r>
            <a:r>
              <a:rPr lang="en-US">
                <a:latin typeface="Montserrat" panose="00000500000000000000" pitchFamily="2" charset="0"/>
              </a:rPr>
              <a:t>: Không phù hợp với mục đích của bài toán khi chúng ta cần tất cả các tiến trình đều được hoạt động</a:t>
            </a:r>
          </a:p>
        </p:txBody>
      </p:sp>
      <p:sp>
        <p:nvSpPr>
          <p:cNvPr id="25" name="TextBox 24">
            <a:extLst>
              <a:ext uri="{FF2B5EF4-FFF2-40B4-BE49-F238E27FC236}">
                <a16:creationId xmlns:a16="http://schemas.microsoft.com/office/drawing/2014/main" id="{D5E4F22E-A6CD-4E0E-B7D7-0A6E7A0436FB}"/>
              </a:ext>
            </a:extLst>
          </p:cNvPr>
          <p:cNvSpPr txBox="1"/>
          <p:nvPr/>
        </p:nvSpPr>
        <p:spPr>
          <a:xfrm>
            <a:off x="830309" y="1926128"/>
            <a:ext cx="4053486" cy="369332"/>
          </a:xfrm>
          <a:prstGeom prst="rect">
            <a:avLst/>
          </a:prstGeom>
          <a:noFill/>
        </p:spPr>
        <p:txBody>
          <a:bodyPr wrap="square" rtlCol="0">
            <a:spAutoFit/>
          </a:bodyPr>
          <a:lstStyle/>
          <a:p>
            <a:r>
              <a:rPr lang="en-US" b="1">
                <a:latin typeface="Montserrat" panose="00000500000000000000" pitchFamily="2" charset="0"/>
              </a:rPr>
              <a:t>Tiến trình ngủ: </a:t>
            </a:r>
          </a:p>
        </p:txBody>
      </p:sp>
      <p:sp>
        <p:nvSpPr>
          <p:cNvPr id="26" name="TextBox 25">
            <a:extLst>
              <a:ext uri="{FF2B5EF4-FFF2-40B4-BE49-F238E27FC236}">
                <a16:creationId xmlns:a16="http://schemas.microsoft.com/office/drawing/2014/main" id="{31C6DBF2-38FD-42A5-A298-69C92170AF8F}"/>
              </a:ext>
            </a:extLst>
          </p:cNvPr>
          <p:cNvSpPr txBox="1"/>
          <p:nvPr/>
        </p:nvSpPr>
        <p:spPr>
          <a:xfrm>
            <a:off x="5518676" y="5246802"/>
            <a:ext cx="6400800" cy="830997"/>
          </a:xfrm>
          <a:prstGeom prst="rect">
            <a:avLst/>
          </a:prstGeom>
          <a:noFill/>
        </p:spPr>
        <p:txBody>
          <a:bodyPr wrap="square">
            <a:spAutoFit/>
          </a:bodyPr>
          <a:lstStyle/>
          <a:p>
            <a:r>
              <a:rPr lang="en-US" sz="1600">
                <a:latin typeface="Montserrat" panose="00000500000000000000" pitchFamily="2" charset="0"/>
              </a:rPr>
              <a:t>Thời gian ngủ quá lâu sẽ dẫn đến tiến trình ngủ khi thức dậy sẽ được thực hiện rất ít lần hoặc không còn tài nguyên để thực hiện công việc</a:t>
            </a:r>
          </a:p>
        </p:txBody>
      </p:sp>
      <p:sp>
        <p:nvSpPr>
          <p:cNvPr id="28" name="TextBox 27">
            <a:extLst>
              <a:ext uri="{FF2B5EF4-FFF2-40B4-BE49-F238E27FC236}">
                <a16:creationId xmlns:a16="http://schemas.microsoft.com/office/drawing/2014/main" id="{21E54DD6-76CD-4A27-9D0D-A68DA390C547}"/>
              </a:ext>
            </a:extLst>
          </p:cNvPr>
          <p:cNvSpPr txBox="1"/>
          <p:nvPr/>
        </p:nvSpPr>
        <p:spPr>
          <a:xfrm>
            <a:off x="1104289" y="5429029"/>
            <a:ext cx="3505523" cy="584775"/>
          </a:xfrm>
          <a:prstGeom prst="rect">
            <a:avLst/>
          </a:prstGeom>
          <a:noFill/>
        </p:spPr>
        <p:txBody>
          <a:bodyPr wrap="square">
            <a:spAutoFit/>
          </a:bodyPr>
          <a:lstStyle/>
          <a:p>
            <a:r>
              <a:rPr lang="en-US" sz="1600">
                <a:latin typeface="Montserrat" panose="00000500000000000000" pitchFamily="2" charset="0"/>
              </a:rPr>
              <a:t>Thời gian ngủ quá ngắn vẫn có thể xảy ra Deadlock</a:t>
            </a:r>
          </a:p>
        </p:txBody>
      </p:sp>
      <p:pic>
        <p:nvPicPr>
          <p:cNvPr id="29" name="Picture 28">
            <a:extLst>
              <a:ext uri="{FF2B5EF4-FFF2-40B4-BE49-F238E27FC236}">
                <a16:creationId xmlns:a16="http://schemas.microsoft.com/office/drawing/2014/main" id="{BFA08C2E-FE2A-4B61-AFF6-C6994847C361}"/>
              </a:ext>
            </a:extLst>
          </p:cNvPr>
          <p:cNvPicPr>
            <a:picLocks noChangeAspect="1"/>
          </p:cNvPicPr>
          <p:nvPr/>
        </p:nvPicPr>
        <p:blipFill>
          <a:blip r:embed="rId2"/>
          <a:stretch>
            <a:fillRect/>
          </a:stretch>
        </p:blipFill>
        <p:spPr>
          <a:xfrm>
            <a:off x="917260" y="2363746"/>
            <a:ext cx="3879583" cy="2909687"/>
          </a:xfrm>
          <a:prstGeom prst="rect">
            <a:avLst/>
          </a:prstGeom>
        </p:spPr>
      </p:pic>
      <p:sp>
        <p:nvSpPr>
          <p:cNvPr id="6" name="Arrow: Right 5">
            <a:extLst>
              <a:ext uri="{FF2B5EF4-FFF2-40B4-BE49-F238E27FC236}">
                <a16:creationId xmlns:a16="http://schemas.microsoft.com/office/drawing/2014/main" id="{71B32180-EEFD-4595-B9E7-5F5CA411C0C3}"/>
              </a:ext>
            </a:extLst>
          </p:cNvPr>
          <p:cNvSpPr/>
          <p:nvPr/>
        </p:nvSpPr>
        <p:spPr>
          <a:xfrm>
            <a:off x="5022913" y="6306701"/>
            <a:ext cx="355936" cy="259227"/>
          </a:xfrm>
          <a:prstGeom prst="rightArrow">
            <a:avLst/>
          </a:prstGeom>
          <a:solidFill>
            <a:srgbClr val="78097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9E1E9F2-77E9-4D8D-BDB2-3A95B83BC60B}"/>
              </a:ext>
            </a:extLst>
          </p:cNvPr>
          <p:cNvSpPr txBox="1"/>
          <p:nvPr/>
        </p:nvSpPr>
        <p:spPr>
          <a:xfrm>
            <a:off x="5518676" y="6126719"/>
            <a:ext cx="6541718" cy="584775"/>
          </a:xfrm>
          <a:prstGeom prst="rect">
            <a:avLst/>
          </a:prstGeom>
          <a:noFill/>
          <a:ln>
            <a:solidFill>
              <a:schemeClr val="tx1"/>
            </a:solidFill>
          </a:ln>
        </p:spPr>
        <p:txBody>
          <a:bodyPr wrap="square" rtlCol="0">
            <a:spAutoFit/>
          </a:bodyPr>
          <a:lstStyle/>
          <a:p>
            <a:r>
              <a:rPr lang="en-US" sz="1600">
                <a:latin typeface="Montserrat" panose="00000500000000000000" pitchFamily="2" charset="0"/>
              </a:rPr>
              <a:t>Phân bổ tài nguyên và thời gian thực thi các tiến trình không đồng đều</a:t>
            </a:r>
          </a:p>
        </p:txBody>
      </p:sp>
      <p:grpSp>
        <p:nvGrpSpPr>
          <p:cNvPr id="27" name="Group 26">
            <a:extLst>
              <a:ext uri="{FF2B5EF4-FFF2-40B4-BE49-F238E27FC236}">
                <a16:creationId xmlns:a16="http://schemas.microsoft.com/office/drawing/2014/main" id="{CA102DBE-61CC-4081-8629-E4EA64EBF6D0}"/>
              </a:ext>
            </a:extLst>
          </p:cNvPr>
          <p:cNvGrpSpPr/>
          <p:nvPr/>
        </p:nvGrpSpPr>
        <p:grpSpPr>
          <a:xfrm>
            <a:off x="6762673" y="1729145"/>
            <a:ext cx="4053486" cy="3399710"/>
            <a:chOff x="6529666" y="1967623"/>
            <a:chExt cx="3651789" cy="3192577"/>
          </a:xfrm>
        </p:grpSpPr>
        <p:pic>
          <p:nvPicPr>
            <p:cNvPr id="15" name="Picture 14">
              <a:extLst>
                <a:ext uri="{FF2B5EF4-FFF2-40B4-BE49-F238E27FC236}">
                  <a16:creationId xmlns:a16="http://schemas.microsoft.com/office/drawing/2014/main" id="{467024DA-2D5B-4A9E-8072-F4FEBA12BA60}"/>
                </a:ext>
              </a:extLst>
            </p:cNvPr>
            <p:cNvPicPr>
              <a:picLocks noChangeAspect="1"/>
            </p:cNvPicPr>
            <p:nvPr/>
          </p:nvPicPr>
          <p:blipFill rotWithShape="1">
            <a:blip r:embed="rId3"/>
            <a:srcRect t="78978"/>
            <a:stretch/>
          </p:blipFill>
          <p:spPr>
            <a:xfrm>
              <a:off x="6529666" y="4428287"/>
              <a:ext cx="3651789" cy="731913"/>
            </a:xfrm>
            <a:prstGeom prst="rect">
              <a:avLst/>
            </a:prstGeom>
          </p:spPr>
        </p:pic>
        <p:pic>
          <p:nvPicPr>
            <p:cNvPr id="36" name="Picture 35">
              <a:extLst>
                <a:ext uri="{FF2B5EF4-FFF2-40B4-BE49-F238E27FC236}">
                  <a16:creationId xmlns:a16="http://schemas.microsoft.com/office/drawing/2014/main" id="{1445CF92-CAA8-45B1-9166-9894BAF730A4}"/>
                </a:ext>
              </a:extLst>
            </p:cNvPr>
            <p:cNvPicPr>
              <a:picLocks noChangeAspect="1"/>
            </p:cNvPicPr>
            <p:nvPr/>
          </p:nvPicPr>
          <p:blipFill rotWithShape="1">
            <a:blip r:embed="rId3"/>
            <a:srcRect b="29180"/>
            <a:stretch/>
          </p:blipFill>
          <p:spPr>
            <a:xfrm>
              <a:off x="6529666" y="1967623"/>
              <a:ext cx="3651789" cy="2465715"/>
            </a:xfrm>
            <a:prstGeom prst="rect">
              <a:avLst/>
            </a:prstGeom>
          </p:spPr>
        </p:pic>
      </p:grpSp>
      <p:sp>
        <p:nvSpPr>
          <p:cNvPr id="31" name="Rectangle 30">
            <a:extLst>
              <a:ext uri="{FF2B5EF4-FFF2-40B4-BE49-F238E27FC236}">
                <a16:creationId xmlns:a16="http://schemas.microsoft.com/office/drawing/2014/main" id="{FB43428C-8686-4DD4-8C62-ABD8198AC84B}"/>
              </a:ext>
            </a:extLst>
          </p:cNvPr>
          <p:cNvSpPr/>
          <p:nvPr/>
        </p:nvSpPr>
        <p:spPr>
          <a:xfrm>
            <a:off x="6762673" y="2652290"/>
            <a:ext cx="2455019" cy="779399"/>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2FC3F0C7-3C2B-4ED2-AB95-2B5B12AE1C76}"/>
              </a:ext>
            </a:extLst>
          </p:cNvPr>
          <p:cNvCxnSpPr>
            <a:cxnSpLocks/>
            <a:stCxn id="31" idx="3"/>
          </p:cNvCxnSpPr>
          <p:nvPr/>
        </p:nvCxnSpPr>
        <p:spPr>
          <a:xfrm flipV="1">
            <a:off x="9217692" y="3041989"/>
            <a:ext cx="264160" cy="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140833F-E416-41B4-A0FC-29734CC72144}"/>
              </a:ext>
            </a:extLst>
          </p:cNvPr>
          <p:cNvSpPr txBox="1"/>
          <p:nvPr/>
        </p:nvSpPr>
        <p:spPr>
          <a:xfrm>
            <a:off x="9539213" y="2693025"/>
            <a:ext cx="1276946" cy="738664"/>
          </a:xfrm>
          <a:prstGeom prst="rect">
            <a:avLst/>
          </a:prstGeom>
          <a:noFill/>
        </p:spPr>
        <p:txBody>
          <a:bodyPr wrap="square" rtlCol="0">
            <a:spAutoFit/>
          </a:bodyPr>
          <a:lstStyle/>
          <a:p>
            <a:pPr algn="just"/>
            <a:r>
              <a:rPr lang="en-US" sz="1400">
                <a:solidFill>
                  <a:schemeClr val="bg1"/>
                </a:solidFill>
                <a:latin typeface="Montserrat" panose="00000500000000000000" pitchFamily="2" charset="0"/>
              </a:rPr>
              <a:t>Chỉ được ăn 1 lần sau khi tỉnh dạy</a:t>
            </a:r>
          </a:p>
        </p:txBody>
      </p:sp>
      <p:grpSp>
        <p:nvGrpSpPr>
          <p:cNvPr id="30" name="!!3">
            <a:extLst>
              <a:ext uri="{FF2B5EF4-FFF2-40B4-BE49-F238E27FC236}">
                <a16:creationId xmlns:a16="http://schemas.microsoft.com/office/drawing/2014/main" id="{204CDCF4-D241-4906-924C-FA3C9E8B248C}"/>
              </a:ext>
            </a:extLst>
          </p:cNvPr>
          <p:cNvGrpSpPr/>
          <p:nvPr/>
        </p:nvGrpSpPr>
        <p:grpSpPr>
          <a:xfrm rot="10800000">
            <a:off x="252697" y="5545168"/>
            <a:ext cx="1352938" cy="1166326"/>
            <a:chOff x="10114384" y="822416"/>
            <a:chExt cx="1352938" cy="1166326"/>
          </a:xfrm>
        </p:grpSpPr>
        <p:cxnSp>
          <p:nvCxnSpPr>
            <p:cNvPr id="32" name="Straight Connector 31">
              <a:extLst>
                <a:ext uri="{FF2B5EF4-FFF2-40B4-BE49-F238E27FC236}">
                  <a16:creationId xmlns:a16="http://schemas.microsoft.com/office/drawing/2014/main" id="{6F817290-BB2F-4BE2-ABD1-820537D4148D}"/>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1C82CE3-076A-4F19-9AFD-4564D08FC9B5}"/>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90A5B623-CC6B-4F53-9C93-8F27881E3049}"/>
              </a:ext>
            </a:extLst>
          </p:cNvPr>
          <p:cNvSpPr txBox="1"/>
          <p:nvPr/>
        </p:nvSpPr>
        <p:spPr>
          <a:xfrm>
            <a:off x="1653269" y="6515547"/>
            <a:ext cx="2874340" cy="338554"/>
          </a:xfrm>
          <a:prstGeom prst="rect">
            <a:avLst/>
          </a:prstGeom>
          <a:noFill/>
        </p:spPr>
        <p:txBody>
          <a:bodyPr wrap="square">
            <a:spAutoFit/>
          </a:bodyPr>
          <a:lstStyle/>
          <a:p>
            <a:r>
              <a:rPr lang="en-US" sz="1600">
                <a:latin typeface="Montserrat "/>
              </a:rPr>
              <a:t>Linux Operating System</a:t>
            </a:r>
          </a:p>
        </p:txBody>
      </p:sp>
      <p:pic>
        <p:nvPicPr>
          <p:cNvPr id="35" name="Graphic 34" descr="Aperture outline">
            <a:extLst>
              <a:ext uri="{FF2B5EF4-FFF2-40B4-BE49-F238E27FC236}">
                <a16:creationId xmlns:a16="http://schemas.microsoft.com/office/drawing/2014/main" id="{14207C7E-F7FF-473F-A742-32B523E7D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45751" y="6436315"/>
            <a:ext cx="421685" cy="421685"/>
          </a:xfrm>
          <a:prstGeom prst="rect">
            <a:avLst/>
          </a:prstGeom>
        </p:spPr>
      </p:pic>
    </p:spTree>
    <p:extLst>
      <p:ext uri="{BB962C8B-B14F-4D97-AF65-F5344CB8AC3E}">
        <p14:creationId xmlns:p14="http://schemas.microsoft.com/office/powerpoint/2010/main" val="2027983557"/>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8E5E44-ACBD-42ED-BBEF-FABE5CB09388}"/>
              </a:ext>
            </a:extLst>
          </p:cNvPr>
          <p:cNvPicPr>
            <a:picLocks noChangeAspect="1"/>
          </p:cNvPicPr>
          <p:nvPr/>
        </p:nvPicPr>
        <p:blipFill>
          <a:blip r:embed="rId2"/>
          <a:stretch>
            <a:fillRect/>
          </a:stretch>
        </p:blipFill>
        <p:spPr>
          <a:xfrm>
            <a:off x="6808593" y="1521638"/>
            <a:ext cx="4418248" cy="3870943"/>
          </a:xfrm>
          <a:prstGeom prst="rect">
            <a:avLst/>
          </a:prstGeom>
        </p:spPr>
      </p:pic>
      <p:grpSp>
        <p:nvGrpSpPr>
          <p:cNvPr id="11" name="!!2">
            <a:extLst>
              <a:ext uri="{FF2B5EF4-FFF2-40B4-BE49-F238E27FC236}">
                <a16:creationId xmlns:a16="http://schemas.microsoft.com/office/drawing/2014/main" id="{E981B420-0E37-48BA-AB88-EDBD4DDE81E9}"/>
              </a:ext>
            </a:extLst>
          </p:cNvPr>
          <p:cNvGrpSpPr/>
          <p:nvPr/>
        </p:nvGrpSpPr>
        <p:grpSpPr>
          <a:xfrm>
            <a:off x="10654626" y="118011"/>
            <a:ext cx="1352938" cy="1166326"/>
            <a:chOff x="10114384" y="822416"/>
            <a:chExt cx="1352938" cy="1166326"/>
          </a:xfrm>
        </p:grpSpPr>
        <p:cxnSp>
          <p:nvCxnSpPr>
            <p:cNvPr id="12" name="Straight Connector 11">
              <a:extLst>
                <a:ext uri="{FF2B5EF4-FFF2-40B4-BE49-F238E27FC236}">
                  <a16:creationId xmlns:a16="http://schemas.microsoft.com/office/drawing/2014/main" id="{12B4A61E-64E6-4A9D-97E3-36EE760B21D0}"/>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4384ED-E8A3-4296-8908-DF9C487A2E8F}"/>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30CBF873-7194-4085-9A23-C312837D4F38}"/>
              </a:ext>
            </a:extLst>
          </p:cNvPr>
          <p:cNvSpPr txBox="1"/>
          <p:nvPr/>
        </p:nvSpPr>
        <p:spPr>
          <a:xfrm flipH="1">
            <a:off x="577828" y="180419"/>
            <a:ext cx="4616391" cy="400110"/>
          </a:xfrm>
          <a:prstGeom prst="rect">
            <a:avLst/>
          </a:prstGeom>
          <a:noFill/>
        </p:spPr>
        <p:txBody>
          <a:bodyPr wrap="square" rtlCol="0">
            <a:spAutoFit/>
          </a:bodyPr>
          <a:lstStyle/>
          <a:p>
            <a:r>
              <a:rPr lang="en-US" sz="2000">
                <a:latin typeface="Montserrat Black" panose="00000A00000000000000" pitchFamily="2" charset="0"/>
              </a:rPr>
              <a:t>Dining Philosophers - Solution</a:t>
            </a:r>
          </a:p>
        </p:txBody>
      </p:sp>
      <p:sp>
        <p:nvSpPr>
          <p:cNvPr id="22" name="TextBox 21">
            <a:extLst>
              <a:ext uri="{FF2B5EF4-FFF2-40B4-BE49-F238E27FC236}">
                <a16:creationId xmlns:a16="http://schemas.microsoft.com/office/drawing/2014/main" id="{D92AB49B-BAD1-4E6E-A4EE-A55A57B8A93E}"/>
              </a:ext>
            </a:extLst>
          </p:cNvPr>
          <p:cNvSpPr txBox="1"/>
          <p:nvPr/>
        </p:nvSpPr>
        <p:spPr>
          <a:xfrm>
            <a:off x="759910" y="613537"/>
            <a:ext cx="4950010" cy="646331"/>
          </a:xfrm>
          <a:prstGeom prst="rect">
            <a:avLst/>
          </a:prstGeom>
          <a:noFill/>
        </p:spPr>
        <p:txBody>
          <a:bodyPr wrap="square" rtlCol="0">
            <a:spAutoFit/>
          </a:bodyPr>
          <a:lstStyle/>
          <a:p>
            <a:pPr marL="285750" indent="-285750">
              <a:buFont typeface="Wingdings" panose="05000000000000000000" pitchFamily="2" charset="2"/>
              <a:buChar char="§"/>
            </a:pPr>
            <a:r>
              <a:rPr lang="en-US" b="1">
                <a:latin typeface="Montserrat" panose="00000500000000000000" pitchFamily="2" charset="0"/>
              </a:rPr>
              <a:t>Solution 3 : Thay đổi cách sử dụng tài nguyên của tiến trình</a:t>
            </a:r>
          </a:p>
        </p:txBody>
      </p:sp>
      <p:grpSp>
        <p:nvGrpSpPr>
          <p:cNvPr id="24" name="!!3">
            <a:extLst>
              <a:ext uri="{FF2B5EF4-FFF2-40B4-BE49-F238E27FC236}">
                <a16:creationId xmlns:a16="http://schemas.microsoft.com/office/drawing/2014/main" id="{C64D8EC3-63BB-4E33-9D03-8A906FA4C43D}"/>
              </a:ext>
            </a:extLst>
          </p:cNvPr>
          <p:cNvGrpSpPr/>
          <p:nvPr/>
        </p:nvGrpSpPr>
        <p:grpSpPr>
          <a:xfrm rot="10800000">
            <a:off x="252697" y="5545168"/>
            <a:ext cx="1352938" cy="1166326"/>
            <a:chOff x="10114384" y="822416"/>
            <a:chExt cx="1352938" cy="1166326"/>
          </a:xfrm>
        </p:grpSpPr>
        <p:cxnSp>
          <p:nvCxnSpPr>
            <p:cNvPr id="25" name="Straight Connector 24">
              <a:extLst>
                <a:ext uri="{FF2B5EF4-FFF2-40B4-BE49-F238E27FC236}">
                  <a16:creationId xmlns:a16="http://schemas.microsoft.com/office/drawing/2014/main" id="{5CDF4E90-CEEB-4FD9-B185-0CE27B1D795C}"/>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1FA61CA-64F6-40D1-8A70-6A203574FD7C}"/>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98AAE694-083C-47B4-85FD-F76A5801A314}"/>
              </a:ext>
            </a:extLst>
          </p:cNvPr>
          <p:cNvSpPr txBox="1"/>
          <p:nvPr/>
        </p:nvSpPr>
        <p:spPr>
          <a:xfrm>
            <a:off x="1653269" y="6515547"/>
            <a:ext cx="6118860" cy="338554"/>
          </a:xfrm>
          <a:prstGeom prst="rect">
            <a:avLst/>
          </a:prstGeom>
          <a:noFill/>
        </p:spPr>
        <p:txBody>
          <a:bodyPr wrap="square">
            <a:spAutoFit/>
          </a:bodyPr>
          <a:lstStyle/>
          <a:p>
            <a:r>
              <a:rPr lang="en-US" sz="1600">
                <a:latin typeface="Montserrat "/>
              </a:rPr>
              <a:t>Linux Operating System</a:t>
            </a:r>
          </a:p>
        </p:txBody>
      </p:sp>
      <p:pic>
        <p:nvPicPr>
          <p:cNvPr id="28" name="Graphic 27" descr="Aperture outline">
            <a:extLst>
              <a:ext uri="{FF2B5EF4-FFF2-40B4-BE49-F238E27FC236}">
                <a16:creationId xmlns:a16="http://schemas.microsoft.com/office/drawing/2014/main" id="{478207E9-899C-4E1F-8644-6E4E4DF0F8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45751" y="6436315"/>
            <a:ext cx="421685" cy="421685"/>
          </a:xfrm>
          <a:prstGeom prst="rect">
            <a:avLst/>
          </a:prstGeom>
        </p:spPr>
      </p:pic>
      <p:sp>
        <p:nvSpPr>
          <p:cNvPr id="4" name="Arrow: Down 3">
            <a:extLst>
              <a:ext uri="{FF2B5EF4-FFF2-40B4-BE49-F238E27FC236}">
                <a16:creationId xmlns:a16="http://schemas.microsoft.com/office/drawing/2014/main" id="{9D3B949C-652A-4551-98DD-C322D72A0BEF}"/>
              </a:ext>
            </a:extLst>
          </p:cNvPr>
          <p:cNvSpPr/>
          <p:nvPr/>
        </p:nvSpPr>
        <p:spPr>
          <a:xfrm rot="17591111">
            <a:off x="8431313" y="2240067"/>
            <a:ext cx="181721" cy="807868"/>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B743C672-CEE0-4646-9910-744D8624FC9C}"/>
              </a:ext>
            </a:extLst>
          </p:cNvPr>
          <p:cNvSpPr/>
          <p:nvPr/>
        </p:nvSpPr>
        <p:spPr>
          <a:xfrm rot="4045114">
            <a:off x="9426237" y="2204988"/>
            <a:ext cx="181721" cy="807868"/>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2C4A3C29-927F-47F7-B3F1-106BF5FA2322}"/>
              </a:ext>
            </a:extLst>
          </p:cNvPr>
          <p:cNvSpPr/>
          <p:nvPr/>
        </p:nvSpPr>
        <p:spPr>
          <a:xfrm rot="8639019">
            <a:off x="9937477" y="3267536"/>
            <a:ext cx="181721" cy="72139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F3188829-5CB3-47C2-B399-89AC7784D7AD}"/>
              </a:ext>
            </a:extLst>
          </p:cNvPr>
          <p:cNvSpPr/>
          <p:nvPr/>
        </p:nvSpPr>
        <p:spPr>
          <a:xfrm rot="12392162">
            <a:off x="9111639" y="4050063"/>
            <a:ext cx="187113" cy="6662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44B30D75-8562-4227-A9A0-D0206E8F5AF3}"/>
              </a:ext>
            </a:extLst>
          </p:cNvPr>
          <p:cNvSpPr/>
          <p:nvPr/>
        </p:nvSpPr>
        <p:spPr>
          <a:xfrm rot="16737416">
            <a:off x="8024231" y="3471517"/>
            <a:ext cx="181721" cy="807868"/>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98B08-4184-47AF-AF37-EFF551F4DE29}"/>
              </a:ext>
            </a:extLst>
          </p:cNvPr>
          <p:cNvSpPr txBox="1"/>
          <p:nvPr/>
        </p:nvSpPr>
        <p:spPr>
          <a:xfrm>
            <a:off x="9017717" y="2757713"/>
            <a:ext cx="355107" cy="307777"/>
          </a:xfrm>
          <a:prstGeom prst="rect">
            <a:avLst/>
          </a:prstGeom>
          <a:noFill/>
        </p:spPr>
        <p:txBody>
          <a:bodyPr wrap="square" rtlCol="0">
            <a:spAutoFit/>
          </a:bodyPr>
          <a:lstStyle/>
          <a:p>
            <a:r>
              <a:rPr lang="en-US" sz="1400" b="1"/>
              <a:t>1</a:t>
            </a:r>
          </a:p>
        </p:txBody>
      </p:sp>
      <p:sp>
        <p:nvSpPr>
          <p:cNvPr id="29" name="TextBox 28">
            <a:extLst>
              <a:ext uri="{FF2B5EF4-FFF2-40B4-BE49-F238E27FC236}">
                <a16:creationId xmlns:a16="http://schemas.microsoft.com/office/drawing/2014/main" id="{25C19D31-78A1-44B3-9CF3-4836CE51A9D2}"/>
              </a:ext>
            </a:extLst>
          </p:cNvPr>
          <p:cNvSpPr txBox="1"/>
          <p:nvPr/>
        </p:nvSpPr>
        <p:spPr>
          <a:xfrm>
            <a:off x="9517097" y="3197662"/>
            <a:ext cx="355107" cy="307777"/>
          </a:xfrm>
          <a:prstGeom prst="rect">
            <a:avLst/>
          </a:prstGeom>
          <a:noFill/>
        </p:spPr>
        <p:txBody>
          <a:bodyPr wrap="square" rtlCol="0">
            <a:spAutoFit/>
          </a:bodyPr>
          <a:lstStyle/>
          <a:p>
            <a:r>
              <a:rPr lang="en-US" sz="1400" b="1"/>
              <a:t>2</a:t>
            </a:r>
          </a:p>
        </p:txBody>
      </p:sp>
      <p:sp>
        <p:nvSpPr>
          <p:cNvPr id="30" name="TextBox 29">
            <a:extLst>
              <a:ext uri="{FF2B5EF4-FFF2-40B4-BE49-F238E27FC236}">
                <a16:creationId xmlns:a16="http://schemas.microsoft.com/office/drawing/2014/main" id="{760ADC5E-B1B9-48B0-803A-7E2946CE4F41}"/>
              </a:ext>
            </a:extLst>
          </p:cNvPr>
          <p:cNvSpPr txBox="1"/>
          <p:nvPr/>
        </p:nvSpPr>
        <p:spPr>
          <a:xfrm>
            <a:off x="9045917" y="3849556"/>
            <a:ext cx="355107" cy="307777"/>
          </a:xfrm>
          <a:prstGeom prst="rect">
            <a:avLst/>
          </a:prstGeom>
          <a:noFill/>
        </p:spPr>
        <p:txBody>
          <a:bodyPr wrap="square" rtlCol="0">
            <a:spAutoFit/>
          </a:bodyPr>
          <a:lstStyle/>
          <a:p>
            <a:r>
              <a:rPr lang="en-US" sz="1400" b="1"/>
              <a:t>3</a:t>
            </a:r>
          </a:p>
        </p:txBody>
      </p:sp>
      <p:sp>
        <p:nvSpPr>
          <p:cNvPr id="31" name="TextBox 30">
            <a:extLst>
              <a:ext uri="{FF2B5EF4-FFF2-40B4-BE49-F238E27FC236}">
                <a16:creationId xmlns:a16="http://schemas.microsoft.com/office/drawing/2014/main" id="{B324BEAD-3EEF-4676-8121-88770F5A591D}"/>
              </a:ext>
            </a:extLst>
          </p:cNvPr>
          <p:cNvSpPr txBox="1"/>
          <p:nvPr/>
        </p:nvSpPr>
        <p:spPr>
          <a:xfrm>
            <a:off x="8478177" y="3638444"/>
            <a:ext cx="355107" cy="307777"/>
          </a:xfrm>
          <a:prstGeom prst="rect">
            <a:avLst/>
          </a:prstGeom>
          <a:noFill/>
        </p:spPr>
        <p:txBody>
          <a:bodyPr wrap="square" rtlCol="0">
            <a:spAutoFit/>
          </a:bodyPr>
          <a:lstStyle/>
          <a:p>
            <a:r>
              <a:rPr lang="en-US" sz="1400" b="1"/>
              <a:t>4</a:t>
            </a:r>
          </a:p>
        </p:txBody>
      </p:sp>
      <p:sp>
        <p:nvSpPr>
          <p:cNvPr id="32" name="TextBox 31">
            <a:extLst>
              <a:ext uri="{FF2B5EF4-FFF2-40B4-BE49-F238E27FC236}">
                <a16:creationId xmlns:a16="http://schemas.microsoft.com/office/drawing/2014/main" id="{9D60FB45-D26E-499E-9A2C-43AF18E5A99C}"/>
              </a:ext>
            </a:extLst>
          </p:cNvPr>
          <p:cNvSpPr txBox="1"/>
          <p:nvPr/>
        </p:nvSpPr>
        <p:spPr>
          <a:xfrm>
            <a:off x="8344619" y="2877343"/>
            <a:ext cx="355107" cy="307777"/>
          </a:xfrm>
          <a:prstGeom prst="rect">
            <a:avLst/>
          </a:prstGeom>
          <a:noFill/>
        </p:spPr>
        <p:txBody>
          <a:bodyPr wrap="square" rtlCol="0">
            <a:spAutoFit/>
          </a:bodyPr>
          <a:lstStyle/>
          <a:p>
            <a:r>
              <a:rPr lang="en-US" sz="1400" b="1"/>
              <a:t>5</a:t>
            </a:r>
          </a:p>
        </p:txBody>
      </p:sp>
      <p:sp>
        <p:nvSpPr>
          <p:cNvPr id="8" name="TextBox 7">
            <a:extLst>
              <a:ext uri="{FF2B5EF4-FFF2-40B4-BE49-F238E27FC236}">
                <a16:creationId xmlns:a16="http://schemas.microsoft.com/office/drawing/2014/main" id="{1CEDFEF7-179C-4E22-B9F2-82ED7D55D8B1}"/>
              </a:ext>
            </a:extLst>
          </p:cNvPr>
          <p:cNvSpPr txBox="1"/>
          <p:nvPr/>
        </p:nvSpPr>
        <p:spPr>
          <a:xfrm>
            <a:off x="790612" y="1383697"/>
            <a:ext cx="6048683" cy="830997"/>
          </a:xfrm>
          <a:prstGeom prst="rect">
            <a:avLst/>
          </a:prstGeom>
          <a:noFill/>
        </p:spPr>
        <p:txBody>
          <a:bodyPr wrap="square" rtlCol="0">
            <a:spAutoFit/>
          </a:bodyPr>
          <a:lstStyle/>
          <a:p>
            <a:r>
              <a:rPr lang="en-US" sz="1600">
                <a:latin typeface="Montserrat" panose="00000500000000000000" pitchFamily="2" charset="0"/>
              </a:rPr>
              <a:t>Thay vì như thông thường mỗi người sẽ cầm 1 đũa bên phải của mình sau đó mới tìm tới đũa của người bên cạnh để thực hiện ăn.</a:t>
            </a:r>
          </a:p>
        </p:txBody>
      </p:sp>
      <p:sp>
        <p:nvSpPr>
          <p:cNvPr id="9" name="Arrow: Right 8">
            <a:extLst>
              <a:ext uri="{FF2B5EF4-FFF2-40B4-BE49-F238E27FC236}">
                <a16:creationId xmlns:a16="http://schemas.microsoft.com/office/drawing/2014/main" id="{2106533E-7DD8-4A7C-9860-EC0D4F6E72D8}"/>
              </a:ext>
            </a:extLst>
          </p:cNvPr>
          <p:cNvSpPr/>
          <p:nvPr/>
        </p:nvSpPr>
        <p:spPr>
          <a:xfrm>
            <a:off x="488593" y="2576927"/>
            <a:ext cx="454299" cy="217563"/>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0048B181-25FC-4802-8F0C-4F1A8BE565EE}"/>
              </a:ext>
            </a:extLst>
          </p:cNvPr>
          <p:cNvSpPr txBox="1"/>
          <p:nvPr/>
        </p:nvSpPr>
        <p:spPr>
          <a:xfrm>
            <a:off x="1009428" y="2317802"/>
            <a:ext cx="5741407" cy="830997"/>
          </a:xfrm>
          <a:prstGeom prst="rect">
            <a:avLst/>
          </a:prstGeom>
          <a:noFill/>
        </p:spPr>
        <p:txBody>
          <a:bodyPr wrap="square" rtlCol="0">
            <a:spAutoFit/>
          </a:bodyPr>
          <a:lstStyle/>
          <a:p>
            <a:r>
              <a:rPr lang="en-US" sz="1600">
                <a:latin typeface="Montserrat" panose="00000500000000000000" pitchFamily="2" charset="0"/>
              </a:rPr>
              <a:t>Cho một người (P5) sẽ cầm đũa bên trái trước(Đũa 1) khi đó cả 2 người P1 và P5 sẽ cùng giành lấy </a:t>
            </a:r>
            <a:r>
              <a:rPr lang="en-US" sz="1600" b="1">
                <a:latin typeface="Montserrat" panose="00000500000000000000" pitchFamily="2" charset="0"/>
              </a:rPr>
              <a:t>Đũa 1 </a:t>
            </a:r>
            <a:r>
              <a:rPr lang="en-US" sz="1600">
                <a:latin typeface="Montserrat" panose="00000500000000000000" pitchFamily="2" charset="0"/>
              </a:rPr>
              <a:t>thời điểm ban đầu</a:t>
            </a:r>
          </a:p>
        </p:txBody>
      </p:sp>
      <p:sp>
        <p:nvSpPr>
          <p:cNvPr id="34" name="TextBox 33">
            <a:extLst>
              <a:ext uri="{FF2B5EF4-FFF2-40B4-BE49-F238E27FC236}">
                <a16:creationId xmlns:a16="http://schemas.microsoft.com/office/drawing/2014/main" id="{5BEF8BD7-75F1-4569-A845-B320C57FA1DC}"/>
              </a:ext>
            </a:extLst>
          </p:cNvPr>
          <p:cNvSpPr txBox="1"/>
          <p:nvPr/>
        </p:nvSpPr>
        <p:spPr>
          <a:xfrm>
            <a:off x="823318" y="3354350"/>
            <a:ext cx="5741407" cy="1077218"/>
          </a:xfrm>
          <a:prstGeom prst="rect">
            <a:avLst/>
          </a:prstGeom>
          <a:noFill/>
        </p:spPr>
        <p:txBody>
          <a:bodyPr wrap="square" rtlCol="0">
            <a:spAutoFit/>
          </a:bodyPr>
          <a:lstStyle/>
          <a:p>
            <a:r>
              <a:rPr lang="en-US" sz="1600">
                <a:latin typeface="Montserrat" panose="00000500000000000000" pitchFamily="2" charset="0"/>
              </a:rPr>
              <a:t>Một trong 2 người sẽ cầm được đũa 1 trước, và khi đó người còn lại không có đũa sẽ rơi vào trạng thái ngủ,không thể thực hiện thao tác cầm </a:t>
            </a:r>
            <a:r>
              <a:rPr lang="en-US" sz="1600" b="1">
                <a:latin typeface="Montserrat" panose="00000500000000000000" pitchFamily="2" charset="0"/>
              </a:rPr>
              <a:t>đũa thứ 2 </a:t>
            </a:r>
            <a:r>
              <a:rPr lang="en-US" sz="1600">
                <a:latin typeface="Montserrat" panose="00000500000000000000" pitchFamily="2" charset="0"/>
              </a:rPr>
              <a:t>khi đũa thứ nhất còn chưa có</a:t>
            </a:r>
          </a:p>
        </p:txBody>
      </p:sp>
      <p:sp>
        <p:nvSpPr>
          <p:cNvPr id="35" name="Arrow: Right 34">
            <a:extLst>
              <a:ext uri="{FF2B5EF4-FFF2-40B4-BE49-F238E27FC236}">
                <a16:creationId xmlns:a16="http://schemas.microsoft.com/office/drawing/2014/main" id="{0097217B-D58A-401B-8118-5D4E32513052}"/>
              </a:ext>
            </a:extLst>
          </p:cNvPr>
          <p:cNvSpPr/>
          <p:nvPr/>
        </p:nvSpPr>
        <p:spPr>
          <a:xfrm>
            <a:off x="488593" y="4830384"/>
            <a:ext cx="454299" cy="217563"/>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7144A4C-F589-41B8-B90F-CC1CE30F8D23}"/>
              </a:ext>
            </a:extLst>
          </p:cNvPr>
          <p:cNvSpPr txBox="1"/>
          <p:nvPr/>
        </p:nvSpPr>
        <p:spPr>
          <a:xfrm>
            <a:off x="995861" y="4571259"/>
            <a:ext cx="6048681" cy="830997"/>
          </a:xfrm>
          <a:prstGeom prst="rect">
            <a:avLst/>
          </a:prstGeom>
          <a:noFill/>
        </p:spPr>
        <p:txBody>
          <a:bodyPr wrap="square" rtlCol="0">
            <a:spAutoFit/>
          </a:bodyPr>
          <a:lstStyle/>
          <a:p>
            <a:r>
              <a:rPr lang="en-US" sz="1600">
                <a:latin typeface="Montserrat" panose="00000500000000000000" pitchFamily="2" charset="0"/>
              </a:rPr>
              <a:t>Một tiến trình dừng hoạt động,các tiến trình còn lại lần lượt thực hiện bình thường cho đến khi tiếp tục vòng tiếp theo P1 hoặc P5 đã ăn xong và bỏ đũa xuống.</a:t>
            </a:r>
          </a:p>
        </p:txBody>
      </p:sp>
      <p:sp>
        <p:nvSpPr>
          <p:cNvPr id="10" name="Arrow: Right 9">
            <a:extLst>
              <a:ext uri="{FF2B5EF4-FFF2-40B4-BE49-F238E27FC236}">
                <a16:creationId xmlns:a16="http://schemas.microsoft.com/office/drawing/2014/main" id="{B2044601-82C5-4E8F-B351-0E216C95857D}"/>
              </a:ext>
            </a:extLst>
          </p:cNvPr>
          <p:cNvSpPr/>
          <p:nvPr/>
        </p:nvSpPr>
        <p:spPr>
          <a:xfrm>
            <a:off x="1685653" y="5850466"/>
            <a:ext cx="498372" cy="27520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1DD057B-EAAC-4D81-8AEC-AEAD70B4A2C5}"/>
              </a:ext>
            </a:extLst>
          </p:cNvPr>
          <p:cNvSpPr txBox="1"/>
          <p:nvPr/>
        </p:nvSpPr>
        <p:spPr>
          <a:xfrm>
            <a:off x="2352881" y="5644061"/>
            <a:ext cx="8088140" cy="584775"/>
          </a:xfrm>
          <a:prstGeom prst="rect">
            <a:avLst/>
          </a:prstGeom>
          <a:noFill/>
          <a:ln>
            <a:solidFill>
              <a:schemeClr val="tx1"/>
            </a:solidFill>
          </a:ln>
        </p:spPr>
        <p:txBody>
          <a:bodyPr wrap="square" rtlCol="0">
            <a:spAutoFit/>
          </a:bodyPr>
          <a:lstStyle/>
          <a:p>
            <a:r>
              <a:rPr lang="en-US" sz="1600">
                <a:latin typeface="Montserrat" panose="00000500000000000000" pitchFamily="2" charset="0"/>
              </a:rPr>
              <a:t>Deadlock sẽ được giải quyết và tất cả các tiến trình đều có thể được thực hiện công việc của mình </a:t>
            </a:r>
          </a:p>
        </p:txBody>
      </p:sp>
      <p:sp>
        <p:nvSpPr>
          <p:cNvPr id="37" name="TextBox 36">
            <a:extLst>
              <a:ext uri="{FF2B5EF4-FFF2-40B4-BE49-F238E27FC236}">
                <a16:creationId xmlns:a16="http://schemas.microsoft.com/office/drawing/2014/main" id="{01645EA7-B392-439A-9102-8096CDD7E06D}"/>
              </a:ext>
            </a:extLst>
          </p:cNvPr>
          <p:cNvSpPr txBox="1"/>
          <p:nvPr/>
        </p:nvSpPr>
        <p:spPr>
          <a:xfrm>
            <a:off x="6152095" y="6309587"/>
            <a:ext cx="6094070" cy="584775"/>
          </a:xfrm>
          <a:prstGeom prst="rect">
            <a:avLst/>
          </a:prstGeom>
          <a:noFill/>
        </p:spPr>
        <p:txBody>
          <a:bodyPr wrap="square">
            <a:spAutoFit/>
          </a:bodyPr>
          <a:lstStyle/>
          <a:p>
            <a:r>
              <a:rPr lang="en-US" sz="1600">
                <a:solidFill>
                  <a:srgbClr val="0070C0"/>
                </a:solidFill>
                <a:latin typeface="Montserrat" panose="00000500000000000000" pitchFamily="2" charset="0"/>
              </a:rPr>
              <a:t>https://manualzz.com/doc/26226325/deadlock-detection-and-recovery-in-linux</a:t>
            </a:r>
          </a:p>
        </p:txBody>
      </p:sp>
    </p:spTree>
    <p:extLst>
      <p:ext uri="{BB962C8B-B14F-4D97-AF65-F5344CB8AC3E}">
        <p14:creationId xmlns:p14="http://schemas.microsoft.com/office/powerpoint/2010/main" val="382814163"/>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2">
            <a:extLst>
              <a:ext uri="{FF2B5EF4-FFF2-40B4-BE49-F238E27FC236}">
                <a16:creationId xmlns:a16="http://schemas.microsoft.com/office/drawing/2014/main" id="{E981B420-0E37-48BA-AB88-EDBD4DDE81E9}"/>
              </a:ext>
            </a:extLst>
          </p:cNvPr>
          <p:cNvGrpSpPr/>
          <p:nvPr/>
        </p:nvGrpSpPr>
        <p:grpSpPr>
          <a:xfrm>
            <a:off x="10654626" y="118011"/>
            <a:ext cx="1352938" cy="1166326"/>
            <a:chOff x="10114384" y="822416"/>
            <a:chExt cx="1352938" cy="1166326"/>
          </a:xfrm>
        </p:grpSpPr>
        <p:cxnSp>
          <p:nvCxnSpPr>
            <p:cNvPr id="12" name="Straight Connector 11">
              <a:extLst>
                <a:ext uri="{FF2B5EF4-FFF2-40B4-BE49-F238E27FC236}">
                  <a16:creationId xmlns:a16="http://schemas.microsoft.com/office/drawing/2014/main" id="{12B4A61E-64E6-4A9D-97E3-36EE760B21D0}"/>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4384ED-E8A3-4296-8908-DF9C487A2E8F}"/>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30CBF873-7194-4085-9A23-C312837D4F38}"/>
              </a:ext>
            </a:extLst>
          </p:cNvPr>
          <p:cNvSpPr txBox="1"/>
          <p:nvPr/>
        </p:nvSpPr>
        <p:spPr>
          <a:xfrm flipH="1">
            <a:off x="577828" y="180419"/>
            <a:ext cx="4616391" cy="400110"/>
          </a:xfrm>
          <a:prstGeom prst="rect">
            <a:avLst/>
          </a:prstGeom>
          <a:noFill/>
        </p:spPr>
        <p:txBody>
          <a:bodyPr wrap="square" rtlCol="0">
            <a:spAutoFit/>
          </a:bodyPr>
          <a:lstStyle/>
          <a:p>
            <a:r>
              <a:rPr lang="en-US" sz="2000">
                <a:latin typeface="Montserrat Black" panose="00000A00000000000000" pitchFamily="2" charset="0"/>
              </a:rPr>
              <a:t>Dining Philosophers - Solution</a:t>
            </a:r>
          </a:p>
        </p:txBody>
      </p:sp>
      <p:sp>
        <p:nvSpPr>
          <p:cNvPr id="22" name="TextBox 21">
            <a:extLst>
              <a:ext uri="{FF2B5EF4-FFF2-40B4-BE49-F238E27FC236}">
                <a16:creationId xmlns:a16="http://schemas.microsoft.com/office/drawing/2014/main" id="{D92AB49B-BAD1-4E6E-A4EE-A55A57B8A93E}"/>
              </a:ext>
            </a:extLst>
          </p:cNvPr>
          <p:cNvSpPr txBox="1"/>
          <p:nvPr/>
        </p:nvSpPr>
        <p:spPr>
          <a:xfrm>
            <a:off x="759910" y="613537"/>
            <a:ext cx="4950010" cy="646331"/>
          </a:xfrm>
          <a:prstGeom prst="rect">
            <a:avLst/>
          </a:prstGeom>
          <a:noFill/>
        </p:spPr>
        <p:txBody>
          <a:bodyPr wrap="square" rtlCol="0">
            <a:spAutoFit/>
          </a:bodyPr>
          <a:lstStyle/>
          <a:p>
            <a:pPr marL="285750" indent="-285750">
              <a:buFont typeface="Wingdings" panose="05000000000000000000" pitchFamily="2" charset="2"/>
              <a:buChar char="§"/>
            </a:pPr>
            <a:r>
              <a:rPr lang="en-US" b="1">
                <a:latin typeface="Montserrat" panose="00000500000000000000" pitchFamily="2" charset="0"/>
              </a:rPr>
              <a:t>Solution 3 : Thay đổi cách sử dụng tài nguyên của tiến trình</a:t>
            </a:r>
          </a:p>
        </p:txBody>
      </p:sp>
      <p:grpSp>
        <p:nvGrpSpPr>
          <p:cNvPr id="24" name="!!3">
            <a:extLst>
              <a:ext uri="{FF2B5EF4-FFF2-40B4-BE49-F238E27FC236}">
                <a16:creationId xmlns:a16="http://schemas.microsoft.com/office/drawing/2014/main" id="{C64D8EC3-63BB-4E33-9D03-8A906FA4C43D}"/>
              </a:ext>
            </a:extLst>
          </p:cNvPr>
          <p:cNvGrpSpPr/>
          <p:nvPr/>
        </p:nvGrpSpPr>
        <p:grpSpPr>
          <a:xfrm rot="10800000">
            <a:off x="252697" y="5545168"/>
            <a:ext cx="1352938" cy="1166326"/>
            <a:chOff x="10114384" y="822416"/>
            <a:chExt cx="1352938" cy="1166326"/>
          </a:xfrm>
        </p:grpSpPr>
        <p:cxnSp>
          <p:nvCxnSpPr>
            <p:cNvPr id="25" name="Straight Connector 24">
              <a:extLst>
                <a:ext uri="{FF2B5EF4-FFF2-40B4-BE49-F238E27FC236}">
                  <a16:creationId xmlns:a16="http://schemas.microsoft.com/office/drawing/2014/main" id="{5CDF4E90-CEEB-4FD9-B185-0CE27B1D795C}"/>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1FA61CA-64F6-40D1-8A70-6A203574FD7C}"/>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98AAE694-083C-47B4-85FD-F76A5801A314}"/>
              </a:ext>
            </a:extLst>
          </p:cNvPr>
          <p:cNvSpPr txBox="1"/>
          <p:nvPr/>
        </p:nvSpPr>
        <p:spPr>
          <a:xfrm>
            <a:off x="1653269" y="6515547"/>
            <a:ext cx="6118860" cy="338554"/>
          </a:xfrm>
          <a:prstGeom prst="rect">
            <a:avLst/>
          </a:prstGeom>
          <a:noFill/>
        </p:spPr>
        <p:txBody>
          <a:bodyPr wrap="square">
            <a:spAutoFit/>
          </a:bodyPr>
          <a:lstStyle/>
          <a:p>
            <a:r>
              <a:rPr lang="en-US" sz="1600">
                <a:latin typeface="Montserrat "/>
              </a:rPr>
              <a:t>Linux Operating System</a:t>
            </a:r>
          </a:p>
        </p:txBody>
      </p:sp>
      <p:pic>
        <p:nvPicPr>
          <p:cNvPr id="28" name="Graphic 27" descr="Aperture outline">
            <a:extLst>
              <a:ext uri="{FF2B5EF4-FFF2-40B4-BE49-F238E27FC236}">
                <a16:creationId xmlns:a16="http://schemas.microsoft.com/office/drawing/2014/main" id="{478207E9-899C-4E1F-8644-6E4E4DF0F8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5751" y="6436315"/>
            <a:ext cx="421685" cy="421685"/>
          </a:xfrm>
          <a:prstGeom prst="rect">
            <a:avLst/>
          </a:prstGeom>
        </p:spPr>
      </p:pic>
      <p:pic>
        <p:nvPicPr>
          <p:cNvPr id="29" name="Picture 28">
            <a:extLst>
              <a:ext uri="{FF2B5EF4-FFF2-40B4-BE49-F238E27FC236}">
                <a16:creationId xmlns:a16="http://schemas.microsoft.com/office/drawing/2014/main" id="{298E8372-8994-4980-B85A-3DECAF5F009D}"/>
              </a:ext>
            </a:extLst>
          </p:cNvPr>
          <p:cNvPicPr>
            <a:picLocks noChangeAspect="1"/>
          </p:cNvPicPr>
          <p:nvPr/>
        </p:nvPicPr>
        <p:blipFill>
          <a:blip r:embed="rId4"/>
          <a:stretch>
            <a:fillRect/>
          </a:stretch>
        </p:blipFill>
        <p:spPr>
          <a:xfrm>
            <a:off x="6591335" y="2223913"/>
            <a:ext cx="4587113" cy="2952750"/>
          </a:xfrm>
          <a:prstGeom prst="rect">
            <a:avLst/>
          </a:prstGeom>
        </p:spPr>
      </p:pic>
      <p:pic>
        <p:nvPicPr>
          <p:cNvPr id="31" name="Picture 30">
            <a:extLst>
              <a:ext uri="{FF2B5EF4-FFF2-40B4-BE49-F238E27FC236}">
                <a16:creationId xmlns:a16="http://schemas.microsoft.com/office/drawing/2014/main" id="{C5B69674-2D0A-4738-BB03-2C9F3F476A05}"/>
              </a:ext>
            </a:extLst>
          </p:cNvPr>
          <p:cNvPicPr>
            <a:picLocks noChangeAspect="1"/>
          </p:cNvPicPr>
          <p:nvPr/>
        </p:nvPicPr>
        <p:blipFill>
          <a:blip r:embed="rId5"/>
          <a:stretch>
            <a:fillRect/>
          </a:stretch>
        </p:blipFill>
        <p:spPr>
          <a:xfrm>
            <a:off x="929166" y="2211266"/>
            <a:ext cx="4438650" cy="2952750"/>
          </a:xfrm>
          <a:prstGeom prst="rect">
            <a:avLst/>
          </a:prstGeom>
        </p:spPr>
      </p:pic>
      <p:sp>
        <p:nvSpPr>
          <p:cNvPr id="15" name="TextBox 14">
            <a:extLst>
              <a:ext uri="{FF2B5EF4-FFF2-40B4-BE49-F238E27FC236}">
                <a16:creationId xmlns:a16="http://schemas.microsoft.com/office/drawing/2014/main" id="{C59405DF-D2A0-4D34-9142-B36C9547AFC9}"/>
              </a:ext>
            </a:extLst>
          </p:cNvPr>
          <p:cNvSpPr txBox="1"/>
          <p:nvPr/>
        </p:nvSpPr>
        <p:spPr>
          <a:xfrm>
            <a:off x="7772129" y="444260"/>
            <a:ext cx="2703638" cy="338554"/>
          </a:xfrm>
          <a:prstGeom prst="rect">
            <a:avLst/>
          </a:prstGeom>
          <a:noFill/>
        </p:spPr>
        <p:txBody>
          <a:bodyPr wrap="square" rtlCol="0">
            <a:spAutoFit/>
          </a:bodyPr>
          <a:lstStyle/>
          <a:p>
            <a:r>
              <a:rPr lang="en-US" sz="1600" err="1">
                <a:latin typeface="Montserrat" panose="00000500000000000000" pitchFamily="2" charset="0"/>
              </a:rPr>
              <a:t>Số</a:t>
            </a:r>
            <a:r>
              <a:rPr lang="en-US" sz="1600">
                <a:latin typeface="Montserrat" panose="00000500000000000000" pitchFamily="2" charset="0"/>
              </a:rPr>
              <a:t> </a:t>
            </a:r>
            <a:r>
              <a:rPr lang="en-US" sz="1600" err="1">
                <a:latin typeface="Montserrat" panose="00000500000000000000" pitchFamily="2" charset="0"/>
              </a:rPr>
              <a:t>tiến</a:t>
            </a:r>
            <a:r>
              <a:rPr lang="en-US" sz="1600">
                <a:latin typeface="Montserrat" panose="00000500000000000000" pitchFamily="2" charset="0"/>
              </a:rPr>
              <a:t> </a:t>
            </a:r>
            <a:r>
              <a:rPr lang="en-US" sz="1600" err="1">
                <a:latin typeface="Montserrat" panose="00000500000000000000" pitchFamily="2" charset="0"/>
              </a:rPr>
              <a:t>trình</a:t>
            </a:r>
            <a:r>
              <a:rPr lang="en-US" sz="1600">
                <a:latin typeface="Montserrat" panose="00000500000000000000" pitchFamily="2" charset="0"/>
              </a:rPr>
              <a:t> </a:t>
            </a:r>
            <a:r>
              <a:rPr lang="en-US" sz="1600" err="1">
                <a:latin typeface="Montserrat" panose="00000500000000000000" pitchFamily="2" charset="0"/>
              </a:rPr>
              <a:t>tạo</a:t>
            </a:r>
            <a:r>
              <a:rPr lang="en-US" sz="1600">
                <a:latin typeface="Montserrat" panose="00000500000000000000" pitchFamily="2" charset="0"/>
              </a:rPr>
              <a:t> ra : 5</a:t>
            </a:r>
          </a:p>
        </p:txBody>
      </p:sp>
      <p:sp>
        <p:nvSpPr>
          <p:cNvPr id="16" name="TextBox 15">
            <a:extLst>
              <a:ext uri="{FF2B5EF4-FFF2-40B4-BE49-F238E27FC236}">
                <a16:creationId xmlns:a16="http://schemas.microsoft.com/office/drawing/2014/main" id="{0A133EDD-8188-44AF-BED1-DE66C9D02253}"/>
              </a:ext>
            </a:extLst>
          </p:cNvPr>
          <p:cNvSpPr txBox="1"/>
          <p:nvPr/>
        </p:nvSpPr>
        <p:spPr>
          <a:xfrm>
            <a:off x="1598982" y="1795118"/>
            <a:ext cx="3662424" cy="338554"/>
          </a:xfrm>
          <a:prstGeom prst="rect">
            <a:avLst/>
          </a:prstGeom>
          <a:noFill/>
        </p:spPr>
        <p:txBody>
          <a:bodyPr wrap="square" rtlCol="0">
            <a:spAutoFit/>
          </a:bodyPr>
          <a:lstStyle/>
          <a:p>
            <a:r>
              <a:rPr lang="en-US" sz="1600">
                <a:latin typeface="Montserrat" panose="00000500000000000000" pitchFamily="2" charset="0"/>
              </a:rPr>
              <a:t>FOOD: 200  </a:t>
            </a:r>
            <a:r>
              <a:rPr lang="en-US" sz="1600" b="1">
                <a:latin typeface="Montserrat" panose="00000500000000000000" pitchFamily="2" charset="0"/>
              </a:rPr>
              <a:t>No Deadlock</a:t>
            </a:r>
          </a:p>
        </p:txBody>
      </p:sp>
      <p:sp>
        <p:nvSpPr>
          <p:cNvPr id="17" name="TextBox 16">
            <a:extLst>
              <a:ext uri="{FF2B5EF4-FFF2-40B4-BE49-F238E27FC236}">
                <a16:creationId xmlns:a16="http://schemas.microsoft.com/office/drawing/2014/main" id="{341E1C53-5859-4A2F-8BAB-B0E88100F7F2}"/>
              </a:ext>
            </a:extLst>
          </p:cNvPr>
          <p:cNvSpPr txBox="1"/>
          <p:nvPr/>
        </p:nvSpPr>
        <p:spPr>
          <a:xfrm>
            <a:off x="7186089" y="1795118"/>
            <a:ext cx="3662424" cy="338554"/>
          </a:xfrm>
          <a:prstGeom prst="rect">
            <a:avLst/>
          </a:prstGeom>
          <a:noFill/>
        </p:spPr>
        <p:txBody>
          <a:bodyPr wrap="square" rtlCol="0">
            <a:spAutoFit/>
          </a:bodyPr>
          <a:lstStyle/>
          <a:p>
            <a:r>
              <a:rPr lang="en-US" sz="1600">
                <a:latin typeface="Montserrat" panose="00000500000000000000" pitchFamily="2" charset="0"/>
              </a:rPr>
              <a:t>FOOD: 500  </a:t>
            </a:r>
            <a:r>
              <a:rPr lang="en-US" sz="1600" b="1">
                <a:latin typeface="Montserrat" panose="00000500000000000000" pitchFamily="2" charset="0"/>
              </a:rPr>
              <a:t>No Deadlock</a:t>
            </a:r>
          </a:p>
        </p:txBody>
      </p:sp>
      <p:sp>
        <p:nvSpPr>
          <p:cNvPr id="3" name="Arrow: Right 2">
            <a:extLst>
              <a:ext uri="{FF2B5EF4-FFF2-40B4-BE49-F238E27FC236}">
                <a16:creationId xmlns:a16="http://schemas.microsoft.com/office/drawing/2014/main" id="{B0013F38-2677-4A65-A839-4C8A6E56BFA6}"/>
              </a:ext>
            </a:extLst>
          </p:cNvPr>
          <p:cNvSpPr/>
          <p:nvPr/>
        </p:nvSpPr>
        <p:spPr>
          <a:xfrm>
            <a:off x="1393570" y="5800666"/>
            <a:ext cx="577045" cy="33855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C92B1A0-E7EF-4AE2-9472-9B512AAAB1E7}"/>
              </a:ext>
            </a:extLst>
          </p:cNvPr>
          <p:cNvSpPr txBox="1"/>
          <p:nvPr/>
        </p:nvSpPr>
        <p:spPr>
          <a:xfrm>
            <a:off x="8208518" y="869509"/>
            <a:ext cx="2703638" cy="369332"/>
          </a:xfrm>
          <a:prstGeom prst="rect">
            <a:avLst/>
          </a:prstGeom>
          <a:noFill/>
        </p:spPr>
        <p:txBody>
          <a:bodyPr wrap="square" rtlCol="0">
            <a:spAutoFit/>
          </a:bodyPr>
          <a:lstStyle/>
          <a:p>
            <a:pPr marL="285750" indent="-285750">
              <a:buFont typeface="Wingdings" panose="05000000000000000000" pitchFamily="2" charset="2"/>
              <a:buChar char="v"/>
            </a:pPr>
            <a:r>
              <a:rPr lang="en-US" b="1">
                <a:latin typeface="Montserrat" panose="00000500000000000000" pitchFamily="2" charset="0"/>
              </a:rPr>
              <a:t>Result</a:t>
            </a:r>
          </a:p>
        </p:txBody>
      </p:sp>
      <p:sp>
        <p:nvSpPr>
          <p:cNvPr id="20" name="TextBox 19">
            <a:extLst>
              <a:ext uri="{FF2B5EF4-FFF2-40B4-BE49-F238E27FC236}">
                <a16:creationId xmlns:a16="http://schemas.microsoft.com/office/drawing/2014/main" id="{45EBF90A-F609-4FBC-9B01-5769EB4C3BE1}"/>
              </a:ext>
            </a:extLst>
          </p:cNvPr>
          <p:cNvSpPr txBox="1"/>
          <p:nvPr/>
        </p:nvSpPr>
        <p:spPr>
          <a:xfrm>
            <a:off x="2130510" y="5676007"/>
            <a:ext cx="7990034" cy="584775"/>
          </a:xfrm>
          <a:prstGeom prst="rect">
            <a:avLst/>
          </a:prstGeom>
          <a:noFill/>
          <a:ln>
            <a:solidFill>
              <a:schemeClr val="tx1"/>
            </a:solidFill>
          </a:ln>
        </p:spPr>
        <p:txBody>
          <a:bodyPr wrap="square" rtlCol="0">
            <a:spAutoFit/>
          </a:bodyPr>
          <a:lstStyle/>
          <a:p>
            <a:r>
              <a:rPr lang="en-US" sz="1600">
                <a:latin typeface="Montserrat" panose="00000500000000000000" pitchFamily="2" charset="0"/>
              </a:rPr>
              <a:t>Đã giải quyết được vấn đề Deadlock,khi tăng lượng FOOD lên con số lớn hệ thống vẫn hoạt động bình thường </a:t>
            </a:r>
          </a:p>
        </p:txBody>
      </p:sp>
      <p:sp>
        <p:nvSpPr>
          <p:cNvPr id="23" name="TextBox 22">
            <a:extLst>
              <a:ext uri="{FF2B5EF4-FFF2-40B4-BE49-F238E27FC236}">
                <a16:creationId xmlns:a16="http://schemas.microsoft.com/office/drawing/2014/main" id="{CF499455-6F26-4FAF-BA0F-7A932C62841F}"/>
              </a:ext>
            </a:extLst>
          </p:cNvPr>
          <p:cNvSpPr txBox="1"/>
          <p:nvPr/>
        </p:nvSpPr>
        <p:spPr>
          <a:xfrm>
            <a:off x="6152095" y="6309587"/>
            <a:ext cx="6094070" cy="584775"/>
          </a:xfrm>
          <a:prstGeom prst="rect">
            <a:avLst/>
          </a:prstGeom>
          <a:noFill/>
        </p:spPr>
        <p:txBody>
          <a:bodyPr wrap="square">
            <a:spAutoFit/>
          </a:bodyPr>
          <a:lstStyle/>
          <a:p>
            <a:r>
              <a:rPr lang="en-US" sz="1600">
                <a:solidFill>
                  <a:srgbClr val="0070C0"/>
                </a:solidFill>
                <a:latin typeface="Montserrat" panose="00000500000000000000" pitchFamily="2" charset="0"/>
              </a:rPr>
              <a:t>https://manualzz.com/doc/26226325/deadlock-detection-and-recovery-in-linux</a:t>
            </a:r>
          </a:p>
        </p:txBody>
      </p:sp>
    </p:spTree>
    <p:extLst>
      <p:ext uri="{BB962C8B-B14F-4D97-AF65-F5344CB8AC3E}">
        <p14:creationId xmlns:p14="http://schemas.microsoft.com/office/powerpoint/2010/main" val="1694076327"/>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2">
            <a:extLst>
              <a:ext uri="{FF2B5EF4-FFF2-40B4-BE49-F238E27FC236}">
                <a16:creationId xmlns:a16="http://schemas.microsoft.com/office/drawing/2014/main" id="{E981B420-0E37-48BA-AB88-EDBD4DDE81E9}"/>
              </a:ext>
            </a:extLst>
          </p:cNvPr>
          <p:cNvGrpSpPr/>
          <p:nvPr/>
        </p:nvGrpSpPr>
        <p:grpSpPr>
          <a:xfrm>
            <a:off x="10654626" y="118011"/>
            <a:ext cx="1352938" cy="1166326"/>
            <a:chOff x="10114384" y="822416"/>
            <a:chExt cx="1352938" cy="1166326"/>
          </a:xfrm>
        </p:grpSpPr>
        <p:cxnSp>
          <p:nvCxnSpPr>
            <p:cNvPr id="12" name="Straight Connector 11">
              <a:extLst>
                <a:ext uri="{FF2B5EF4-FFF2-40B4-BE49-F238E27FC236}">
                  <a16:creationId xmlns:a16="http://schemas.microsoft.com/office/drawing/2014/main" id="{12B4A61E-64E6-4A9D-97E3-36EE760B21D0}"/>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4384ED-E8A3-4296-8908-DF9C487A2E8F}"/>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30CBF873-7194-4085-9A23-C312837D4F38}"/>
              </a:ext>
            </a:extLst>
          </p:cNvPr>
          <p:cNvSpPr txBox="1"/>
          <p:nvPr/>
        </p:nvSpPr>
        <p:spPr>
          <a:xfrm flipH="1">
            <a:off x="577828" y="180419"/>
            <a:ext cx="4616391" cy="400110"/>
          </a:xfrm>
          <a:prstGeom prst="rect">
            <a:avLst/>
          </a:prstGeom>
          <a:noFill/>
        </p:spPr>
        <p:txBody>
          <a:bodyPr wrap="square" rtlCol="0">
            <a:spAutoFit/>
          </a:bodyPr>
          <a:lstStyle/>
          <a:p>
            <a:r>
              <a:rPr lang="en-US" sz="2000">
                <a:latin typeface="Montserrat Black" panose="00000A00000000000000" pitchFamily="2" charset="0"/>
              </a:rPr>
              <a:t>Dining Philosophers - Solution</a:t>
            </a:r>
          </a:p>
        </p:txBody>
      </p:sp>
      <p:grpSp>
        <p:nvGrpSpPr>
          <p:cNvPr id="24" name="!!3">
            <a:extLst>
              <a:ext uri="{FF2B5EF4-FFF2-40B4-BE49-F238E27FC236}">
                <a16:creationId xmlns:a16="http://schemas.microsoft.com/office/drawing/2014/main" id="{C64D8EC3-63BB-4E33-9D03-8A906FA4C43D}"/>
              </a:ext>
            </a:extLst>
          </p:cNvPr>
          <p:cNvGrpSpPr/>
          <p:nvPr/>
        </p:nvGrpSpPr>
        <p:grpSpPr>
          <a:xfrm rot="10800000">
            <a:off x="252697" y="5545168"/>
            <a:ext cx="1352938" cy="1166326"/>
            <a:chOff x="10114384" y="822416"/>
            <a:chExt cx="1352938" cy="1166326"/>
          </a:xfrm>
        </p:grpSpPr>
        <p:cxnSp>
          <p:nvCxnSpPr>
            <p:cNvPr id="25" name="Straight Connector 24">
              <a:extLst>
                <a:ext uri="{FF2B5EF4-FFF2-40B4-BE49-F238E27FC236}">
                  <a16:creationId xmlns:a16="http://schemas.microsoft.com/office/drawing/2014/main" id="{5CDF4E90-CEEB-4FD9-B185-0CE27B1D795C}"/>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1FA61CA-64F6-40D1-8A70-6A203574FD7C}"/>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98AAE694-083C-47B4-85FD-F76A5801A314}"/>
              </a:ext>
            </a:extLst>
          </p:cNvPr>
          <p:cNvSpPr txBox="1"/>
          <p:nvPr/>
        </p:nvSpPr>
        <p:spPr>
          <a:xfrm>
            <a:off x="1653269" y="6515547"/>
            <a:ext cx="6118860" cy="338554"/>
          </a:xfrm>
          <a:prstGeom prst="rect">
            <a:avLst/>
          </a:prstGeom>
          <a:noFill/>
        </p:spPr>
        <p:txBody>
          <a:bodyPr wrap="square">
            <a:spAutoFit/>
          </a:bodyPr>
          <a:lstStyle/>
          <a:p>
            <a:r>
              <a:rPr lang="en-US" sz="1600">
                <a:latin typeface="Montserrat "/>
              </a:rPr>
              <a:t>Linux Operating System</a:t>
            </a:r>
          </a:p>
        </p:txBody>
      </p:sp>
      <p:pic>
        <p:nvPicPr>
          <p:cNvPr id="28" name="Graphic 27" descr="Aperture outline">
            <a:extLst>
              <a:ext uri="{FF2B5EF4-FFF2-40B4-BE49-F238E27FC236}">
                <a16:creationId xmlns:a16="http://schemas.microsoft.com/office/drawing/2014/main" id="{478207E9-899C-4E1F-8644-6E4E4DF0F8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5751" y="6436315"/>
            <a:ext cx="421685" cy="421685"/>
          </a:xfrm>
          <a:prstGeom prst="rect">
            <a:avLst/>
          </a:prstGeom>
        </p:spPr>
      </p:pic>
      <p:grpSp>
        <p:nvGrpSpPr>
          <p:cNvPr id="14" name="Group 13">
            <a:extLst>
              <a:ext uri="{FF2B5EF4-FFF2-40B4-BE49-F238E27FC236}">
                <a16:creationId xmlns:a16="http://schemas.microsoft.com/office/drawing/2014/main" id="{80674816-CDAD-4692-A692-D6F99C4930DE}"/>
              </a:ext>
            </a:extLst>
          </p:cNvPr>
          <p:cNvGrpSpPr/>
          <p:nvPr/>
        </p:nvGrpSpPr>
        <p:grpSpPr>
          <a:xfrm>
            <a:off x="1295625" y="2023122"/>
            <a:ext cx="4152900" cy="2917210"/>
            <a:chOff x="895350" y="1490663"/>
            <a:chExt cx="4152900" cy="2917210"/>
          </a:xfrm>
        </p:grpSpPr>
        <p:pic>
          <p:nvPicPr>
            <p:cNvPr id="15" name="Picture 14">
              <a:extLst>
                <a:ext uri="{FF2B5EF4-FFF2-40B4-BE49-F238E27FC236}">
                  <a16:creationId xmlns:a16="http://schemas.microsoft.com/office/drawing/2014/main" id="{51B780F3-A36B-4E91-B516-5A2C8502777B}"/>
                </a:ext>
              </a:extLst>
            </p:cNvPr>
            <p:cNvPicPr>
              <a:picLocks noChangeAspect="1"/>
            </p:cNvPicPr>
            <p:nvPr/>
          </p:nvPicPr>
          <p:blipFill rotWithShape="1">
            <a:blip r:embed="rId4"/>
            <a:srcRect r="3112" b="5939"/>
            <a:stretch/>
          </p:blipFill>
          <p:spPr>
            <a:xfrm>
              <a:off x="895350" y="1490663"/>
              <a:ext cx="4152900" cy="1191578"/>
            </a:xfrm>
            <a:prstGeom prst="rect">
              <a:avLst/>
            </a:prstGeom>
          </p:spPr>
        </p:pic>
        <p:pic>
          <p:nvPicPr>
            <p:cNvPr id="16" name="Picture 15">
              <a:extLst>
                <a:ext uri="{FF2B5EF4-FFF2-40B4-BE49-F238E27FC236}">
                  <a16:creationId xmlns:a16="http://schemas.microsoft.com/office/drawing/2014/main" id="{77CE759E-4D05-4005-8635-A415EAE88057}"/>
                </a:ext>
              </a:extLst>
            </p:cNvPr>
            <p:cNvPicPr>
              <a:picLocks noChangeAspect="1"/>
            </p:cNvPicPr>
            <p:nvPr/>
          </p:nvPicPr>
          <p:blipFill rotWithShape="1">
            <a:blip r:embed="rId5"/>
            <a:srcRect t="12478"/>
            <a:stretch/>
          </p:blipFill>
          <p:spPr>
            <a:xfrm>
              <a:off x="895350" y="2682241"/>
              <a:ext cx="4152900" cy="1725632"/>
            </a:xfrm>
            <a:prstGeom prst="rect">
              <a:avLst/>
            </a:prstGeom>
          </p:spPr>
        </p:pic>
      </p:grpSp>
      <p:pic>
        <p:nvPicPr>
          <p:cNvPr id="17" name="Picture 16">
            <a:extLst>
              <a:ext uri="{FF2B5EF4-FFF2-40B4-BE49-F238E27FC236}">
                <a16:creationId xmlns:a16="http://schemas.microsoft.com/office/drawing/2014/main" id="{05955A55-4C18-44CE-8659-4D47270EC89E}"/>
              </a:ext>
            </a:extLst>
          </p:cNvPr>
          <p:cNvPicPr>
            <a:picLocks noChangeAspect="1"/>
          </p:cNvPicPr>
          <p:nvPr/>
        </p:nvPicPr>
        <p:blipFill>
          <a:blip r:embed="rId6"/>
          <a:stretch>
            <a:fillRect/>
          </a:stretch>
        </p:blipFill>
        <p:spPr>
          <a:xfrm>
            <a:off x="7090667" y="2013985"/>
            <a:ext cx="3766368" cy="3102974"/>
          </a:xfrm>
          <a:prstGeom prst="rect">
            <a:avLst/>
          </a:prstGeom>
        </p:spPr>
      </p:pic>
      <p:sp>
        <p:nvSpPr>
          <p:cNvPr id="2" name="Rectangle 1">
            <a:extLst>
              <a:ext uri="{FF2B5EF4-FFF2-40B4-BE49-F238E27FC236}">
                <a16:creationId xmlns:a16="http://schemas.microsoft.com/office/drawing/2014/main" id="{27369D52-9C23-4A65-94DA-7E515CDF91CA}"/>
              </a:ext>
            </a:extLst>
          </p:cNvPr>
          <p:cNvSpPr/>
          <p:nvPr/>
        </p:nvSpPr>
        <p:spPr>
          <a:xfrm>
            <a:off x="1310493" y="2254011"/>
            <a:ext cx="3215415" cy="26832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ffectLst>
                <a:glow rad="127000">
                  <a:schemeClr val="accent1">
                    <a:alpha val="94000"/>
                  </a:schemeClr>
                </a:glow>
              </a:effectLst>
            </a:endParaRPr>
          </a:p>
        </p:txBody>
      </p:sp>
      <p:sp>
        <p:nvSpPr>
          <p:cNvPr id="19" name="TextBox 18">
            <a:extLst>
              <a:ext uri="{FF2B5EF4-FFF2-40B4-BE49-F238E27FC236}">
                <a16:creationId xmlns:a16="http://schemas.microsoft.com/office/drawing/2014/main" id="{CC1814A4-BF66-47A4-8304-226536780701}"/>
              </a:ext>
            </a:extLst>
          </p:cNvPr>
          <p:cNvSpPr txBox="1"/>
          <p:nvPr/>
        </p:nvSpPr>
        <p:spPr>
          <a:xfrm>
            <a:off x="7867960" y="373072"/>
            <a:ext cx="2703638" cy="369332"/>
          </a:xfrm>
          <a:prstGeom prst="rect">
            <a:avLst/>
          </a:prstGeom>
          <a:noFill/>
        </p:spPr>
        <p:txBody>
          <a:bodyPr wrap="square" rtlCol="0">
            <a:spAutoFit/>
          </a:bodyPr>
          <a:lstStyle/>
          <a:p>
            <a:pPr marL="285750" indent="-285750">
              <a:buFont typeface="Wingdings" panose="05000000000000000000" pitchFamily="2" charset="2"/>
              <a:buChar char="v"/>
            </a:pPr>
            <a:r>
              <a:rPr lang="en-US" b="1">
                <a:latin typeface="Montserrat" panose="00000500000000000000" pitchFamily="2" charset="0"/>
              </a:rPr>
              <a:t>Result</a:t>
            </a:r>
          </a:p>
        </p:txBody>
      </p:sp>
      <p:sp>
        <p:nvSpPr>
          <p:cNvPr id="4" name="TextBox 3">
            <a:extLst>
              <a:ext uri="{FF2B5EF4-FFF2-40B4-BE49-F238E27FC236}">
                <a16:creationId xmlns:a16="http://schemas.microsoft.com/office/drawing/2014/main" id="{5DCD682B-FFA6-427E-A949-0A3E609C221C}"/>
              </a:ext>
            </a:extLst>
          </p:cNvPr>
          <p:cNvSpPr txBox="1"/>
          <p:nvPr/>
        </p:nvSpPr>
        <p:spPr>
          <a:xfrm>
            <a:off x="6252369" y="675093"/>
            <a:ext cx="5130514" cy="584775"/>
          </a:xfrm>
          <a:prstGeom prst="rect">
            <a:avLst/>
          </a:prstGeom>
          <a:noFill/>
        </p:spPr>
        <p:txBody>
          <a:bodyPr wrap="square" rtlCol="0">
            <a:spAutoFit/>
          </a:bodyPr>
          <a:lstStyle/>
          <a:p>
            <a:r>
              <a:rPr lang="en-US" sz="1600">
                <a:latin typeface="Montserrat" panose="00000500000000000000" pitchFamily="2" charset="0"/>
              </a:rPr>
              <a:t>Kết quả đo thời gian thực thi của các tiến trình trong hệ thống bằng 2 phương pháp</a:t>
            </a:r>
          </a:p>
        </p:txBody>
      </p:sp>
      <p:sp>
        <p:nvSpPr>
          <p:cNvPr id="6" name="TextBox 5">
            <a:extLst>
              <a:ext uri="{FF2B5EF4-FFF2-40B4-BE49-F238E27FC236}">
                <a16:creationId xmlns:a16="http://schemas.microsoft.com/office/drawing/2014/main" id="{8B86FC0B-09A9-458A-B76B-1697DF95266A}"/>
              </a:ext>
            </a:extLst>
          </p:cNvPr>
          <p:cNvSpPr txBox="1"/>
          <p:nvPr/>
        </p:nvSpPr>
        <p:spPr>
          <a:xfrm>
            <a:off x="2331634" y="1657194"/>
            <a:ext cx="2565646" cy="338554"/>
          </a:xfrm>
          <a:prstGeom prst="rect">
            <a:avLst/>
          </a:prstGeom>
          <a:noFill/>
        </p:spPr>
        <p:txBody>
          <a:bodyPr wrap="square" rtlCol="0">
            <a:spAutoFit/>
          </a:bodyPr>
          <a:lstStyle/>
          <a:p>
            <a:r>
              <a:rPr lang="en-US" sz="1600">
                <a:latin typeface="Montserrat" panose="00000500000000000000" pitchFamily="2" charset="0"/>
              </a:rPr>
              <a:t>Tiến trình ngủ</a:t>
            </a:r>
          </a:p>
        </p:txBody>
      </p:sp>
      <p:sp>
        <p:nvSpPr>
          <p:cNvPr id="23" name="TextBox 22">
            <a:extLst>
              <a:ext uri="{FF2B5EF4-FFF2-40B4-BE49-F238E27FC236}">
                <a16:creationId xmlns:a16="http://schemas.microsoft.com/office/drawing/2014/main" id="{AB11F037-0652-416A-84EF-CBF903C0930E}"/>
              </a:ext>
            </a:extLst>
          </p:cNvPr>
          <p:cNvSpPr txBox="1"/>
          <p:nvPr/>
        </p:nvSpPr>
        <p:spPr>
          <a:xfrm>
            <a:off x="7090667" y="1582211"/>
            <a:ext cx="3879764" cy="338554"/>
          </a:xfrm>
          <a:prstGeom prst="rect">
            <a:avLst/>
          </a:prstGeom>
          <a:noFill/>
        </p:spPr>
        <p:txBody>
          <a:bodyPr wrap="square" rtlCol="0">
            <a:spAutoFit/>
          </a:bodyPr>
          <a:lstStyle/>
          <a:p>
            <a:r>
              <a:rPr lang="en-US" sz="1600">
                <a:latin typeface="Montserrat" panose="00000500000000000000" pitchFamily="2" charset="0"/>
              </a:rPr>
              <a:t>Thay đổi thứ tự sử dụng tài nguyên</a:t>
            </a:r>
          </a:p>
        </p:txBody>
      </p:sp>
      <p:sp>
        <p:nvSpPr>
          <p:cNvPr id="7" name="Arrow: Right 6">
            <a:extLst>
              <a:ext uri="{FF2B5EF4-FFF2-40B4-BE49-F238E27FC236}">
                <a16:creationId xmlns:a16="http://schemas.microsoft.com/office/drawing/2014/main" id="{108ED988-0A44-48FA-BF2E-93C75046EDEB}"/>
              </a:ext>
            </a:extLst>
          </p:cNvPr>
          <p:cNvSpPr/>
          <p:nvPr/>
        </p:nvSpPr>
        <p:spPr>
          <a:xfrm rot="9994190">
            <a:off x="4729700" y="2206468"/>
            <a:ext cx="447518" cy="19908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ED1E428-B11D-4E0B-BBE6-CB7EC098A470}"/>
              </a:ext>
            </a:extLst>
          </p:cNvPr>
          <p:cNvSpPr txBox="1"/>
          <p:nvPr/>
        </p:nvSpPr>
        <p:spPr>
          <a:xfrm>
            <a:off x="876298" y="5068557"/>
            <a:ext cx="5130514" cy="584775"/>
          </a:xfrm>
          <a:prstGeom prst="rect">
            <a:avLst/>
          </a:prstGeom>
          <a:noFill/>
        </p:spPr>
        <p:txBody>
          <a:bodyPr wrap="square" rtlCol="0">
            <a:spAutoFit/>
          </a:bodyPr>
          <a:lstStyle/>
          <a:p>
            <a:r>
              <a:rPr lang="en-US" sz="1600">
                <a:latin typeface="Montserrat" panose="00000500000000000000" pitchFamily="2" charset="0"/>
              </a:rPr>
              <a:t>Có sự chênh lệch rất lớn của 1 tiến trình ta đưa vào trạng thái ngủ so với các tiến trình còn lại</a:t>
            </a:r>
          </a:p>
        </p:txBody>
      </p:sp>
      <p:sp>
        <p:nvSpPr>
          <p:cNvPr id="29" name="TextBox 28">
            <a:extLst>
              <a:ext uri="{FF2B5EF4-FFF2-40B4-BE49-F238E27FC236}">
                <a16:creationId xmlns:a16="http://schemas.microsoft.com/office/drawing/2014/main" id="{C1D94FB4-14BD-493F-B1C2-C503007C25DE}"/>
              </a:ext>
            </a:extLst>
          </p:cNvPr>
          <p:cNvSpPr txBox="1"/>
          <p:nvPr/>
        </p:nvSpPr>
        <p:spPr>
          <a:xfrm>
            <a:off x="6558691" y="5139782"/>
            <a:ext cx="5130514" cy="584775"/>
          </a:xfrm>
          <a:prstGeom prst="rect">
            <a:avLst/>
          </a:prstGeom>
          <a:noFill/>
        </p:spPr>
        <p:txBody>
          <a:bodyPr wrap="square" rtlCol="0">
            <a:spAutoFit/>
          </a:bodyPr>
          <a:lstStyle/>
          <a:p>
            <a:r>
              <a:rPr lang="en-US" sz="1600">
                <a:latin typeface="Montserrat" panose="00000500000000000000" pitchFamily="2" charset="0"/>
              </a:rPr>
              <a:t>Vẫn có sự chênh lệch tuy nhiên nó đã đồng đều hơn khá nhiều và sự chênh lệch không quá lớn</a:t>
            </a:r>
          </a:p>
        </p:txBody>
      </p:sp>
      <p:sp>
        <p:nvSpPr>
          <p:cNvPr id="9" name="Arrow: Right 8">
            <a:extLst>
              <a:ext uri="{FF2B5EF4-FFF2-40B4-BE49-F238E27FC236}">
                <a16:creationId xmlns:a16="http://schemas.microsoft.com/office/drawing/2014/main" id="{7299945B-0976-438D-BC02-978A4A9C4E38}"/>
              </a:ext>
            </a:extLst>
          </p:cNvPr>
          <p:cNvSpPr/>
          <p:nvPr/>
        </p:nvSpPr>
        <p:spPr>
          <a:xfrm>
            <a:off x="5194219" y="5911045"/>
            <a:ext cx="434195" cy="32847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8A3A0F0-E2AB-4BA6-8012-3CC40C91FCAB}"/>
              </a:ext>
            </a:extLst>
          </p:cNvPr>
          <p:cNvSpPr txBox="1"/>
          <p:nvPr/>
        </p:nvSpPr>
        <p:spPr>
          <a:xfrm>
            <a:off x="5703032" y="5793927"/>
            <a:ext cx="6304532" cy="584775"/>
          </a:xfrm>
          <a:prstGeom prst="rect">
            <a:avLst/>
          </a:prstGeom>
          <a:noFill/>
          <a:ln>
            <a:solidFill>
              <a:schemeClr val="tx1"/>
            </a:solidFill>
          </a:ln>
        </p:spPr>
        <p:txBody>
          <a:bodyPr wrap="square" rtlCol="0">
            <a:spAutoFit/>
          </a:bodyPr>
          <a:lstStyle/>
          <a:p>
            <a:r>
              <a:rPr lang="en-US" sz="1600">
                <a:latin typeface="Montserrat" panose="00000500000000000000" pitchFamily="2" charset="0"/>
              </a:rPr>
              <a:t>Giải quyết vấn đề hạn chế sử dụng tài nguyên,phân bố thời gian không đều của phương pháp trước</a:t>
            </a:r>
          </a:p>
        </p:txBody>
      </p:sp>
      <p:sp>
        <p:nvSpPr>
          <p:cNvPr id="31" name="TextBox 30">
            <a:extLst>
              <a:ext uri="{FF2B5EF4-FFF2-40B4-BE49-F238E27FC236}">
                <a16:creationId xmlns:a16="http://schemas.microsoft.com/office/drawing/2014/main" id="{E74F6188-E744-4314-BAE3-461534E7DE35}"/>
              </a:ext>
            </a:extLst>
          </p:cNvPr>
          <p:cNvSpPr txBox="1"/>
          <p:nvPr/>
        </p:nvSpPr>
        <p:spPr>
          <a:xfrm>
            <a:off x="759910" y="613537"/>
            <a:ext cx="4950010" cy="646331"/>
          </a:xfrm>
          <a:prstGeom prst="rect">
            <a:avLst/>
          </a:prstGeom>
          <a:noFill/>
        </p:spPr>
        <p:txBody>
          <a:bodyPr wrap="square" rtlCol="0">
            <a:spAutoFit/>
          </a:bodyPr>
          <a:lstStyle/>
          <a:p>
            <a:pPr marL="285750" indent="-285750">
              <a:buFont typeface="Wingdings" panose="05000000000000000000" pitchFamily="2" charset="2"/>
              <a:buChar char="§"/>
            </a:pPr>
            <a:r>
              <a:rPr lang="en-US" b="1">
                <a:latin typeface="Montserrat" panose="00000500000000000000" pitchFamily="2" charset="0"/>
              </a:rPr>
              <a:t>Solution 3 : Thay đổi cách sử dụng tài nguyên của tiến trình</a:t>
            </a:r>
          </a:p>
        </p:txBody>
      </p:sp>
    </p:spTree>
    <p:extLst>
      <p:ext uri="{BB962C8B-B14F-4D97-AF65-F5344CB8AC3E}">
        <p14:creationId xmlns:p14="http://schemas.microsoft.com/office/powerpoint/2010/main" val="451799640"/>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2">
            <a:extLst>
              <a:ext uri="{FF2B5EF4-FFF2-40B4-BE49-F238E27FC236}">
                <a16:creationId xmlns:a16="http://schemas.microsoft.com/office/drawing/2014/main" id="{E981B420-0E37-48BA-AB88-EDBD4DDE81E9}"/>
              </a:ext>
            </a:extLst>
          </p:cNvPr>
          <p:cNvGrpSpPr/>
          <p:nvPr/>
        </p:nvGrpSpPr>
        <p:grpSpPr>
          <a:xfrm>
            <a:off x="10654626" y="118011"/>
            <a:ext cx="1352938" cy="1166326"/>
            <a:chOff x="10114384" y="822416"/>
            <a:chExt cx="1352938" cy="1166326"/>
          </a:xfrm>
        </p:grpSpPr>
        <p:cxnSp>
          <p:nvCxnSpPr>
            <p:cNvPr id="12" name="Straight Connector 11">
              <a:extLst>
                <a:ext uri="{FF2B5EF4-FFF2-40B4-BE49-F238E27FC236}">
                  <a16:creationId xmlns:a16="http://schemas.microsoft.com/office/drawing/2014/main" id="{12B4A61E-64E6-4A9D-97E3-36EE760B21D0}"/>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4384ED-E8A3-4296-8908-DF9C487A2E8F}"/>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30CBF873-7194-4085-9A23-C312837D4F38}"/>
              </a:ext>
            </a:extLst>
          </p:cNvPr>
          <p:cNvSpPr txBox="1"/>
          <p:nvPr/>
        </p:nvSpPr>
        <p:spPr>
          <a:xfrm flipH="1">
            <a:off x="577828" y="180419"/>
            <a:ext cx="4616391" cy="400110"/>
          </a:xfrm>
          <a:prstGeom prst="rect">
            <a:avLst/>
          </a:prstGeom>
          <a:noFill/>
        </p:spPr>
        <p:txBody>
          <a:bodyPr wrap="square" rtlCol="0">
            <a:spAutoFit/>
          </a:bodyPr>
          <a:lstStyle/>
          <a:p>
            <a:r>
              <a:rPr lang="en-US" sz="2000">
                <a:latin typeface="Montserrat Black" panose="00000A00000000000000" pitchFamily="2" charset="0"/>
              </a:rPr>
              <a:t>Dining Philosophers - Solution</a:t>
            </a:r>
          </a:p>
        </p:txBody>
      </p:sp>
      <p:grpSp>
        <p:nvGrpSpPr>
          <p:cNvPr id="24" name="!!3">
            <a:extLst>
              <a:ext uri="{FF2B5EF4-FFF2-40B4-BE49-F238E27FC236}">
                <a16:creationId xmlns:a16="http://schemas.microsoft.com/office/drawing/2014/main" id="{C64D8EC3-63BB-4E33-9D03-8A906FA4C43D}"/>
              </a:ext>
            </a:extLst>
          </p:cNvPr>
          <p:cNvGrpSpPr/>
          <p:nvPr/>
        </p:nvGrpSpPr>
        <p:grpSpPr>
          <a:xfrm rot="10800000">
            <a:off x="252697" y="5545168"/>
            <a:ext cx="1352938" cy="1166326"/>
            <a:chOff x="10114384" y="822416"/>
            <a:chExt cx="1352938" cy="1166326"/>
          </a:xfrm>
        </p:grpSpPr>
        <p:cxnSp>
          <p:nvCxnSpPr>
            <p:cNvPr id="25" name="Straight Connector 24">
              <a:extLst>
                <a:ext uri="{FF2B5EF4-FFF2-40B4-BE49-F238E27FC236}">
                  <a16:creationId xmlns:a16="http://schemas.microsoft.com/office/drawing/2014/main" id="{5CDF4E90-CEEB-4FD9-B185-0CE27B1D795C}"/>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1FA61CA-64F6-40D1-8A70-6A203574FD7C}"/>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98AAE694-083C-47B4-85FD-F76A5801A314}"/>
              </a:ext>
            </a:extLst>
          </p:cNvPr>
          <p:cNvSpPr txBox="1"/>
          <p:nvPr/>
        </p:nvSpPr>
        <p:spPr>
          <a:xfrm>
            <a:off x="1653269" y="6515547"/>
            <a:ext cx="6118860" cy="338554"/>
          </a:xfrm>
          <a:prstGeom prst="rect">
            <a:avLst/>
          </a:prstGeom>
          <a:noFill/>
        </p:spPr>
        <p:txBody>
          <a:bodyPr wrap="square">
            <a:spAutoFit/>
          </a:bodyPr>
          <a:lstStyle/>
          <a:p>
            <a:r>
              <a:rPr lang="en-US" sz="1600">
                <a:latin typeface="Montserrat "/>
              </a:rPr>
              <a:t>Linux Operating System</a:t>
            </a:r>
          </a:p>
        </p:txBody>
      </p:sp>
      <p:pic>
        <p:nvPicPr>
          <p:cNvPr id="28" name="Graphic 27" descr="Aperture outline">
            <a:extLst>
              <a:ext uri="{FF2B5EF4-FFF2-40B4-BE49-F238E27FC236}">
                <a16:creationId xmlns:a16="http://schemas.microsoft.com/office/drawing/2014/main" id="{478207E9-899C-4E1F-8644-6E4E4DF0F8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5751" y="6436315"/>
            <a:ext cx="421685" cy="421685"/>
          </a:xfrm>
          <a:prstGeom prst="rect">
            <a:avLst/>
          </a:prstGeom>
        </p:spPr>
      </p:pic>
      <p:sp>
        <p:nvSpPr>
          <p:cNvPr id="31" name="TextBox 30">
            <a:extLst>
              <a:ext uri="{FF2B5EF4-FFF2-40B4-BE49-F238E27FC236}">
                <a16:creationId xmlns:a16="http://schemas.microsoft.com/office/drawing/2014/main" id="{E1861888-AFD1-4726-BB66-165EC85F6758}"/>
              </a:ext>
            </a:extLst>
          </p:cNvPr>
          <p:cNvSpPr txBox="1"/>
          <p:nvPr/>
        </p:nvSpPr>
        <p:spPr>
          <a:xfrm>
            <a:off x="734189" y="638177"/>
            <a:ext cx="4950010" cy="646331"/>
          </a:xfrm>
          <a:prstGeom prst="rect">
            <a:avLst/>
          </a:prstGeom>
          <a:noFill/>
        </p:spPr>
        <p:txBody>
          <a:bodyPr wrap="square" rtlCol="0">
            <a:spAutoFit/>
          </a:bodyPr>
          <a:lstStyle/>
          <a:p>
            <a:pPr marL="285750" indent="-285750">
              <a:buFont typeface="Wingdings" panose="05000000000000000000" pitchFamily="2" charset="2"/>
              <a:buChar char="§"/>
            </a:pPr>
            <a:r>
              <a:rPr lang="en-US" b="1">
                <a:latin typeface="Montserrat" panose="00000500000000000000" pitchFamily="2" charset="0"/>
              </a:rPr>
              <a:t>Solution 3 : Thay đổi cách sử dụng tài nguyên của tiến trình</a:t>
            </a:r>
          </a:p>
        </p:txBody>
      </p:sp>
      <p:pic>
        <p:nvPicPr>
          <p:cNvPr id="3" name="Picture 2">
            <a:extLst>
              <a:ext uri="{FF2B5EF4-FFF2-40B4-BE49-F238E27FC236}">
                <a16:creationId xmlns:a16="http://schemas.microsoft.com/office/drawing/2014/main" id="{81C4F796-0F43-437B-BBEE-2AB63FC64FF0}"/>
              </a:ext>
            </a:extLst>
          </p:cNvPr>
          <p:cNvPicPr>
            <a:picLocks noChangeAspect="1"/>
          </p:cNvPicPr>
          <p:nvPr/>
        </p:nvPicPr>
        <p:blipFill>
          <a:blip r:embed="rId4"/>
          <a:stretch>
            <a:fillRect/>
          </a:stretch>
        </p:blipFill>
        <p:spPr>
          <a:xfrm>
            <a:off x="6697543" y="2204016"/>
            <a:ext cx="4847324" cy="2508632"/>
          </a:xfrm>
          <a:prstGeom prst="rect">
            <a:avLst/>
          </a:prstGeom>
          <a:ln>
            <a:solidFill>
              <a:schemeClr val="accent1"/>
            </a:solidFill>
          </a:ln>
        </p:spPr>
      </p:pic>
      <p:graphicFrame>
        <p:nvGraphicFramePr>
          <p:cNvPr id="5" name="Table 4">
            <a:extLst>
              <a:ext uri="{FF2B5EF4-FFF2-40B4-BE49-F238E27FC236}">
                <a16:creationId xmlns:a16="http://schemas.microsoft.com/office/drawing/2014/main" id="{211ED87F-BCB2-49BE-8CF6-7500342ACD44}"/>
              </a:ext>
            </a:extLst>
          </p:cNvPr>
          <p:cNvGraphicFramePr>
            <a:graphicFrameLocks noGrp="1"/>
          </p:cNvGraphicFramePr>
          <p:nvPr>
            <p:extLst>
              <p:ext uri="{D42A27DB-BD31-4B8C-83A1-F6EECF244321}">
                <p14:modId xmlns:p14="http://schemas.microsoft.com/office/powerpoint/2010/main" val="136294314"/>
              </p:ext>
            </p:extLst>
          </p:nvPr>
        </p:nvGraphicFramePr>
        <p:xfrm>
          <a:off x="577828" y="2255715"/>
          <a:ext cx="5446771" cy="2881578"/>
        </p:xfrm>
        <a:graphic>
          <a:graphicData uri="http://schemas.openxmlformats.org/drawingml/2006/table">
            <a:tbl>
              <a:tblPr>
                <a:tableStyleId>{5C22544A-7EE6-4342-B048-85BDC9FD1C3A}</a:tableStyleId>
              </a:tblPr>
              <a:tblGrid>
                <a:gridCol w="829051">
                  <a:extLst>
                    <a:ext uri="{9D8B030D-6E8A-4147-A177-3AD203B41FA5}">
                      <a16:colId xmlns:a16="http://schemas.microsoft.com/office/drawing/2014/main" val="2767268195"/>
                    </a:ext>
                  </a:extLst>
                </a:gridCol>
                <a:gridCol w="834390">
                  <a:extLst>
                    <a:ext uri="{9D8B030D-6E8A-4147-A177-3AD203B41FA5}">
                      <a16:colId xmlns:a16="http://schemas.microsoft.com/office/drawing/2014/main" val="2510187541"/>
                    </a:ext>
                  </a:extLst>
                </a:gridCol>
                <a:gridCol w="872490">
                  <a:extLst>
                    <a:ext uri="{9D8B030D-6E8A-4147-A177-3AD203B41FA5}">
                      <a16:colId xmlns:a16="http://schemas.microsoft.com/office/drawing/2014/main" val="3234792115"/>
                    </a:ext>
                  </a:extLst>
                </a:gridCol>
                <a:gridCol w="1005840">
                  <a:extLst>
                    <a:ext uri="{9D8B030D-6E8A-4147-A177-3AD203B41FA5}">
                      <a16:colId xmlns:a16="http://schemas.microsoft.com/office/drawing/2014/main" val="2910205004"/>
                    </a:ext>
                  </a:extLst>
                </a:gridCol>
                <a:gridCol w="960120">
                  <a:extLst>
                    <a:ext uri="{9D8B030D-6E8A-4147-A177-3AD203B41FA5}">
                      <a16:colId xmlns:a16="http://schemas.microsoft.com/office/drawing/2014/main" val="3950978364"/>
                    </a:ext>
                  </a:extLst>
                </a:gridCol>
                <a:gridCol w="944880">
                  <a:extLst>
                    <a:ext uri="{9D8B030D-6E8A-4147-A177-3AD203B41FA5}">
                      <a16:colId xmlns:a16="http://schemas.microsoft.com/office/drawing/2014/main" val="2549907900"/>
                    </a:ext>
                  </a:extLst>
                </a:gridCol>
              </a:tblGrid>
              <a:tr h="727128">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Thread 0(ns)</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Thread 1(ns)</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Thread 2(ns)</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Thread 3(ns)</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Thread 4(ns)</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6842383"/>
                  </a:ext>
                </a:extLst>
              </a:tr>
              <a:tr h="215445">
                <a:tc>
                  <a:txBody>
                    <a:bodyPr/>
                    <a:lstStyle/>
                    <a:p>
                      <a:pPr algn="ctr" fontAlgn="b"/>
                      <a:r>
                        <a:rPr lang="en-US" sz="11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11137</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9827</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28821</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27255</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49249</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6308740"/>
                  </a:ext>
                </a:extLst>
              </a:tr>
              <a:tr h="215445">
                <a:tc>
                  <a:txBody>
                    <a:bodyPr/>
                    <a:lstStyle/>
                    <a:p>
                      <a:pPr algn="ctr" fontAlgn="b"/>
                      <a:r>
                        <a:rPr lang="en-US" sz="11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15112</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10225</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21211</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22354</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41226</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24346870"/>
                  </a:ext>
                </a:extLst>
              </a:tr>
              <a:tr h="215445">
                <a:tc>
                  <a:txBody>
                    <a:bodyPr/>
                    <a:lstStyle/>
                    <a:p>
                      <a:pPr algn="ctr" fontAlgn="b"/>
                      <a:r>
                        <a:rPr lang="en-US" sz="1100" b="0" i="0" u="none" strike="noStrike">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28301</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13521</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25310</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15310</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54012</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9267613"/>
                  </a:ext>
                </a:extLst>
              </a:tr>
              <a:tr h="215445">
                <a:tc>
                  <a:txBody>
                    <a:bodyPr/>
                    <a:lstStyle/>
                    <a:p>
                      <a:pPr algn="ctr" fontAlgn="b"/>
                      <a:r>
                        <a:rPr lang="en-US" sz="1100" b="0" i="0" u="none" strike="noStrike">
                          <a:solidFill>
                            <a:srgbClr val="000000"/>
                          </a:solidFill>
                          <a:effectLst/>
                          <a:latin typeface="Calibri" panose="020F0502020204030204" pitchFamily="34" charset="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24512</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12145</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28354</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17564</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48301</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62347078"/>
                  </a:ext>
                </a:extLst>
              </a:tr>
              <a:tr h="215445">
                <a:tc>
                  <a:txBody>
                    <a:bodyPr/>
                    <a:lstStyle/>
                    <a:p>
                      <a:pPr algn="ctr" fontAlgn="b"/>
                      <a:r>
                        <a:rPr lang="en-US" sz="1100" b="0" i="0" u="none" strike="noStrike">
                          <a:solidFill>
                            <a:srgbClr val="000000"/>
                          </a:solidFill>
                          <a:effectLst/>
                          <a:latin typeface="Calibri" panose="020F0502020204030204" pitchFamily="34" charset="0"/>
                        </a:rPr>
                        <a:t>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12454</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10254</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27251</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26541</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51421</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8972280"/>
                  </a:ext>
                </a:extLst>
              </a:tr>
              <a:tr h="215445">
                <a:tc>
                  <a:txBody>
                    <a:bodyPr/>
                    <a:lstStyle/>
                    <a:p>
                      <a:pPr algn="ctr" fontAlgn="b"/>
                      <a:r>
                        <a:rPr lang="en-US" sz="1100" b="0" i="0" u="none" strike="noStrike">
                          <a:solidFill>
                            <a:srgbClr val="000000"/>
                          </a:solidFill>
                          <a:effectLst/>
                          <a:latin typeface="Calibri" panose="020F0502020204030204" pitchFamily="34" charset="0"/>
                        </a:rPr>
                        <a:t>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29541</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18641</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31241</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15131</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48654</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88617545"/>
                  </a:ext>
                </a:extLst>
              </a:tr>
              <a:tr h="215445">
                <a:tc>
                  <a:txBody>
                    <a:bodyPr/>
                    <a:lstStyle/>
                    <a:p>
                      <a:pPr algn="ctr" fontAlgn="b"/>
                      <a:r>
                        <a:rPr lang="en-US" sz="1100" b="0" i="0" u="none" strike="noStrike">
                          <a:solidFill>
                            <a:srgbClr val="000000"/>
                          </a:solidFill>
                          <a:effectLst/>
                          <a:latin typeface="Calibri" panose="020F0502020204030204" pitchFamily="34" charset="0"/>
                        </a:rPr>
                        <a:t>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11022</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9856</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14231</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28564</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65231</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47764834"/>
                  </a:ext>
                </a:extLst>
              </a:tr>
              <a:tr h="215445">
                <a:tc>
                  <a:txBody>
                    <a:bodyPr/>
                    <a:lstStyle/>
                    <a:p>
                      <a:pPr algn="ctr" fontAlgn="b"/>
                      <a:r>
                        <a:rPr lang="en-US" sz="1100" b="0" i="0" u="none" strike="noStrike">
                          <a:solidFill>
                            <a:srgbClr val="000000"/>
                          </a:solidFill>
                          <a:effectLst/>
                          <a:latin typeface="Calibri" panose="020F0502020204030204" pitchFamily="34" charset="0"/>
                        </a:rPr>
                        <a:t>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16541</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15320</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29745</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31574</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45131</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14638710"/>
                  </a:ext>
                </a:extLst>
              </a:tr>
              <a:tr h="215445">
                <a:tc>
                  <a:txBody>
                    <a:bodyPr/>
                    <a:lstStyle/>
                    <a:p>
                      <a:pPr algn="ctr" fontAlgn="b"/>
                      <a:r>
                        <a:rPr lang="en-US" sz="1100" b="0" i="0" u="none" strike="noStrike">
                          <a:solidFill>
                            <a:srgbClr val="000000"/>
                          </a:solidFill>
                          <a:effectLst/>
                          <a:latin typeface="Calibri" panose="020F0502020204030204" pitchFamily="34" charset="0"/>
                        </a:rPr>
                        <a:t>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13451</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10546</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26541</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13154</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61510</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7290038"/>
                  </a:ext>
                </a:extLst>
              </a:tr>
              <a:tr h="215445">
                <a:tc>
                  <a:txBody>
                    <a:bodyPr/>
                    <a:lstStyle/>
                    <a:p>
                      <a:pPr algn="ctr" fontAlgn="b"/>
                      <a:r>
                        <a:rPr lang="en-US" sz="1100" b="0" i="0" u="none" strike="noStrike">
                          <a:solidFill>
                            <a:srgbClr val="000000"/>
                          </a:solidFill>
                          <a:effectLst/>
                          <a:latin typeface="Calibri" panose="020F0502020204030204" pitchFamily="34" charset="0"/>
                        </a:rPr>
                        <a:t>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12135</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13512</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33125</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11025</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58128</a:t>
                      </a:r>
                      <a:endParaRPr lang="en-US"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8984628"/>
                  </a:ext>
                </a:extLst>
              </a:tr>
            </a:tbl>
          </a:graphicData>
        </a:graphic>
      </p:graphicFrame>
      <p:cxnSp>
        <p:nvCxnSpPr>
          <p:cNvPr id="7" name="Straight Connector 6">
            <a:extLst>
              <a:ext uri="{FF2B5EF4-FFF2-40B4-BE49-F238E27FC236}">
                <a16:creationId xmlns:a16="http://schemas.microsoft.com/office/drawing/2014/main" id="{695A2930-F306-4B9D-AAEF-0B777AD00DBC}"/>
              </a:ext>
            </a:extLst>
          </p:cNvPr>
          <p:cNvCxnSpPr>
            <a:cxnSpLocks/>
          </p:cNvCxnSpPr>
          <p:nvPr/>
        </p:nvCxnSpPr>
        <p:spPr>
          <a:xfrm>
            <a:off x="577828" y="2255715"/>
            <a:ext cx="817621" cy="715722"/>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E8B21AB4-549A-4711-A76A-7D6CE3B4E674}"/>
              </a:ext>
            </a:extLst>
          </p:cNvPr>
          <p:cNvSpPr txBox="1"/>
          <p:nvPr/>
        </p:nvSpPr>
        <p:spPr>
          <a:xfrm>
            <a:off x="577828" y="2681138"/>
            <a:ext cx="649605" cy="253916"/>
          </a:xfrm>
          <a:prstGeom prst="rect">
            <a:avLst/>
          </a:prstGeom>
          <a:noFill/>
        </p:spPr>
        <p:txBody>
          <a:bodyPr wrap="square" rtlCol="0">
            <a:spAutoFit/>
          </a:bodyPr>
          <a:lstStyle/>
          <a:p>
            <a:r>
              <a:rPr lang="en-US" sz="1050"/>
              <a:t>Lần đo</a:t>
            </a:r>
          </a:p>
        </p:txBody>
      </p:sp>
      <p:sp>
        <p:nvSpPr>
          <p:cNvPr id="22" name="TextBox 21">
            <a:extLst>
              <a:ext uri="{FF2B5EF4-FFF2-40B4-BE49-F238E27FC236}">
                <a16:creationId xmlns:a16="http://schemas.microsoft.com/office/drawing/2014/main" id="{93FF5286-707A-4766-B456-C34C1337F60F}"/>
              </a:ext>
            </a:extLst>
          </p:cNvPr>
          <p:cNvSpPr txBox="1"/>
          <p:nvPr/>
        </p:nvSpPr>
        <p:spPr>
          <a:xfrm>
            <a:off x="817474" y="2238489"/>
            <a:ext cx="728282" cy="553998"/>
          </a:xfrm>
          <a:prstGeom prst="rect">
            <a:avLst/>
          </a:prstGeom>
          <a:noFill/>
        </p:spPr>
        <p:txBody>
          <a:bodyPr wrap="square">
            <a:spAutoFit/>
          </a:bodyPr>
          <a:lstStyle/>
          <a:p>
            <a:pPr algn="ctr"/>
            <a:r>
              <a:rPr lang="en-US" sz="1000"/>
              <a:t>Time</a:t>
            </a:r>
          </a:p>
          <a:p>
            <a:pPr algn="ctr"/>
            <a:r>
              <a:rPr lang="en-US" sz="1000"/>
              <a:t>Thread</a:t>
            </a:r>
            <a:br>
              <a:rPr lang="en-US" sz="1000"/>
            </a:br>
            <a:r>
              <a:rPr lang="en-US" sz="1000"/>
              <a:t>(ns)</a:t>
            </a:r>
          </a:p>
        </p:txBody>
      </p:sp>
      <p:sp>
        <p:nvSpPr>
          <p:cNvPr id="14" name="TextBox 13">
            <a:extLst>
              <a:ext uri="{FF2B5EF4-FFF2-40B4-BE49-F238E27FC236}">
                <a16:creationId xmlns:a16="http://schemas.microsoft.com/office/drawing/2014/main" id="{155599FB-B6E2-47FD-A6DB-33CFA79143B2}"/>
              </a:ext>
            </a:extLst>
          </p:cNvPr>
          <p:cNvSpPr txBox="1"/>
          <p:nvPr/>
        </p:nvSpPr>
        <p:spPr>
          <a:xfrm>
            <a:off x="1051184" y="1586406"/>
            <a:ext cx="3989321" cy="523220"/>
          </a:xfrm>
          <a:prstGeom prst="rect">
            <a:avLst/>
          </a:prstGeom>
          <a:noFill/>
        </p:spPr>
        <p:txBody>
          <a:bodyPr wrap="square" rtlCol="0">
            <a:spAutoFit/>
          </a:bodyPr>
          <a:lstStyle/>
          <a:p>
            <a:pPr algn="ctr"/>
            <a:r>
              <a:rPr lang="en-US" sz="1400">
                <a:latin typeface="Montserrat" panose="00000500000000000000" pitchFamily="2" charset="0"/>
              </a:rPr>
              <a:t>Kết quả đo thời gian thực thi của các Thread trong chương trình </a:t>
            </a:r>
          </a:p>
        </p:txBody>
      </p:sp>
      <p:sp>
        <p:nvSpPr>
          <p:cNvPr id="29" name="TextBox 28">
            <a:extLst>
              <a:ext uri="{FF2B5EF4-FFF2-40B4-BE49-F238E27FC236}">
                <a16:creationId xmlns:a16="http://schemas.microsoft.com/office/drawing/2014/main" id="{64319C15-C697-48ED-8A10-3F89EAB3E5CB}"/>
              </a:ext>
            </a:extLst>
          </p:cNvPr>
          <p:cNvSpPr txBox="1"/>
          <p:nvPr/>
        </p:nvSpPr>
        <p:spPr>
          <a:xfrm>
            <a:off x="6617914" y="418966"/>
            <a:ext cx="5183869" cy="584775"/>
          </a:xfrm>
          <a:prstGeom prst="rect">
            <a:avLst/>
          </a:prstGeom>
          <a:noFill/>
        </p:spPr>
        <p:txBody>
          <a:bodyPr wrap="square" rtlCol="0">
            <a:spAutoFit/>
          </a:bodyPr>
          <a:lstStyle/>
          <a:p>
            <a:r>
              <a:rPr lang="en-US" sz="1600" err="1">
                <a:latin typeface="Montserrat" panose="00000500000000000000" pitchFamily="2" charset="0"/>
              </a:rPr>
              <a:t>Số</a:t>
            </a:r>
            <a:r>
              <a:rPr lang="en-US" sz="1600">
                <a:latin typeface="Montserrat" panose="00000500000000000000" pitchFamily="2" charset="0"/>
              </a:rPr>
              <a:t> </a:t>
            </a:r>
            <a:r>
              <a:rPr lang="en-US" sz="1600" err="1">
                <a:latin typeface="Montserrat" panose="00000500000000000000" pitchFamily="2" charset="0"/>
              </a:rPr>
              <a:t>tiến</a:t>
            </a:r>
            <a:r>
              <a:rPr lang="en-US" sz="1600">
                <a:latin typeface="Montserrat" panose="00000500000000000000" pitchFamily="2" charset="0"/>
              </a:rPr>
              <a:t> </a:t>
            </a:r>
            <a:r>
              <a:rPr lang="en-US" sz="1600" err="1">
                <a:latin typeface="Montserrat" panose="00000500000000000000" pitchFamily="2" charset="0"/>
              </a:rPr>
              <a:t>trình</a:t>
            </a:r>
            <a:r>
              <a:rPr lang="en-US" sz="1600">
                <a:latin typeface="Montserrat" panose="00000500000000000000" pitchFamily="2" charset="0"/>
              </a:rPr>
              <a:t> </a:t>
            </a:r>
            <a:r>
              <a:rPr lang="en-US" sz="1600" err="1">
                <a:latin typeface="Montserrat" panose="00000500000000000000" pitchFamily="2" charset="0"/>
              </a:rPr>
              <a:t>tạo</a:t>
            </a:r>
            <a:r>
              <a:rPr lang="en-US" sz="1600">
                <a:latin typeface="Montserrat" panose="00000500000000000000" pitchFamily="2" charset="0"/>
              </a:rPr>
              <a:t> ra : 5</a:t>
            </a:r>
          </a:p>
          <a:p>
            <a:r>
              <a:rPr lang="en-US" sz="1600" err="1">
                <a:latin typeface="Montserrat" panose="00000500000000000000" pitchFamily="2" charset="0"/>
              </a:rPr>
              <a:t>Số</a:t>
            </a:r>
            <a:r>
              <a:rPr lang="en-US" sz="1600">
                <a:latin typeface="Montserrat" panose="00000500000000000000" pitchFamily="2" charset="0"/>
              </a:rPr>
              <a:t> </a:t>
            </a:r>
            <a:r>
              <a:rPr lang="en-US" sz="1600" err="1">
                <a:latin typeface="Montserrat" panose="00000500000000000000" pitchFamily="2" charset="0"/>
              </a:rPr>
              <a:t>lượng</a:t>
            </a:r>
            <a:r>
              <a:rPr lang="en-US" sz="1600">
                <a:latin typeface="Montserrat" panose="00000500000000000000" pitchFamily="2" charset="0"/>
              </a:rPr>
              <a:t> </a:t>
            </a:r>
            <a:r>
              <a:rPr lang="en-US" sz="1600" err="1">
                <a:latin typeface="Montserrat" panose="00000500000000000000" pitchFamily="2" charset="0"/>
              </a:rPr>
              <a:t>thức</a:t>
            </a:r>
            <a:r>
              <a:rPr lang="en-US" sz="1600">
                <a:latin typeface="Montserrat" panose="00000500000000000000" pitchFamily="2" charset="0"/>
              </a:rPr>
              <a:t> </a:t>
            </a:r>
            <a:r>
              <a:rPr lang="en-US" sz="1600" err="1">
                <a:latin typeface="Montserrat" panose="00000500000000000000" pitchFamily="2" charset="0"/>
              </a:rPr>
              <a:t>ăn</a:t>
            </a:r>
            <a:r>
              <a:rPr lang="en-US" sz="1600">
                <a:latin typeface="Montserrat" panose="00000500000000000000" pitchFamily="2" charset="0"/>
              </a:rPr>
              <a:t> ban </a:t>
            </a:r>
            <a:r>
              <a:rPr lang="en-US" sz="1600" err="1">
                <a:latin typeface="Montserrat" panose="00000500000000000000" pitchFamily="2" charset="0"/>
              </a:rPr>
              <a:t>đầu</a:t>
            </a:r>
            <a:r>
              <a:rPr lang="en-US" sz="1600">
                <a:latin typeface="Montserrat" panose="00000500000000000000" pitchFamily="2" charset="0"/>
              </a:rPr>
              <a:t> : 50</a:t>
            </a:r>
          </a:p>
        </p:txBody>
      </p:sp>
      <p:sp>
        <p:nvSpPr>
          <p:cNvPr id="15" name="Arrow: Right 14">
            <a:extLst>
              <a:ext uri="{FF2B5EF4-FFF2-40B4-BE49-F238E27FC236}">
                <a16:creationId xmlns:a16="http://schemas.microsoft.com/office/drawing/2014/main" id="{30DD0437-27AB-4201-9D5F-D3F640C2821D}"/>
              </a:ext>
            </a:extLst>
          </p:cNvPr>
          <p:cNvSpPr/>
          <p:nvPr/>
        </p:nvSpPr>
        <p:spPr>
          <a:xfrm>
            <a:off x="1234007" y="5735990"/>
            <a:ext cx="387630" cy="25267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5AAB09D-6493-45D2-8260-7608EFEA13B0}"/>
              </a:ext>
            </a:extLst>
          </p:cNvPr>
          <p:cNvSpPr txBox="1"/>
          <p:nvPr/>
        </p:nvSpPr>
        <p:spPr>
          <a:xfrm>
            <a:off x="1744862" y="5386257"/>
            <a:ext cx="9576743" cy="923330"/>
          </a:xfrm>
          <a:prstGeom prst="rect">
            <a:avLst/>
          </a:prstGeom>
          <a:noFill/>
        </p:spPr>
        <p:txBody>
          <a:bodyPr wrap="square" rtlCol="0">
            <a:spAutoFit/>
          </a:bodyPr>
          <a:lstStyle/>
          <a:p>
            <a:r>
              <a:rPr lang="en-US">
                <a:latin typeface="Montserrat" panose="00000500000000000000" pitchFamily="2" charset="0"/>
              </a:rPr>
              <a:t>Thời gian thực thi của các tiến trình trong cùng một hệ thống là khác nhau,có sự chênh lệch và thay đổi ngẫu nhiên trong mỗi lần đo,phụ thuộc vào hiệu năng của máy và cách thức hoạt động của bộ lập lịch Multil Threading của hệ thống đó</a:t>
            </a:r>
          </a:p>
        </p:txBody>
      </p:sp>
      <p:sp>
        <p:nvSpPr>
          <p:cNvPr id="17" name="TextBox 16">
            <a:extLst>
              <a:ext uri="{FF2B5EF4-FFF2-40B4-BE49-F238E27FC236}">
                <a16:creationId xmlns:a16="http://schemas.microsoft.com/office/drawing/2014/main" id="{08CFE2A0-2487-4265-B0BB-006F98A01969}"/>
              </a:ext>
            </a:extLst>
          </p:cNvPr>
          <p:cNvSpPr txBox="1"/>
          <p:nvPr/>
        </p:nvSpPr>
        <p:spPr>
          <a:xfrm>
            <a:off x="6228434" y="1817924"/>
            <a:ext cx="1203960" cy="261610"/>
          </a:xfrm>
          <a:prstGeom prst="rect">
            <a:avLst/>
          </a:prstGeom>
          <a:noFill/>
        </p:spPr>
        <p:txBody>
          <a:bodyPr wrap="square" rtlCol="0">
            <a:spAutoFit/>
          </a:bodyPr>
          <a:lstStyle/>
          <a:p>
            <a:r>
              <a:rPr lang="en-US" sz="1100"/>
              <a:t>Thời gian (ns)</a:t>
            </a:r>
          </a:p>
        </p:txBody>
      </p:sp>
      <p:sp>
        <p:nvSpPr>
          <p:cNvPr id="30" name="TextBox 29">
            <a:extLst>
              <a:ext uri="{FF2B5EF4-FFF2-40B4-BE49-F238E27FC236}">
                <a16:creationId xmlns:a16="http://schemas.microsoft.com/office/drawing/2014/main" id="{43F03D70-5AF3-40C9-AB75-FCB6FD137391}"/>
              </a:ext>
            </a:extLst>
          </p:cNvPr>
          <p:cNvSpPr txBox="1"/>
          <p:nvPr/>
        </p:nvSpPr>
        <p:spPr>
          <a:xfrm>
            <a:off x="11535980" y="4105179"/>
            <a:ext cx="656020" cy="261610"/>
          </a:xfrm>
          <a:prstGeom prst="rect">
            <a:avLst/>
          </a:prstGeom>
          <a:noFill/>
        </p:spPr>
        <p:txBody>
          <a:bodyPr wrap="square" rtlCol="0">
            <a:spAutoFit/>
          </a:bodyPr>
          <a:lstStyle/>
          <a:p>
            <a:r>
              <a:rPr lang="en-US" sz="1100"/>
              <a:t>Lần đo</a:t>
            </a:r>
          </a:p>
        </p:txBody>
      </p:sp>
      <p:sp>
        <p:nvSpPr>
          <p:cNvPr id="32" name="TextBox 31">
            <a:extLst>
              <a:ext uri="{FF2B5EF4-FFF2-40B4-BE49-F238E27FC236}">
                <a16:creationId xmlns:a16="http://schemas.microsoft.com/office/drawing/2014/main" id="{AAE541F3-F4A2-4A92-9994-839E346AA3FE}"/>
              </a:ext>
            </a:extLst>
          </p:cNvPr>
          <p:cNvSpPr txBox="1"/>
          <p:nvPr/>
        </p:nvSpPr>
        <p:spPr>
          <a:xfrm>
            <a:off x="6152095" y="6309587"/>
            <a:ext cx="6094070" cy="584775"/>
          </a:xfrm>
          <a:prstGeom prst="rect">
            <a:avLst/>
          </a:prstGeom>
          <a:noFill/>
        </p:spPr>
        <p:txBody>
          <a:bodyPr wrap="square">
            <a:spAutoFit/>
          </a:bodyPr>
          <a:lstStyle/>
          <a:p>
            <a:r>
              <a:rPr lang="en-US" sz="1600">
                <a:solidFill>
                  <a:srgbClr val="0070C0"/>
                </a:solidFill>
                <a:latin typeface="Montserrat" panose="00000500000000000000" pitchFamily="2" charset="0"/>
              </a:rPr>
              <a:t>https://manualzz.com/doc/26226325/deadlock-detection-and-recovery-in-linux</a:t>
            </a:r>
          </a:p>
        </p:txBody>
      </p:sp>
      <p:sp>
        <p:nvSpPr>
          <p:cNvPr id="18" name="TextBox 17">
            <a:extLst>
              <a:ext uri="{FF2B5EF4-FFF2-40B4-BE49-F238E27FC236}">
                <a16:creationId xmlns:a16="http://schemas.microsoft.com/office/drawing/2014/main" id="{D1096BD3-B88B-4354-AF27-A8F8E68D51ED}"/>
              </a:ext>
            </a:extLst>
          </p:cNvPr>
          <p:cNvSpPr txBox="1"/>
          <p:nvPr/>
        </p:nvSpPr>
        <p:spPr>
          <a:xfrm>
            <a:off x="7432394" y="4753554"/>
            <a:ext cx="3645884" cy="523220"/>
          </a:xfrm>
          <a:prstGeom prst="rect">
            <a:avLst/>
          </a:prstGeom>
          <a:noFill/>
        </p:spPr>
        <p:txBody>
          <a:bodyPr wrap="square" rtlCol="0">
            <a:spAutoFit/>
          </a:bodyPr>
          <a:lstStyle/>
          <a:p>
            <a:pPr algn="ctr"/>
            <a:r>
              <a:rPr lang="en-US" sz="1400">
                <a:latin typeface="Montserrat" panose="00000500000000000000" pitchFamily="2" charset="0"/>
              </a:rPr>
              <a:t>Biểu đồ thời gian thực thi của các Thread qua các lần đo</a:t>
            </a:r>
          </a:p>
        </p:txBody>
      </p:sp>
    </p:spTree>
    <p:extLst>
      <p:ext uri="{BB962C8B-B14F-4D97-AF65-F5344CB8AC3E}">
        <p14:creationId xmlns:p14="http://schemas.microsoft.com/office/powerpoint/2010/main" val="69755817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a:extLst>
              <a:ext uri="{FF2B5EF4-FFF2-40B4-BE49-F238E27FC236}">
                <a16:creationId xmlns:a16="http://schemas.microsoft.com/office/drawing/2014/main" id="{A9A38AE0-2C06-471E-AFDA-FFE267C7953A}"/>
              </a:ext>
            </a:extLst>
          </p:cNvPr>
          <p:cNvSpPr txBox="1"/>
          <p:nvPr/>
        </p:nvSpPr>
        <p:spPr>
          <a:xfrm>
            <a:off x="6056540" y="3317651"/>
            <a:ext cx="5296003" cy="584775"/>
          </a:xfrm>
          <a:prstGeom prst="rect">
            <a:avLst/>
          </a:prstGeom>
          <a:noFill/>
        </p:spPr>
        <p:txBody>
          <a:bodyPr wrap="square">
            <a:spAutoFit/>
          </a:bodyPr>
          <a:lstStyle/>
          <a:p>
            <a:pPr marL="285750" indent="-285750">
              <a:buFont typeface="Arial" panose="020B0604020202020204" pitchFamily="34" charset="0"/>
              <a:buChar char="•"/>
            </a:pPr>
            <a:r>
              <a:rPr lang="en-US" sz="1600" err="1">
                <a:latin typeface="Montserrat" panose="00000500000000000000" pitchFamily="2" charset="0"/>
              </a:rPr>
              <a:t>Một</a:t>
            </a:r>
            <a:r>
              <a:rPr lang="en-US" sz="1600">
                <a:latin typeface="Montserrat" panose="00000500000000000000" pitchFamily="2" charset="0"/>
              </a:rPr>
              <a:t> </a:t>
            </a:r>
            <a:r>
              <a:rPr lang="en-US" sz="1600" err="1">
                <a:latin typeface="Montserrat" panose="00000500000000000000" pitchFamily="2" charset="0"/>
              </a:rPr>
              <a:t>tập</a:t>
            </a:r>
            <a:r>
              <a:rPr lang="en-US" sz="1600">
                <a:latin typeface="Montserrat" panose="00000500000000000000" pitchFamily="2" charset="0"/>
              </a:rPr>
              <a:t> </a:t>
            </a:r>
            <a:r>
              <a:rPr lang="en-US" sz="1600" err="1">
                <a:latin typeface="Montserrat" panose="00000500000000000000" pitchFamily="2" charset="0"/>
              </a:rPr>
              <a:t>hợp</a:t>
            </a:r>
            <a:r>
              <a:rPr lang="en-US" sz="1600">
                <a:latin typeface="Montserrat" panose="00000500000000000000" pitchFamily="2" charset="0"/>
              </a:rPr>
              <a:t> </a:t>
            </a:r>
            <a:r>
              <a:rPr lang="en-US" sz="1600" err="1">
                <a:latin typeface="Montserrat" panose="00000500000000000000" pitchFamily="2" charset="0"/>
              </a:rPr>
              <a:t>các</a:t>
            </a:r>
            <a:r>
              <a:rPr lang="en-US" sz="1600">
                <a:latin typeface="Montserrat" panose="00000500000000000000" pitchFamily="2" charset="0"/>
              </a:rPr>
              <a:t> </a:t>
            </a:r>
            <a:r>
              <a:rPr lang="en-US" sz="1600" err="1">
                <a:latin typeface="Montserrat" panose="00000500000000000000" pitchFamily="2" charset="0"/>
              </a:rPr>
              <a:t>quy</a:t>
            </a:r>
            <a:r>
              <a:rPr lang="en-US" sz="1600">
                <a:latin typeface="Montserrat" panose="00000500000000000000" pitchFamily="2" charset="0"/>
              </a:rPr>
              <a:t> </a:t>
            </a:r>
            <a:r>
              <a:rPr lang="en-US" sz="1600" err="1">
                <a:latin typeface="Montserrat" panose="00000500000000000000" pitchFamily="2" charset="0"/>
              </a:rPr>
              <a:t>trình</a:t>
            </a:r>
            <a:r>
              <a:rPr lang="en-US" sz="1600">
                <a:latin typeface="Montserrat" panose="00000500000000000000" pitchFamily="2" charset="0"/>
              </a:rPr>
              <a:t> </a:t>
            </a:r>
            <a:r>
              <a:rPr lang="en-US" sz="1600" err="1">
                <a:latin typeface="Montserrat" panose="00000500000000000000" pitchFamily="2" charset="0"/>
              </a:rPr>
              <a:t>đang</a:t>
            </a:r>
            <a:r>
              <a:rPr lang="en-US" sz="1600">
                <a:latin typeface="Montserrat" panose="00000500000000000000" pitchFamily="2" charset="0"/>
              </a:rPr>
              <a:t> </a:t>
            </a:r>
            <a:r>
              <a:rPr lang="en-US" sz="1600" err="1">
                <a:latin typeface="Montserrat" panose="00000500000000000000" pitchFamily="2" charset="0"/>
              </a:rPr>
              <a:t>chờ</a:t>
            </a:r>
            <a:r>
              <a:rPr lang="en-US" sz="1600">
                <a:latin typeface="Montserrat" panose="00000500000000000000" pitchFamily="2" charset="0"/>
              </a:rPr>
              <a:t> </a:t>
            </a:r>
            <a:r>
              <a:rPr lang="en-US" sz="1600" err="1">
                <a:latin typeface="Montserrat" panose="00000500000000000000" pitchFamily="2" charset="0"/>
              </a:rPr>
              <a:t>đợi</a:t>
            </a:r>
            <a:r>
              <a:rPr lang="en-US" sz="1600">
                <a:latin typeface="Montserrat" panose="00000500000000000000" pitchFamily="2" charset="0"/>
              </a:rPr>
              <a:t> </a:t>
            </a:r>
            <a:r>
              <a:rPr lang="en-US" sz="1600" err="1">
                <a:latin typeface="Montserrat" panose="00000500000000000000" pitchFamily="2" charset="0"/>
              </a:rPr>
              <a:t>tài</a:t>
            </a:r>
            <a:r>
              <a:rPr lang="en-US" sz="1600">
                <a:latin typeface="Montserrat" panose="00000500000000000000" pitchFamily="2" charset="0"/>
              </a:rPr>
              <a:t> </a:t>
            </a:r>
            <a:r>
              <a:rPr lang="en-US" sz="1600" err="1">
                <a:latin typeface="Montserrat" panose="00000500000000000000" pitchFamily="2" charset="0"/>
              </a:rPr>
              <a:t>nguyên</a:t>
            </a:r>
            <a:r>
              <a:rPr lang="en-US" sz="1600">
                <a:latin typeface="Montserrat" panose="00000500000000000000" pitchFamily="2" charset="0"/>
              </a:rPr>
              <a:t> </a:t>
            </a:r>
            <a:r>
              <a:rPr lang="en-US" sz="1600" err="1">
                <a:latin typeface="Montserrat" panose="00000500000000000000" pitchFamily="2" charset="0"/>
              </a:rPr>
              <a:t>theo</a:t>
            </a:r>
            <a:r>
              <a:rPr lang="en-US" sz="1600">
                <a:latin typeface="Montserrat" panose="00000500000000000000" pitchFamily="2" charset="0"/>
              </a:rPr>
              <a:t> </a:t>
            </a:r>
            <a:r>
              <a:rPr lang="en-US" sz="1600" err="1">
                <a:latin typeface="Montserrat" panose="00000500000000000000" pitchFamily="2" charset="0"/>
              </a:rPr>
              <a:t>dạng</a:t>
            </a:r>
            <a:r>
              <a:rPr lang="en-US" sz="1600">
                <a:latin typeface="Montserrat" panose="00000500000000000000" pitchFamily="2" charset="0"/>
              </a:rPr>
              <a:t> </a:t>
            </a:r>
            <a:r>
              <a:rPr lang="en-US" sz="1600" err="1">
                <a:latin typeface="Montserrat" panose="00000500000000000000" pitchFamily="2" charset="0"/>
              </a:rPr>
              <a:t>vòng</a:t>
            </a:r>
            <a:r>
              <a:rPr lang="en-US" sz="1600">
                <a:latin typeface="Montserrat" panose="00000500000000000000" pitchFamily="2" charset="0"/>
              </a:rPr>
              <a:t> </a:t>
            </a:r>
            <a:r>
              <a:rPr lang="en-US" sz="1600" err="1">
                <a:latin typeface="Montserrat" panose="00000500000000000000" pitchFamily="2" charset="0"/>
              </a:rPr>
              <a:t>tròn</a:t>
            </a:r>
            <a:r>
              <a:rPr lang="en-US" sz="1600">
                <a:latin typeface="Montserrat" panose="00000500000000000000" pitchFamily="2" charset="0"/>
              </a:rPr>
              <a:t>.</a:t>
            </a:r>
          </a:p>
        </p:txBody>
      </p:sp>
      <p:sp>
        <p:nvSpPr>
          <p:cNvPr id="69" name="TextBox 68">
            <a:extLst>
              <a:ext uri="{FF2B5EF4-FFF2-40B4-BE49-F238E27FC236}">
                <a16:creationId xmlns:a16="http://schemas.microsoft.com/office/drawing/2014/main" id="{A43DB21E-8B1B-482C-B5FB-61E771DED9BA}"/>
              </a:ext>
            </a:extLst>
          </p:cNvPr>
          <p:cNvSpPr txBox="1"/>
          <p:nvPr/>
        </p:nvSpPr>
        <p:spPr>
          <a:xfrm>
            <a:off x="6056540" y="4058546"/>
            <a:ext cx="5146605" cy="1569660"/>
          </a:xfrm>
          <a:prstGeom prst="rect">
            <a:avLst/>
          </a:prstGeom>
          <a:noFill/>
        </p:spPr>
        <p:txBody>
          <a:bodyPr wrap="square">
            <a:spAutoFit/>
          </a:bodyPr>
          <a:lstStyle/>
          <a:p>
            <a:pPr marL="285750" indent="-285750">
              <a:buFont typeface="Arial" panose="020B0604020202020204" pitchFamily="34" charset="0"/>
              <a:buChar char="•"/>
            </a:pPr>
            <a:r>
              <a:rPr lang="en-US" sz="1600" err="1">
                <a:latin typeface="Montserrat" panose="00000500000000000000" pitchFamily="2" charset="0"/>
              </a:rPr>
              <a:t>Quy</a:t>
            </a:r>
            <a:r>
              <a:rPr lang="en-US" sz="1600">
                <a:latin typeface="Montserrat" panose="00000500000000000000" pitchFamily="2" charset="0"/>
              </a:rPr>
              <a:t> </a:t>
            </a:r>
            <a:r>
              <a:rPr lang="en-US" sz="1600" err="1">
                <a:latin typeface="Montserrat" panose="00000500000000000000" pitchFamily="2" charset="0"/>
              </a:rPr>
              <a:t>trình</a:t>
            </a:r>
            <a:r>
              <a:rPr lang="en-US" sz="1600">
                <a:latin typeface="Montserrat" panose="00000500000000000000" pitchFamily="2" charset="0"/>
              </a:rPr>
              <a:t> </a:t>
            </a:r>
            <a:r>
              <a:rPr lang="en-US" sz="1600" err="1">
                <a:latin typeface="Montserrat" panose="00000500000000000000" pitchFamily="2" charset="0"/>
              </a:rPr>
              <a:t>này</a:t>
            </a:r>
            <a:r>
              <a:rPr lang="en-US" sz="1600">
                <a:latin typeface="Montserrat" panose="00000500000000000000" pitchFamily="2" charset="0"/>
              </a:rPr>
              <a:t> </a:t>
            </a:r>
            <a:r>
              <a:rPr lang="en-US" sz="1600" err="1">
                <a:latin typeface="Montserrat" panose="00000500000000000000" pitchFamily="2" charset="0"/>
              </a:rPr>
              <a:t>cần</a:t>
            </a:r>
            <a:r>
              <a:rPr lang="en-US" sz="1600">
                <a:latin typeface="Montserrat" panose="00000500000000000000" pitchFamily="2" charset="0"/>
              </a:rPr>
              <a:t> </a:t>
            </a:r>
            <a:r>
              <a:rPr lang="en-US" sz="1600" err="1">
                <a:latin typeface="Montserrat" panose="00000500000000000000" pitchFamily="2" charset="0"/>
              </a:rPr>
              <a:t>truy</a:t>
            </a:r>
            <a:r>
              <a:rPr lang="en-US" sz="1600">
                <a:latin typeface="Montserrat" panose="00000500000000000000" pitchFamily="2" charset="0"/>
              </a:rPr>
              <a:t> </a:t>
            </a:r>
            <a:r>
              <a:rPr lang="en-US" sz="1600" err="1">
                <a:latin typeface="Montserrat" panose="00000500000000000000" pitchFamily="2" charset="0"/>
              </a:rPr>
              <a:t>cập</a:t>
            </a:r>
            <a:r>
              <a:rPr lang="en-US" sz="1600">
                <a:latin typeface="Montserrat" panose="00000500000000000000" pitchFamily="2" charset="0"/>
              </a:rPr>
              <a:t> </a:t>
            </a:r>
            <a:r>
              <a:rPr lang="en-US" sz="1600" err="1">
                <a:latin typeface="Montserrat" panose="00000500000000000000" pitchFamily="2" charset="0"/>
              </a:rPr>
              <a:t>thành</a:t>
            </a:r>
            <a:r>
              <a:rPr lang="en-US" sz="1600">
                <a:latin typeface="Montserrat" panose="00000500000000000000" pitchFamily="2" charset="0"/>
              </a:rPr>
              <a:t> </a:t>
            </a:r>
            <a:r>
              <a:rPr lang="en-US" sz="1600" err="1">
                <a:latin typeface="Montserrat" panose="00000500000000000000" pitchFamily="2" charset="0"/>
              </a:rPr>
              <a:t>công</a:t>
            </a:r>
            <a:r>
              <a:rPr lang="en-US" sz="1600">
                <a:latin typeface="Montserrat" panose="00000500000000000000" pitchFamily="2" charset="0"/>
              </a:rPr>
              <a:t> </a:t>
            </a:r>
            <a:r>
              <a:rPr lang="en-US" sz="1600" err="1">
                <a:latin typeface="Montserrat" panose="00000500000000000000" pitchFamily="2" charset="0"/>
              </a:rPr>
              <a:t>vào</a:t>
            </a:r>
            <a:r>
              <a:rPr lang="en-US" sz="1600">
                <a:latin typeface="Montserrat" panose="00000500000000000000" pitchFamily="2" charset="0"/>
              </a:rPr>
              <a:t> </a:t>
            </a:r>
            <a:r>
              <a:rPr lang="en-US" sz="1600" err="1">
                <a:latin typeface="Montserrat" panose="00000500000000000000" pitchFamily="2" charset="0"/>
              </a:rPr>
              <a:t>một</a:t>
            </a:r>
            <a:r>
              <a:rPr lang="en-US" sz="1600">
                <a:latin typeface="Montserrat" panose="00000500000000000000" pitchFamily="2" charset="0"/>
              </a:rPr>
              <a:t> </a:t>
            </a:r>
            <a:r>
              <a:rPr lang="en-US" sz="1600" err="1">
                <a:latin typeface="Montserrat" panose="00000500000000000000" pitchFamily="2" charset="0"/>
              </a:rPr>
              <a:t>tài</a:t>
            </a:r>
            <a:r>
              <a:rPr lang="en-US" sz="1600">
                <a:latin typeface="Montserrat" panose="00000500000000000000" pitchFamily="2" charset="0"/>
              </a:rPr>
              <a:t> </a:t>
            </a:r>
            <a:r>
              <a:rPr lang="en-US" sz="1600" err="1">
                <a:latin typeface="Montserrat" panose="00000500000000000000" pitchFamily="2" charset="0"/>
              </a:rPr>
              <a:t>nguyên</a:t>
            </a:r>
            <a:r>
              <a:rPr lang="en-US" sz="1600">
                <a:latin typeface="Montserrat" panose="00000500000000000000" pitchFamily="2" charset="0"/>
              </a:rPr>
              <a:t> </a:t>
            </a:r>
            <a:r>
              <a:rPr lang="en-US" sz="1600" err="1">
                <a:latin typeface="Montserrat" panose="00000500000000000000" pitchFamily="2" charset="0"/>
              </a:rPr>
              <a:t>khác</a:t>
            </a:r>
            <a:r>
              <a:rPr lang="en-US" sz="1600">
                <a:latin typeface="Montserrat" panose="00000500000000000000" pitchFamily="2" charset="0"/>
              </a:rPr>
              <a:t> </a:t>
            </a:r>
            <a:r>
              <a:rPr lang="en-US" sz="1600" err="1">
                <a:latin typeface="Montserrat" panose="00000500000000000000" pitchFamily="2" charset="0"/>
              </a:rPr>
              <a:t>để</a:t>
            </a:r>
            <a:r>
              <a:rPr lang="en-US" sz="1600">
                <a:latin typeface="Montserrat" panose="00000500000000000000" pitchFamily="2" charset="0"/>
              </a:rPr>
              <a:t> </a:t>
            </a:r>
            <a:r>
              <a:rPr lang="en-US" sz="1600" err="1">
                <a:latin typeface="Montserrat" panose="00000500000000000000" pitchFamily="2" charset="0"/>
              </a:rPr>
              <a:t>có</a:t>
            </a:r>
            <a:r>
              <a:rPr lang="en-US" sz="1600">
                <a:latin typeface="Montserrat" panose="00000500000000000000" pitchFamily="2" charset="0"/>
              </a:rPr>
              <a:t> </a:t>
            </a:r>
            <a:r>
              <a:rPr lang="en-US" sz="1600" err="1">
                <a:latin typeface="Montserrat" panose="00000500000000000000" pitchFamily="2" charset="0"/>
              </a:rPr>
              <a:t>thể</a:t>
            </a:r>
            <a:r>
              <a:rPr lang="en-US" sz="1600">
                <a:latin typeface="Montserrat" panose="00000500000000000000" pitchFamily="2" charset="0"/>
              </a:rPr>
              <a:t> </a:t>
            </a:r>
            <a:r>
              <a:rPr lang="en-US" sz="1600" err="1">
                <a:latin typeface="Montserrat" panose="00000500000000000000" pitchFamily="2" charset="0"/>
              </a:rPr>
              <a:t>tiếp</a:t>
            </a:r>
            <a:r>
              <a:rPr lang="en-US" sz="1600">
                <a:latin typeface="Montserrat" panose="00000500000000000000" pitchFamily="2" charset="0"/>
              </a:rPr>
              <a:t> </a:t>
            </a:r>
            <a:r>
              <a:rPr lang="en-US" sz="1600" err="1">
                <a:latin typeface="Montserrat" panose="00000500000000000000" pitchFamily="2" charset="0"/>
              </a:rPr>
              <a:t>tục</a:t>
            </a:r>
            <a:r>
              <a:rPr lang="en-US" sz="1600">
                <a:latin typeface="Montserrat" panose="00000500000000000000" pitchFamily="2" charset="0"/>
              </a:rPr>
              <a:t> </a:t>
            </a:r>
            <a:r>
              <a:rPr lang="en-US" sz="1600" err="1">
                <a:latin typeface="Montserrat" panose="00000500000000000000" pitchFamily="2" charset="0"/>
              </a:rPr>
              <a:t>tiến</a:t>
            </a:r>
            <a:r>
              <a:rPr lang="en-US" sz="1600">
                <a:latin typeface="Montserrat" panose="00000500000000000000" pitchFamily="2" charset="0"/>
              </a:rPr>
              <a:t> </a:t>
            </a:r>
            <a:r>
              <a:rPr lang="en-US" sz="1600" err="1">
                <a:latin typeface="Montserrat" panose="00000500000000000000" pitchFamily="2" charset="0"/>
              </a:rPr>
              <a:t>trình</a:t>
            </a:r>
            <a:r>
              <a:rPr lang="en-US" sz="1600">
                <a:latin typeface="Montserrat" panose="00000500000000000000" pitchFamily="2" charset="0"/>
              </a:rPr>
              <a:t> </a:t>
            </a:r>
            <a:r>
              <a:rPr lang="en-US" sz="1600" err="1">
                <a:latin typeface="Montserrat" panose="00000500000000000000" pitchFamily="2" charset="0"/>
              </a:rPr>
              <a:t>và</a:t>
            </a:r>
            <a:r>
              <a:rPr lang="en-US" sz="1600">
                <a:latin typeface="Montserrat" panose="00000500000000000000" pitchFamily="2" charset="0"/>
              </a:rPr>
              <a:t> </a:t>
            </a:r>
            <a:r>
              <a:rPr lang="en-US" sz="1600" err="1">
                <a:latin typeface="Montserrat" panose="00000500000000000000" pitchFamily="2" charset="0"/>
              </a:rPr>
              <a:t>có</a:t>
            </a:r>
            <a:r>
              <a:rPr lang="en-US" sz="1600">
                <a:latin typeface="Montserrat" panose="00000500000000000000" pitchFamily="2" charset="0"/>
              </a:rPr>
              <a:t> </a:t>
            </a:r>
            <a:r>
              <a:rPr lang="en-US" sz="1600" err="1">
                <a:latin typeface="Montserrat" panose="00000500000000000000" pitchFamily="2" charset="0"/>
              </a:rPr>
              <a:t>thể</a:t>
            </a:r>
            <a:r>
              <a:rPr lang="en-US" sz="1600">
                <a:latin typeface="Montserrat" panose="00000500000000000000" pitchFamily="2" charset="0"/>
              </a:rPr>
              <a:t> </a:t>
            </a:r>
            <a:r>
              <a:rPr lang="en-US" sz="1600" err="1">
                <a:latin typeface="Montserrat" panose="00000500000000000000" pitchFamily="2" charset="0"/>
              </a:rPr>
              <a:t>giải</a:t>
            </a:r>
            <a:r>
              <a:rPr lang="en-US" sz="1600">
                <a:latin typeface="Montserrat" panose="00000500000000000000" pitchFamily="2" charset="0"/>
              </a:rPr>
              <a:t> </a:t>
            </a:r>
            <a:r>
              <a:rPr lang="en-US" sz="1600" err="1">
                <a:latin typeface="Montserrat" panose="00000500000000000000" pitchFamily="2" charset="0"/>
              </a:rPr>
              <a:t>phóng</a:t>
            </a:r>
            <a:r>
              <a:rPr lang="en-US" sz="1600">
                <a:latin typeface="Montserrat" panose="00000500000000000000" pitchFamily="2" charset="0"/>
              </a:rPr>
              <a:t>(</a:t>
            </a:r>
            <a:r>
              <a:rPr lang="en-US" sz="1600" err="1">
                <a:latin typeface="Montserrat" panose="00000500000000000000" pitchFamily="2" charset="0"/>
              </a:rPr>
              <a:t>hoặc</a:t>
            </a:r>
            <a:r>
              <a:rPr lang="en-US" sz="1600">
                <a:latin typeface="Montserrat" panose="00000500000000000000" pitchFamily="2" charset="0"/>
              </a:rPr>
              <a:t> </a:t>
            </a:r>
            <a:r>
              <a:rPr lang="en-US" sz="1600" err="1">
                <a:latin typeface="Montserrat" panose="00000500000000000000" pitchFamily="2" charset="0"/>
              </a:rPr>
              <a:t>không</a:t>
            </a:r>
            <a:r>
              <a:rPr lang="en-US" sz="1600">
                <a:latin typeface="Montserrat" panose="00000500000000000000" pitchFamily="2" charset="0"/>
              </a:rPr>
              <a:t>) </a:t>
            </a:r>
            <a:r>
              <a:rPr lang="en-US" sz="1600" err="1">
                <a:latin typeface="Montserrat" panose="00000500000000000000" pitchFamily="2" charset="0"/>
              </a:rPr>
              <a:t>tài</a:t>
            </a:r>
            <a:r>
              <a:rPr lang="en-US" sz="1600">
                <a:latin typeface="Montserrat" panose="00000500000000000000" pitchFamily="2" charset="0"/>
              </a:rPr>
              <a:t> </a:t>
            </a:r>
            <a:r>
              <a:rPr lang="en-US" sz="1600" err="1">
                <a:latin typeface="Montserrat" panose="00000500000000000000" pitchFamily="2" charset="0"/>
              </a:rPr>
              <a:t>nguyên</a:t>
            </a:r>
            <a:r>
              <a:rPr lang="en-US" sz="1600">
                <a:latin typeface="Montserrat" panose="00000500000000000000" pitchFamily="2" charset="0"/>
              </a:rPr>
              <a:t> </a:t>
            </a:r>
            <a:r>
              <a:rPr lang="en-US" sz="1600" err="1">
                <a:latin typeface="Montserrat" panose="00000500000000000000" pitchFamily="2" charset="0"/>
              </a:rPr>
              <a:t>mà</a:t>
            </a:r>
            <a:r>
              <a:rPr lang="en-US" sz="1600">
                <a:latin typeface="Montserrat" panose="00000500000000000000" pitchFamily="2" charset="0"/>
              </a:rPr>
              <a:t> </a:t>
            </a:r>
            <a:r>
              <a:rPr lang="en-US" sz="1600" err="1">
                <a:latin typeface="Montserrat" panose="00000500000000000000" pitchFamily="2" charset="0"/>
              </a:rPr>
              <a:t>nó</a:t>
            </a:r>
            <a:r>
              <a:rPr lang="en-US" sz="1600">
                <a:latin typeface="Montserrat" panose="00000500000000000000" pitchFamily="2" charset="0"/>
              </a:rPr>
              <a:t> </a:t>
            </a:r>
            <a:r>
              <a:rPr lang="en-US" sz="1600" err="1">
                <a:latin typeface="Montserrat" panose="00000500000000000000" pitchFamily="2" charset="0"/>
              </a:rPr>
              <a:t>đang</a:t>
            </a:r>
            <a:r>
              <a:rPr lang="en-US" sz="1600">
                <a:latin typeface="Montserrat" panose="00000500000000000000" pitchFamily="2" charset="0"/>
              </a:rPr>
              <a:t> </a:t>
            </a:r>
            <a:r>
              <a:rPr lang="en-US" sz="1600" err="1">
                <a:latin typeface="Montserrat" panose="00000500000000000000" pitchFamily="2" charset="0"/>
              </a:rPr>
              <a:t>nắm</a:t>
            </a:r>
            <a:r>
              <a:rPr lang="en-US" sz="1600">
                <a:latin typeface="Montserrat" panose="00000500000000000000" pitchFamily="2" charset="0"/>
              </a:rPr>
              <a:t> </a:t>
            </a:r>
            <a:r>
              <a:rPr lang="en-US" sz="1600" err="1">
                <a:latin typeface="Montserrat" panose="00000500000000000000" pitchFamily="2" charset="0"/>
              </a:rPr>
              <a:t>giữ,tương</a:t>
            </a:r>
            <a:r>
              <a:rPr lang="en-US" sz="1600">
                <a:latin typeface="Montserrat" panose="00000500000000000000" pitchFamily="2" charset="0"/>
              </a:rPr>
              <a:t> </a:t>
            </a:r>
            <a:r>
              <a:rPr lang="en-US" sz="1600" err="1">
                <a:latin typeface="Montserrat" panose="00000500000000000000" pitchFamily="2" charset="0"/>
              </a:rPr>
              <a:t>tự</a:t>
            </a:r>
            <a:r>
              <a:rPr lang="en-US" sz="1600">
                <a:latin typeface="Montserrat" panose="00000500000000000000" pitchFamily="2" charset="0"/>
              </a:rPr>
              <a:t> </a:t>
            </a:r>
            <a:r>
              <a:rPr lang="en-US" sz="1600" err="1">
                <a:latin typeface="Montserrat" panose="00000500000000000000" pitchFamily="2" charset="0"/>
              </a:rPr>
              <a:t>với</a:t>
            </a:r>
            <a:r>
              <a:rPr lang="en-US" sz="1600">
                <a:latin typeface="Montserrat" panose="00000500000000000000" pitchFamily="2" charset="0"/>
              </a:rPr>
              <a:t> </a:t>
            </a:r>
            <a:r>
              <a:rPr lang="en-US" sz="1600" err="1">
                <a:latin typeface="Montserrat" panose="00000500000000000000" pitchFamily="2" charset="0"/>
              </a:rPr>
              <a:t>các</a:t>
            </a:r>
            <a:r>
              <a:rPr lang="en-US" sz="1600">
                <a:latin typeface="Montserrat" panose="00000500000000000000" pitchFamily="2" charset="0"/>
              </a:rPr>
              <a:t> </a:t>
            </a:r>
            <a:r>
              <a:rPr lang="en-US" sz="1600" err="1">
                <a:latin typeface="Montserrat" panose="00000500000000000000" pitchFamily="2" charset="0"/>
              </a:rPr>
              <a:t>quy</a:t>
            </a:r>
            <a:r>
              <a:rPr lang="en-US" sz="1600">
                <a:latin typeface="Montserrat" panose="00000500000000000000" pitchFamily="2" charset="0"/>
              </a:rPr>
              <a:t> </a:t>
            </a:r>
            <a:r>
              <a:rPr lang="en-US" sz="1600" err="1">
                <a:latin typeface="Montserrat" panose="00000500000000000000" pitchFamily="2" charset="0"/>
              </a:rPr>
              <a:t>trình</a:t>
            </a:r>
            <a:r>
              <a:rPr lang="en-US" sz="1600">
                <a:latin typeface="Montserrat" panose="00000500000000000000" pitchFamily="2" charset="0"/>
              </a:rPr>
              <a:t> </a:t>
            </a:r>
            <a:r>
              <a:rPr lang="en-US" sz="1600" err="1">
                <a:latin typeface="Montserrat" panose="00000500000000000000" pitchFamily="2" charset="0"/>
              </a:rPr>
              <a:t>còn</a:t>
            </a:r>
            <a:r>
              <a:rPr lang="en-US" sz="1600">
                <a:latin typeface="Montserrat" panose="00000500000000000000" pitchFamily="2" charset="0"/>
              </a:rPr>
              <a:t> </a:t>
            </a:r>
            <a:r>
              <a:rPr lang="en-US" sz="1600" err="1">
                <a:latin typeface="Montserrat" panose="00000500000000000000" pitchFamily="2" charset="0"/>
              </a:rPr>
              <a:t>lại</a:t>
            </a:r>
            <a:r>
              <a:rPr lang="en-US" sz="1600">
                <a:latin typeface="Montserrat" panose="00000500000000000000" pitchFamily="2" charset="0"/>
              </a:rPr>
              <a:t> </a:t>
            </a:r>
            <a:r>
              <a:rPr lang="en-US" sz="1600" err="1">
                <a:latin typeface="Montserrat" panose="00000500000000000000" pitchFamily="2" charset="0"/>
              </a:rPr>
              <a:t>dẫn</a:t>
            </a:r>
            <a:r>
              <a:rPr lang="en-US" sz="1600">
                <a:latin typeface="Montserrat" panose="00000500000000000000" pitchFamily="2" charset="0"/>
              </a:rPr>
              <a:t> </a:t>
            </a:r>
            <a:r>
              <a:rPr lang="en-US" sz="1600" err="1">
                <a:latin typeface="Montserrat" panose="00000500000000000000" pitchFamily="2" charset="0"/>
              </a:rPr>
              <a:t>đến</a:t>
            </a:r>
            <a:r>
              <a:rPr lang="en-US" sz="1600">
                <a:latin typeface="Montserrat" panose="00000500000000000000" pitchFamily="2" charset="0"/>
              </a:rPr>
              <a:t> </a:t>
            </a:r>
            <a:r>
              <a:rPr lang="en-US" sz="1600" err="1">
                <a:latin typeface="Montserrat" panose="00000500000000000000" pitchFamily="2" charset="0"/>
              </a:rPr>
              <a:t>sự</a:t>
            </a:r>
            <a:r>
              <a:rPr lang="en-US" sz="1600">
                <a:latin typeface="Montserrat" panose="00000500000000000000" pitchFamily="2" charset="0"/>
              </a:rPr>
              <a:t> </a:t>
            </a:r>
            <a:r>
              <a:rPr lang="en-US" sz="1600" err="1">
                <a:latin typeface="Montserrat" panose="00000500000000000000" pitchFamily="2" charset="0"/>
              </a:rPr>
              <a:t>phụ</a:t>
            </a:r>
            <a:r>
              <a:rPr lang="en-US" sz="1600">
                <a:latin typeface="Montserrat" panose="00000500000000000000" pitchFamily="2" charset="0"/>
              </a:rPr>
              <a:t> </a:t>
            </a:r>
            <a:r>
              <a:rPr lang="en-US" sz="1600" err="1">
                <a:latin typeface="Montserrat" panose="00000500000000000000" pitchFamily="2" charset="0"/>
              </a:rPr>
              <a:t>thuộc</a:t>
            </a:r>
            <a:r>
              <a:rPr lang="en-US" sz="1600">
                <a:latin typeface="Montserrat" panose="00000500000000000000" pitchFamily="2" charset="0"/>
              </a:rPr>
              <a:t> </a:t>
            </a:r>
            <a:r>
              <a:rPr lang="en-US" sz="1600" err="1">
                <a:latin typeface="Montserrat" panose="00000500000000000000" pitchFamily="2" charset="0"/>
              </a:rPr>
              <a:t>lẫn</a:t>
            </a:r>
            <a:r>
              <a:rPr lang="en-US" sz="1600">
                <a:latin typeface="Montserrat" panose="00000500000000000000" pitchFamily="2" charset="0"/>
              </a:rPr>
              <a:t> </a:t>
            </a:r>
            <a:r>
              <a:rPr lang="en-US" sz="1600" err="1">
                <a:latin typeface="Montserrat" panose="00000500000000000000" pitchFamily="2" charset="0"/>
              </a:rPr>
              <a:t>nhau</a:t>
            </a:r>
            <a:r>
              <a:rPr lang="en-US" sz="1600">
                <a:latin typeface="Montserrat" panose="00000500000000000000" pitchFamily="2" charset="0"/>
              </a:rPr>
              <a:t> </a:t>
            </a:r>
            <a:r>
              <a:rPr lang="en-US" sz="1600" err="1">
                <a:latin typeface="Montserrat" panose="00000500000000000000" pitchFamily="2" charset="0"/>
              </a:rPr>
              <a:t>gây</a:t>
            </a:r>
            <a:r>
              <a:rPr lang="en-US" sz="1600">
                <a:latin typeface="Montserrat" panose="00000500000000000000" pitchFamily="2" charset="0"/>
              </a:rPr>
              <a:t> </a:t>
            </a:r>
            <a:r>
              <a:rPr lang="en-US" sz="1600" err="1">
                <a:latin typeface="Montserrat" panose="00000500000000000000" pitchFamily="2" charset="0"/>
              </a:rPr>
              <a:t>đến</a:t>
            </a:r>
            <a:r>
              <a:rPr lang="en-US" sz="1600">
                <a:latin typeface="Montserrat" panose="00000500000000000000" pitchFamily="2" charset="0"/>
              </a:rPr>
              <a:t> </a:t>
            </a:r>
            <a:r>
              <a:rPr lang="en-US" sz="1600" err="1">
                <a:latin typeface="Montserrat" panose="00000500000000000000" pitchFamily="2" charset="0"/>
              </a:rPr>
              <a:t>hiện</a:t>
            </a:r>
            <a:r>
              <a:rPr lang="en-US" sz="1600">
                <a:latin typeface="Montserrat" panose="00000500000000000000" pitchFamily="2" charset="0"/>
              </a:rPr>
              <a:t> </a:t>
            </a:r>
            <a:r>
              <a:rPr lang="en-US" sz="1600" err="1">
                <a:latin typeface="Montserrat" panose="00000500000000000000" pitchFamily="2" charset="0"/>
              </a:rPr>
              <a:t>tượng</a:t>
            </a:r>
            <a:r>
              <a:rPr lang="en-US" sz="1600">
                <a:latin typeface="Montserrat" panose="00000500000000000000" pitchFamily="2" charset="0"/>
              </a:rPr>
              <a:t> Deadlock.</a:t>
            </a:r>
          </a:p>
        </p:txBody>
      </p:sp>
      <p:grpSp>
        <p:nvGrpSpPr>
          <p:cNvPr id="2" name="!!2">
            <a:extLst>
              <a:ext uri="{FF2B5EF4-FFF2-40B4-BE49-F238E27FC236}">
                <a16:creationId xmlns:a16="http://schemas.microsoft.com/office/drawing/2014/main" id="{7737680E-30A7-4963-9A66-CABF0B5D9EB2}"/>
              </a:ext>
            </a:extLst>
          </p:cNvPr>
          <p:cNvGrpSpPr/>
          <p:nvPr/>
        </p:nvGrpSpPr>
        <p:grpSpPr>
          <a:xfrm>
            <a:off x="10654626" y="118011"/>
            <a:ext cx="1352938" cy="1166326"/>
            <a:chOff x="10114384" y="822416"/>
            <a:chExt cx="1352938" cy="1166326"/>
          </a:xfrm>
        </p:grpSpPr>
        <p:cxnSp>
          <p:nvCxnSpPr>
            <p:cNvPr id="3" name="Straight Connector 2">
              <a:extLst>
                <a:ext uri="{FF2B5EF4-FFF2-40B4-BE49-F238E27FC236}">
                  <a16:creationId xmlns:a16="http://schemas.microsoft.com/office/drawing/2014/main" id="{D710F121-5B0F-43C4-A565-6557E0D625B8}"/>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118A8528-07F9-486F-9C46-3A1EF8B36116}"/>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 name="!!3">
            <a:extLst>
              <a:ext uri="{FF2B5EF4-FFF2-40B4-BE49-F238E27FC236}">
                <a16:creationId xmlns:a16="http://schemas.microsoft.com/office/drawing/2014/main" id="{01787607-4C78-474A-95F6-24553C117977}"/>
              </a:ext>
            </a:extLst>
          </p:cNvPr>
          <p:cNvGrpSpPr/>
          <p:nvPr/>
        </p:nvGrpSpPr>
        <p:grpSpPr>
          <a:xfrm rot="10800000">
            <a:off x="285652" y="5439944"/>
            <a:ext cx="1352938" cy="1166326"/>
            <a:chOff x="10114384" y="822416"/>
            <a:chExt cx="1352938" cy="1166326"/>
          </a:xfrm>
        </p:grpSpPr>
        <p:cxnSp>
          <p:nvCxnSpPr>
            <p:cNvPr id="6" name="Straight Connector 5">
              <a:extLst>
                <a:ext uri="{FF2B5EF4-FFF2-40B4-BE49-F238E27FC236}">
                  <a16:creationId xmlns:a16="http://schemas.microsoft.com/office/drawing/2014/main" id="{521F58FD-07C4-441B-9518-D5E52C27966F}"/>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2B40107-A92D-41E4-B251-B09FB442B887}"/>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2B9AD42A-917C-4545-857A-4C5EFC8F2DBD}"/>
              </a:ext>
            </a:extLst>
          </p:cNvPr>
          <p:cNvSpPr txBox="1"/>
          <p:nvPr/>
        </p:nvSpPr>
        <p:spPr>
          <a:xfrm>
            <a:off x="1686224" y="6410323"/>
            <a:ext cx="6118860" cy="338554"/>
          </a:xfrm>
          <a:prstGeom prst="rect">
            <a:avLst/>
          </a:prstGeom>
          <a:noFill/>
        </p:spPr>
        <p:txBody>
          <a:bodyPr wrap="square">
            <a:spAutoFit/>
          </a:bodyPr>
          <a:lstStyle/>
          <a:p>
            <a:r>
              <a:rPr lang="en-US" sz="1600">
                <a:latin typeface="Montserrat "/>
              </a:rPr>
              <a:t>Linux Operating System</a:t>
            </a:r>
          </a:p>
        </p:txBody>
      </p:sp>
      <p:pic>
        <p:nvPicPr>
          <p:cNvPr id="28" name="Graphic 27" descr="Aperture outline">
            <a:extLst>
              <a:ext uri="{FF2B5EF4-FFF2-40B4-BE49-F238E27FC236}">
                <a16:creationId xmlns:a16="http://schemas.microsoft.com/office/drawing/2014/main" id="{C1E28EAC-64BB-4F3F-8D1B-665D7AFF20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6015" y="6318121"/>
            <a:ext cx="522957" cy="522957"/>
          </a:xfrm>
          <a:prstGeom prst="rect">
            <a:avLst/>
          </a:prstGeom>
        </p:spPr>
      </p:pic>
      <p:pic>
        <p:nvPicPr>
          <p:cNvPr id="30" name="Graphic 29" descr="Shredder outline">
            <a:extLst>
              <a:ext uri="{FF2B5EF4-FFF2-40B4-BE49-F238E27FC236}">
                <a16:creationId xmlns:a16="http://schemas.microsoft.com/office/drawing/2014/main" id="{24F9ACE7-CAFF-4026-91DC-8B42BE7797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33647" y="5338776"/>
            <a:ext cx="356423" cy="356423"/>
          </a:xfrm>
          <a:prstGeom prst="rect">
            <a:avLst/>
          </a:prstGeom>
        </p:spPr>
      </p:pic>
      <p:pic>
        <p:nvPicPr>
          <p:cNvPr id="31" name="Graphic 30" descr="Continuous Improvement outline">
            <a:extLst>
              <a:ext uri="{FF2B5EF4-FFF2-40B4-BE49-F238E27FC236}">
                <a16:creationId xmlns:a16="http://schemas.microsoft.com/office/drawing/2014/main" id="{4C2415D9-ED12-442C-9B94-1DF05D58B8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17988" y="3575880"/>
            <a:ext cx="358235" cy="358235"/>
          </a:xfrm>
          <a:prstGeom prst="rect">
            <a:avLst/>
          </a:prstGeom>
        </p:spPr>
      </p:pic>
      <p:pic>
        <p:nvPicPr>
          <p:cNvPr id="32" name="Graphic 31" descr="Saw blade outline">
            <a:extLst>
              <a:ext uri="{FF2B5EF4-FFF2-40B4-BE49-F238E27FC236}">
                <a16:creationId xmlns:a16="http://schemas.microsoft.com/office/drawing/2014/main" id="{01A0F88A-0C93-42B9-A26B-0CC3100AA9F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03145" y="295897"/>
            <a:ext cx="619172" cy="619172"/>
          </a:xfrm>
          <a:prstGeom prst="rect">
            <a:avLst/>
          </a:prstGeom>
        </p:spPr>
      </p:pic>
      <p:pic>
        <p:nvPicPr>
          <p:cNvPr id="34" name="Graphic 33" descr="Internet Of Things outline">
            <a:extLst>
              <a:ext uri="{FF2B5EF4-FFF2-40B4-BE49-F238E27FC236}">
                <a16:creationId xmlns:a16="http://schemas.microsoft.com/office/drawing/2014/main" id="{D05CED43-CE8E-4683-87FA-FCAAB44098F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3505" y="5856287"/>
            <a:ext cx="557244" cy="557244"/>
          </a:xfrm>
          <a:prstGeom prst="rect">
            <a:avLst/>
          </a:prstGeom>
        </p:spPr>
      </p:pic>
      <p:pic>
        <p:nvPicPr>
          <p:cNvPr id="62" name="Graphic 61" descr="Circles with arrows outline">
            <a:extLst>
              <a:ext uri="{FF2B5EF4-FFF2-40B4-BE49-F238E27FC236}">
                <a16:creationId xmlns:a16="http://schemas.microsoft.com/office/drawing/2014/main" id="{C55BCE2D-29C7-4B2C-9380-2FC26266641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77321" y="118011"/>
            <a:ext cx="387276" cy="387276"/>
          </a:xfrm>
          <a:prstGeom prst="rect">
            <a:avLst/>
          </a:prstGeom>
        </p:spPr>
      </p:pic>
      <p:sp>
        <p:nvSpPr>
          <p:cNvPr id="71" name="TextBox 70">
            <a:extLst>
              <a:ext uri="{FF2B5EF4-FFF2-40B4-BE49-F238E27FC236}">
                <a16:creationId xmlns:a16="http://schemas.microsoft.com/office/drawing/2014/main" id="{3DDDDE0F-EF36-49D5-AAB5-5FE93611CC09}"/>
              </a:ext>
            </a:extLst>
          </p:cNvPr>
          <p:cNvSpPr txBox="1"/>
          <p:nvPr/>
        </p:nvSpPr>
        <p:spPr>
          <a:xfrm>
            <a:off x="6990913" y="6225657"/>
            <a:ext cx="5770620" cy="523220"/>
          </a:xfrm>
          <a:prstGeom prst="rect">
            <a:avLst/>
          </a:prstGeom>
          <a:noFill/>
          <a:ln>
            <a:noFill/>
          </a:ln>
        </p:spPr>
        <p:txBody>
          <a:bodyPr wrap="square">
            <a:spAutoFit/>
          </a:bodyPr>
          <a:lstStyle/>
          <a:p>
            <a:r>
              <a:rPr lang="en-US" sz="1400">
                <a:solidFill>
                  <a:srgbClr val="0070C0"/>
                </a:solidFill>
                <a:latin typeface="Montserrat" panose="00000500000000000000" pitchFamily="2" charset="0"/>
                <a:hlinkClick r:id="rId14"/>
              </a:rPr>
              <a:t>https://www.slideshare.net/omairimtiaz10/circularwait-operating-systems</a:t>
            </a:r>
            <a:r>
              <a:rPr lang="en-US" sz="1400">
                <a:solidFill>
                  <a:srgbClr val="0070C0"/>
                </a:solidFill>
                <a:latin typeface="Montserrat" panose="00000500000000000000" pitchFamily="2" charset="0"/>
              </a:rPr>
              <a:t> - </a:t>
            </a:r>
            <a:r>
              <a:rPr lang="en-US" sz="1400" err="1">
                <a:latin typeface="Montserrat" panose="00000500000000000000" pitchFamily="2" charset="0"/>
              </a:rPr>
              <a:t>Tìm</a:t>
            </a:r>
            <a:r>
              <a:rPr lang="en-US" sz="1400">
                <a:latin typeface="Montserrat" panose="00000500000000000000" pitchFamily="2" charset="0"/>
              </a:rPr>
              <a:t> </a:t>
            </a:r>
            <a:r>
              <a:rPr lang="en-US" sz="1400" err="1">
                <a:latin typeface="Montserrat" panose="00000500000000000000" pitchFamily="2" charset="0"/>
              </a:rPr>
              <a:t>hiểu</a:t>
            </a:r>
            <a:r>
              <a:rPr lang="en-US" sz="1400">
                <a:latin typeface="Montserrat" panose="00000500000000000000" pitchFamily="2" charset="0"/>
              </a:rPr>
              <a:t> </a:t>
            </a:r>
            <a:r>
              <a:rPr lang="en-US" sz="1400" err="1">
                <a:latin typeface="Montserrat" panose="00000500000000000000" pitchFamily="2" charset="0"/>
              </a:rPr>
              <a:t>về</a:t>
            </a:r>
            <a:r>
              <a:rPr lang="en-US" sz="1400">
                <a:latin typeface="Montserrat" panose="00000500000000000000" pitchFamily="2" charset="0"/>
              </a:rPr>
              <a:t> Circular Wait</a:t>
            </a:r>
            <a:endParaRPr lang="en-US" sz="1400">
              <a:solidFill>
                <a:srgbClr val="0070C0"/>
              </a:solidFill>
              <a:latin typeface="Montserrat" panose="00000500000000000000" pitchFamily="2" charset="0"/>
            </a:endParaRPr>
          </a:p>
        </p:txBody>
      </p:sp>
      <p:pic>
        <p:nvPicPr>
          <p:cNvPr id="15" name="Picture 14" descr="Diagram&#10;&#10;Description automatically generated">
            <a:extLst>
              <a:ext uri="{FF2B5EF4-FFF2-40B4-BE49-F238E27FC236}">
                <a16:creationId xmlns:a16="http://schemas.microsoft.com/office/drawing/2014/main" id="{F6FA633C-4DF2-4909-B07E-F7A460F288F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48962" y="3275210"/>
            <a:ext cx="3855397" cy="2564774"/>
          </a:xfrm>
          <a:prstGeom prst="rect">
            <a:avLst/>
          </a:prstGeom>
        </p:spPr>
      </p:pic>
      <p:pic>
        <p:nvPicPr>
          <p:cNvPr id="17" name="Picture 16">
            <a:extLst>
              <a:ext uri="{FF2B5EF4-FFF2-40B4-BE49-F238E27FC236}">
                <a16:creationId xmlns:a16="http://schemas.microsoft.com/office/drawing/2014/main" id="{E3F7783C-8588-430E-8C3D-630F75D8DAE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01102" y="664347"/>
            <a:ext cx="4465184" cy="2410983"/>
          </a:xfrm>
          <a:prstGeom prst="rect">
            <a:avLst/>
          </a:prstGeom>
        </p:spPr>
      </p:pic>
      <p:sp>
        <p:nvSpPr>
          <p:cNvPr id="18" name="TextBox 17">
            <a:extLst>
              <a:ext uri="{FF2B5EF4-FFF2-40B4-BE49-F238E27FC236}">
                <a16:creationId xmlns:a16="http://schemas.microsoft.com/office/drawing/2014/main" id="{50632A29-0021-48E0-AC21-B13D31F7C821}"/>
              </a:ext>
            </a:extLst>
          </p:cNvPr>
          <p:cNvSpPr txBox="1"/>
          <p:nvPr/>
        </p:nvSpPr>
        <p:spPr>
          <a:xfrm>
            <a:off x="777993" y="131547"/>
            <a:ext cx="3003894" cy="369332"/>
          </a:xfrm>
          <a:prstGeom prst="rect">
            <a:avLst/>
          </a:prstGeom>
          <a:noFill/>
        </p:spPr>
        <p:txBody>
          <a:bodyPr wrap="square" rtlCol="0">
            <a:spAutoFit/>
          </a:bodyPr>
          <a:lstStyle/>
          <a:p>
            <a:pPr marL="285750" indent="-285750">
              <a:buFont typeface="Wingdings" panose="05000000000000000000" pitchFamily="2" charset="2"/>
              <a:buChar char="v"/>
            </a:pPr>
            <a:r>
              <a:rPr lang="en-US" err="1">
                <a:latin typeface="Montserrat Black" panose="00000A00000000000000" pitchFamily="2" charset="0"/>
              </a:rPr>
              <a:t>Cơ</a:t>
            </a:r>
            <a:r>
              <a:rPr lang="en-US">
                <a:latin typeface="Montserrat Black" panose="00000A00000000000000" pitchFamily="2" charset="0"/>
              </a:rPr>
              <a:t> </a:t>
            </a:r>
            <a:r>
              <a:rPr lang="en-US" err="1">
                <a:latin typeface="Montserrat Black" panose="00000A00000000000000" pitchFamily="2" charset="0"/>
              </a:rPr>
              <a:t>chế</a:t>
            </a:r>
            <a:r>
              <a:rPr lang="en-US">
                <a:latin typeface="Montserrat Black" panose="00000A00000000000000" pitchFamily="2" charset="0"/>
              </a:rPr>
              <a:t> Deadlock</a:t>
            </a:r>
          </a:p>
        </p:txBody>
      </p:sp>
      <p:sp>
        <p:nvSpPr>
          <p:cNvPr id="49" name="TextBox 48">
            <a:extLst>
              <a:ext uri="{FF2B5EF4-FFF2-40B4-BE49-F238E27FC236}">
                <a16:creationId xmlns:a16="http://schemas.microsoft.com/office/drawing/2014/main" id="{45D2EFB6-F8EA-4A98-8E2E-2146E14CC76F}"/>
              </a:ext>
            </a:extLst>
          </p:cNvPr>
          <p:cNvSpPr txBox="1"/>
          <p:nvPr/>
        </p:nvSpPr>
        <p:spPr>
          <a:xfrm>
            <a:off x="6129010" y="1191636"/>
            <a:ext cx="5296001" cy="1077218"/>
          </a:xfrm>
          <a:prstGeom prst="rect">
            <a:avLst/>
          </a:prstGeom>
          <a:noFill/>
        </p:spPr>
        <p:txBody>
          <a:bodyPr wrap="square">
            <a:spAutoFit/>
          </a:bodyPr>
          <a:lstStyle/>
          <a:p>
            <a:pPr marL="285750" indent="-285750">
              <a:buFont typeface="Arial" panose="020B0604020202020204" pitchFamily="34" charset="0"/>
              <a:buChar char="•"/>
            </a:pPr>
            <a:r>
              <a:rPr lang="en-US" sz="1600" b="0" i="0">
                <a:solidFill>
                  <a:srgbClr val="303030"/>
                </a:solidFill>
                <a:effectLst/>
                <a:latin typeface="Montserrat" panose="00000500000000000000" pitchFamily="2" charset="0"/>
              </a:rPr>
              <a:t>M</a:t>
            </a:r>
            <a:r>
              <a:rPr lang="vi-VN" sz="1600" b="0" i="0">
                <a:solidFill>
                  <a:srgbClr val="303030"/>
                </a:solidFill>
                <a:effectLst/>
                <a:latin typeface="Montserrat" panose="00000500000000000000" pitchFamily="2" charset="0"/>
              </a:rPr>
              <a:t>ỗi phe đều nắm giữ riêng con tin của họ, và không phe nào chịu trao trả con tin về cho phe kia cả. Tình huống này rõ ràng là sẽ khó có một thỏa hiệp đạt được trong một thời gian ngắn.</a:t>
            </a:r>
            <a:endParaRPr lang="en-US" sz="1600">
              <a:latin typeface="Montserrat" panose="00000500000000000000" pitchFamily="2" charset="0"/>
            </a:endParaRPr>
          </a:p>
        </p:txBody>
      </p:sp>
    </p:spTree>
    <p:extLst>
      <p:ext uri="{BB962C8B-B14F-4D97-AF65-F5344CB8AC3E}">
        <p14:creationId xmlns:p14="http://schemas.microsoft.com/office/powerpoint/2010/main" val="38704946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2">
            <a:extLst>
              <a:ext uri="{FF2B5EF4-FFF2-40B4-BE49-F238E27FC236}">
                <a16:creationId xmlns:a16="http://schemas.microsoft.com/office/drawing/2014/main" id="{E981B420-0E37-48BA-AB88-EDBD4DDE81E9}"/>
              </a:ext>
            </a:extLst>
          </p:cNvPr>
          <p:cNvGrpSpPr/>
          <p:nvPr/>
        </p:nvGrpSpPr>
        <p:grpSpPr>
          <a:xfrm>
            <a:off x="10654626" y="118011"/>
            <a:ext cx="1352938" cy="1166326"/>
            <a:chOff x="10114384" y="822416"/>
            <a:chExt cx="1352938" cy="1166326"/>
          </a:xfrm>
        </p:grpSpPr>
        <p:cxnSp>
          <p:nvCxnSpPr>
            <p:cNvPr id="12" name="Straight Connector 11">
              <a:extLst>
                <a:ext uri="{FF2B5EF4-FFF2-40B4-BE49-F238E27FC236}">
                  <a16:creationId xmlns:a16="http://schemas.microsoft.com/office/drawing/2014/main" id="{12B4A61E-64E6-4A9D-97E3-36EE760B21D0}"/>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4384ED-E8A3-4296-8908-DF9C487A2E8F}"/>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4" name="!!3">
            <a:extLst>
              <a:ext uri="{FF2B5EF4-FFF2-40B4-BE49-F238E27FC236}">
                <a16:creationId xmlns:a16="http://schemas.microsoft.com/office/drawing/2014/main" id="{C64D8EC3-63BB-4E33-9D03-8A906FA4C43D}"/>
              </a:ext>
            </a:extLst>
          </p:cNvPr>
          <p:cNvGrpSpPr/>
          <p:nvPr/>
        </p:nvGrpSpPr>
        <p:grpSpPr>
          <a:xfrm rot="10800000">
            <a:off x="252697" y="5545168"/>
            <a:ext cx="1352938" cy="1166326"/>
            <a:chOff x="10114384" y="822416"/>
            <a:chExt cx="1352938" cy="1166326"/>
          </a:xfrm>
        </p:grpSpPr>
        <p:cxnSp>
          <p:nvCxnSpPr>
            <p:cNvPr id="25" name="Straight Connector 24">
              <a:extLst>
                <a:ext uri="{FF2B5EF4-FFF2-40B4-BE49-F238E27FC236}">
                  <a16:creationId xmlns:a16="http://schemas.microsoft.com/office/drawing/2014/main" id="{5CDF4E90-CEEB-4FD9-B185-0CE27B1D795C}"/>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1FA61CA-64F6-40D1-8A70-6A203574FD7C}"/>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98AAE694-083C-47B4-85FD-F76A5801A314}"/>
              </a:ext>
            </a:extLst>
          </p:cNvPr>
          <p:cNvSpPr txBox="1"/>
          <p:nvPr/>
        </p:nvSpPr>
        <p:spPr>
          <a:xfrm>
            <a:off x="1653269" y="6515547"/>
            <a:ext cx="6118860" cy="338554"/>
          </a:xfrm>
          <a:prstGeom prst="rect">
            <a:avLst/>
          </a:prstGeom>
          <a:noFill/>
        </p:spPr>
        <p:txBody>
          <a:bodyPr wrap="square">
            <a:spAutoFit/>
          </a:bodyPr>
          <a:lstStyle/>
          <a:p>
            <a:r>
              <a:rPr lang="en-US" sz="1600">
                <a:latin typeface="Montserrat "/>
              </a:rPr>
              <a:t>Linux Operating System</a:t>
            </a:r>
          </a:p>
        </p:txBody>
      </p:sp>
      <p:pic>
        <p:nvPicPr>
          <p:cNvPr id="28" name="Graphic 27" descr="Aperture outline">
            <a:extLst>
              <a:ext uri="{FF2B5EF4-FFF2-40B4-BE49-F238E27FC236}">
                <a16:creationId xmlns:a16="http://schemas.microsoft.com/office/drawing/2014/main" id="{478207E9-899C-4E1F-8644-6E4E4DF0F8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5751" y="6436315"/>
            <a:ext cx="421685" cy="421685"/>
          </a:xfrm>
          <a:prstGeom prst="rect">
            <a:avLst/>
          </a:prstGeom>
        </p:spPr>
      </p:pic>
      <p:sp>
        <p:nvSpPr>
          <p:cNvPr id="2" name="TextBox 1">
            <a:extLst>
              <a:ext uri="{FF2B5EF4-FFF2-40B4-BE49-F238E27FC236}">
                <a16:creationId xmlns:a16="http://schemas.microsoft.com/office/drawing/2014/main" id="{04195B43-536C-4186-BF83-4433C1D50FB6}"/>
              </a:ext>
            </a:extLst>
          </p:cNvPr>
          <p:cNvSpPr txBox="1"/>
          <p:nvPr/>
        </p:nvSpPr>
        <p:spPr>
          <a:xfrm>
            <a:off x="5013767" y="555889"/>
            <a:ext cx="2419109" cy="523220"/>
          </a:xfrm>
          <a:prstGeom prst="rect">
            <a:avLst/>
          </a:prstGeom>
          <a:noFill/>
        </p:spPr>
        <p:txBody>
          <a:bodyPr wrap="square" rtlCol="0">
            <a:spAutoFit/>
          </a:bodyPr>
          <a:lstStyle/>
          <a:p>
            <a:r>
              <a:rPr lang="en-US" sz="2800">
                <a:latin typeface="Montserrat Black" panose="00000A00000000000000" pitchFamily="2" charset="0"/>
              </a:rPr>
              <a:t>Kết luận</a:t>
            </a:r>
          </a:p>
        </p:txBody>
      </p:sp>
      <p:sp>
        <p:nvSpPr>
          <p:cNvPr id="32" name="TextBox 31">
            <a:extLst>
              <a:ext uri="{FF2B5EF4-FFF2-40B4-BE49-F238E27FC236}">
                <a16:creationId xmlns:a16="http://schemas.microsoft.com/office/drawing/2014/main" id="{EF33BAEF-9616-451C-8641-B7719065BDCB}"/>
              </a:ext>
            </a:extLst>
          </p:cNvPr>
          <p:cNvSpPr txBox="1"/>
          <p:nvPr/>
        </p:nvSpPr>
        <p:spPr>
          <a:xfrm>
            <a:off x="1285833" y="1249907"/>
            <a:ext cx="9802713" cy="682623"/>
          </a:xfrm>
          <a:prstGeom prst="rect">
            <a:avLst/>
          </a:prstGeom>
          <a:noFill/>
        </p:spPr>
        <p:txBody>
          <a:bodyPr wrap="square">
            <a:spAutoFit/>
          </a:bodyPr>
          <a:lstStyle/>
          <a:p>
            <a:pPr marL="285750" indent="-285750">
              <a:lnSpc>
                <a:spcPct val="110000"/>
              </a:lnSpc>
              <a:buFont typeface="Wingdings" panose="05000000000000000000" pitchFamily="2" charset="2"/>
              <a:buChar char="v"/>
            </a:pPr>
            <a:r>
              <a:rPr lang="vi-VN" b="1" i="0">
                <a:solidFill>
                  <a:srgbClr val="202122"/>
                </a:solidFill>
                <a:effectLst/>
                <a:latin typeface="Montserrat" panose="00000500000000000000" pitchFamily="2" charset="0"/>
              </a:rPr>
              <a:t>Deadlock</a:t>
            </a:r>
            <a:r>
              <a:rPr lang="vi-VN" b="0" i="0">
                <a:solidFill>
                  <a:srgbClr val="202122"/>
                </a:solidFill>
                <a:effectLst/>
                <a:latin typeface="Montserrat" panose="00000500000000000000" pitchFamily="2" charset="0"/>
              </a:rPr>
              <a:t> là trạng thái xảy ra trong môi trường đa nhiệm (mu</a:t>
            </a:r>
            <a:r>
              <a:rPr lang="en-US" b="0" i="0">
                <a:solidFill>
                  <a:srgbClr val="202122"/>
                </a:solidFill>
                <a:effectLst/>
                <a:latin typeface="Montserrat" panose="00000500000000000000" pitchFamily="2" charset="0"/>
              </a:rPr>
              <a:t>l</a:t>
            </a:r>
            <a:r>
              <a:rPr lang="vi-VN" b="0" i="0">
                <a:solidFill>
                  <a:srgbClr val="202122"/>
                </a:solidFill>
                <a:effectLst/>
                <a:latin typeface="Montserrat" panose="00000500000000000000" pitchFamily="2" charset="0"/>
              </a:rPr>
              <a:t>ti-threading) khi hai hoặc nhiều tiến trình đi vào vòng lặp chờ tài nguyên mãi mãi.</a:t>
            </a:r>
            <a:endParaRPr lang="en-US">
              <a:latin typeface="Montserrat" panose="00000500000000000000" pitchFamily="2" charset="0"/>
            </a:endParaRPr>
          </a:p>
        </p:txBody>
      </p:sp>
      <p:sp>
        <p:nvSpPr>
          <p:cNvPr id="33" name="TextBox 32">
            <a:extLst>
              <a:ext uri="{FF2B5EF4-FFF2-40B4-BE49-F238E27FC236}">
                <a16:creationId xmlns:a16="http://schemas.microsoft.com/office/drawing/2014/main" id="{22E6C677-30F2-4E15-BDB5-DF0051529168}"/>
              </a:ext>
            </a:extLst>
          </p:cNvPr>
          <p:cNvSpPr txBox="1"/>
          <p:nvPr/>
        </p:nvSpPr>
        <p:spPr>
          <a:xfrm>
            <a:off x="1285832" y="2522525"/>
            <a:ext cx="9802713" cy="682623"/>
          </a:xfrm>
          <a:prstGeom prst="rect">
            <a:avLst/>
          </a:prstGeom>
          <a:noFill/>
        </p:spPr>
        <p:txBody>
          <a:bodyPr wrap="square">
            <a:spAutoFit/>
          </a:bodyPr>
          <a:lstStyle/>
          <a:p>
            <a:pPr marL="285750" indent="-285750">
              <a:lnSpc>
                <a:spcPct val="110000"/>
              </a:lnSpc>
              <a:buFont typeface="Wingdings" panose="05000000000000000000" pitchFamily="2" charset="2"/>
              <a:buChar char="v"/>
            </a:pPr>
            <a:r>
              <a:rPr lang="en-US">
                <a:solidFill>
                  <a:srgbClr val="202122"/>
                </a:solidFill>
                <a:latin typeface="Montserrat" panose="00000500000000000000" pitchFamily="2" charset="0"/>
              </a:rPr>
              <a:t>Giải thuật </a:t>
            </a:r>
            <a:r>
              <a:rPr lang="en-US" b="1">
                <a:solidFill>
                  <a:srgbClr val="202122"/>
                </a:solidFill>
                <a:latin typeface="Montserrat" panose="00000500000000000000" pitchFamily="2" charset="0"/>
              </a:rPr>
              <a:t>Banker </a:t>
            </a:r>
            <a:r>
              <a:rPr lang="en-US">
                <a:solidFill>
                  <a:srgbClr val="202122"/>
                </a:solidFill>
                <a:latin typeface="Montserrat" panose="00000500000000000000" pitchFamily="2" charset="0"/>
              </a:rPr>
              <a:t>là giải thuật thường xuyên được sử dụng và hiệu quả trong việc tránh,phát hiện Deadlock</a:t>
            </a:r>
            <a:endParaRPr lang="en-US" b="1">
              <a:latin typeface="Montserrat" panose="00000500000000000000" pitchFamily="2" charset="0"/>
            </a:endParaRPr>
          </a:p>
        </p:txBody>
      </p:sp>
      <p:sp>
        <p:nvSpPr>
          <p:cNvPr id="34" name="TextBox 33">
            <a:extLst>
              <a:ext uri="{FF2B5EF4-FFF2-40B4-BE49-F238E27FC236}">
                <a16:creationId xmlns:a16="http://schemas.microsoft.com/office/drawing/2014/main" id="{F181943C-1FEB-4AA2-8A46-F6D2EAD12372}"/>
              </a:ext>
            </a:extLst>
          </p:cNvPr>
          <p:cNvSpPr txBox="1"/>
          <p:nvPr/>
        </p:nvSpPr>
        <p:spPr>
          <a:xfrm>
            <a:off x="1285832" y="2022570"/>
            <a:ext cx="9802713" cy="377924"/>
          </a:xfrm>
          <a:prstGeom prst="rect">
            <a:avLst/>
          </a:prstGeom>
          <a:noFill/>
        </p:spPr>
        <p:txBody>
          <a:bodyPr wrap="square">
            <a:spAutoFit/>
          </a:bodyPr>
          <a:lstStyle/>
          <a:p>
            <a:pPr marL="285750" indent="-285750">
              <a:lnSpc>
                <a:spcPct val="110000"/>
              </a:lnSpc>
              <a:buFont typeface="Wingdings" panose="05000000000000000000" pitchFamily="2" charset="2"/>
              <a:buChar char="v"/>
            </a:pPr>
            <a:r>
              <a:rPr lang="en-US" b="1">
                <a:solidFill>
                  <a:srgbClr val="202122"/>
                </a:solidFill>
                <a:latin typeface="Montserrat" panose="00000500000000000000" pitchFamily="2" charset="0"/>
              </a:rPr>
              <a:t>Deadlock</a:t>
            </a:r>
            <a:r>
              <a:rPr lang="en-US">
                <a:solidFill>
                  <a:srgbClr val="202122"/>
                </a:solidFill>
                <a:latin typeface="Montserrat" panose="00000500000000000000" pitchFamily="2" charset="0"/>
              </a:rPr>
              <a:t> xảy ra một cách ngẫu nhiên trong hệ thống</a:t>
            </a:r>
            <a:endParaRPr lang="en-US" b="1">
              <a:latin typeface="Montserrat" panose="00000500000000000000" pitchFamily="2" charset="0"/>
            </a:endParaRPr>
          </a:p>
        </p:txBody>
      </p:sp>
      <p:sp>
        <p:nvSpPr>
          <p:cNvPr id="35" name="TextBox 34">
            <a:extLst>
              <a:ext uri="{FF2B5EF4-FFF2-40B4-BE49-F238E27FC236}">
                <a16:creationId xmlns:a16="http://schemas.microsoft.com/office/drawing/2014/main" id="{9FFEFDBF-FB0F-4215-8FE7-179C6B9FABE2}"/>
              </a:ext>
            </a:extLst>
          </p:cNvPr>
          <p:cNvSpPr txBox="1"/>
          <p:nvPr/>
        </p:nvSpPr>
        <p:spPr>
          <a:xfrm>
            <a:off x="1285831" y="3327179"/>
            <a:ext cx="9802713" cy="682623"/>
          </a:xfrm>
          <a:prstGeom prst="rect">
            <a:avLst/>
          </a:prstGeom>
          <a:noFill/>
        </p:spPr>
        <p:txBody>
          <a:bodyPr wrap="square">
            <a:spAutoFit/>
          </a:bodyPr>
          <a:lstStyle/>
          <a:p>
            <a:pPr marL="285750" indent="-285750">
              <a:lnSpc>
                <a:spcPct val="110000"/>
              </a:lnSpc>
              <a:buFont typeface="Wingdings" panose="05000000000000000000" pitchFamily="2" charset="2"/>
              <a:buChar char="v"/>
            </a:pPr>
            <a:r>
              <a:rPr lang="en-US">
                <a:solidFill>
                  <a:srgbClr val="202122"/>
                </a:solidFill>
                <a:latin typeface="Montserrat" panose="00000500000000000000" pitchFamily="2" charset="0"/>
              </a:rPr>
              <a:t>Bài toán </a:t>
            </a:r>
            <a:r>
              <a:rPr lang="en-US" b="1">
                <a:solidFill>
                  <a:srgbClr val="202122"/>
                </a:solidFill>
                <a:latin typeface="Montserrat" panose="00000500000000000000" pitchFamily="2" charset="0"/>
              </a:rPr>
              <a:t>Philosopher </a:t>
            </a:r>
            <a:r>
              <a:rPr lang="en-US">
                <a:solidFill>
                  <a:srgbClr val="202122"/>
                </a:solidFill>
                <a:latin typeface="Montserrat" panose="00000500000000000000" pitchFamily="2" charset="0"/>
              </a:rPr>
              <a:t>điển hình cho một trường hợp Deadlock thường gặp về việc tranh chấp tài nguyên trong hệ thống </a:t>
            </a:r>
            <a:endParaRPr lang="en-US">
              <a:latin typeface="Montserrat" panose="00000500000000000000" pitchFamily="2" charset="0"/>
            </a:endParaRPr>
          </a:p>
        </p:txBody>
      </p:sp>
      <p:sp>
        <p:nvSpPr>
          <p:cNvPr id="8" name="TextBox 7">
            <a:extLst>
              <a:ext uri="{FF2B5EF4-FFF2-40B4-BE49-F238E27FC236}">
                <a16:creationId xmlns:a16="http://schemas.microsoft.com/office/drawing/2014/main" id="{4312013D-FBAD-4217-999F-6A73E10CA9D9}"/>
              </a:ext>
            </a:extLst>
          </p:cNvPr>
          <p:cNvSpPr txBox="1"/>
          <p:nvPr/>
        </p:nvSpPr>
        <p:spPr>
          <a:xfrm>
            <a:off x="2076625" y="4099343"/>
            <a:ext cx="8404381"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Montserrat" panose="00000500000000000000" pitchFamily="2" charset="0"/>
              </a:rPr>
              <a:t>Ảnh hưởng của số lượng tiến trình, số lượng tài nguyên đến thời gian thực thi và khả năng Deadlock là rất lớn</a:t>
            </a:r>
          </a:p>
        </p:txBody>
      </p:sp>
      <p:sp>
        <p:nvSpPr>
          <p:cNvPr id="36" name="TextBox 35">
            <a:extLst>
              <a:ext uri="{FF2B5EF4-FFF2-40B4-BE49-F238E27FC236}">
                <a16:creationId xmlns:a16="http://schemas.microsoft.com/office/drawing/2014/main" id="{4EC89B92-8DD5-4743-B9CC-6B54CEA3942C}"/>
              </a:ext>
            </a:extLst>
          </p:cNvPr>
          <p:cNvSpPr txBox="1"/>
          <p:nvPr/>
        </p:nvSpPr>
        <p:spPr>
          <a:xfrm>
            <a:off x="2076625" y="4792110"/>
            <a:ext cx="8404381"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Montserrat" panose="00000500000000000000" pitchFamily="2" charset="0"/>
              </a:rPr>
              <a:t>2 phương pháp xóa tiến trình và tiến trình ngủ đều có thể giải quyết Deadlock nhưng vẫn có những hạn chế riêng biệt</a:t>
            </a:r>
          </a:p>
        </p:txBody>
      </p:sp>
      <p:sp>
        <p:nvSpPr>
          <p:cNvPr id="37" name="TextBox 36">
            <a:extLst>
              <a:ext uri="{FF2B5EF4-FFF2-40B4-BE49-F238E27FC236}">
                <a16:creationId xmlns:a16="http://schemas.microsoft.com/office/drawing/2014/main" id="{70598E02-46B7-4289-A7F5-06B28067BD92}"/>
              </a:ext>
            </a:extLst>
          </p:cNvPr>
          <p:cNvSpPr txBox="1"/>
          <p:nvPr/>
        </p:nvSpPr>
        <p:spPr>
          <a:xfrm>
            <a:off x="2076625" y="5476483"/>
            <a:ext cx="8404381"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Montserrat" panose="00000500000000000000" pitchFamily="2" charset="0"/>
              </a:rPr>
              <a:t>Phương pháp tối ưu nhất là chúng ta cần tìm ra cách để sử dụng và sắp xếp thứ tự tài nguyên sao cho phù hợp nhất với hệ thống.</a:t>
            </a:r>
          </a:p>
        </p:txBody>
      </p:sp>
    </p:spTree>
    <p:extLst>
      <p:ext uri="{BB962C8B-B14F-4D97-AF65-F5344CB8AC3E}">
        <p14:creationId xmlns:p14="http://schemas.microsoft.com/office/powerpoint/2010/main" val="1284644380"/>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Rounded Corners 47">
            <a:extLst>
              <a:ext uri="{FF2B5EF4-FFF2-40B4-BE49-F238E27FC236}">
                <a16:creationId xmlns:a16="http://schemas.microsoft.com/office/drawing/2014/main" id="{9A2DC515-B0C9-45E8-8376-605571725257}"/>
              </a:ext>
            </a:extLst>
          </p:cNvPr>
          <p:cNvSpPr/>
          <p:nvPr/>
        </p:nvSpPr>
        <p:spPr>
          <a:xfrm>
            <a:off x="2298639" y="1383987"/>
            <a:ext cx="6760256" cy="1445748"/>
          </a:xfrm>
          <a:prstGeom prst="roundRect">
            <a:avLst>
              <a:gd name="adj" fmla="val 2665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213F14E-BEF9-4DBE-BEDC-4171E4B61848}"/>
              </a:ext>
            </a:extLst>
          </p:cNvPr>
          <p:cNvSpPr/>
          <p:nvPr/>
        </p:nvSpPr>
        <p:spPr>
          <a:xfrm>
            <a:off x="2442411" y="1251284"/>
            <a:ext cx="6760256" cy="1445748"/>
          </a:xfrm>
          <a:prstGeom prst="roundRect">
            <a:avLst>
              <a:gd name="adj" fmla="val 26654"/>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E7462FD1-1A77-4F07-A13D-84686CAD4809}"/>
              </a:ext>
            </a:extLst>
          </p:cNvPr>
          <p:cNvGrpSpPr/>
          <p:nvPr/>
        </p:nvGrpSpPr>
        <p:grpSpPr>
          <a:xfrm>
            <a:off x="10151706" y="897061"/>
            <a:ext cx="1352938" cy="1166326"/>
            <a:chOff x="10114384" y="822416"/>
            <a:chExt cx="1352938" cy="1166326"/>
          </a:xfrm>
        </p:grpSpPr>
        <p:cxnSp>
          <p:nvCxnSpPr>
            <p:cNvPr id="3" name="Straight Connector 2">
              <a:extLst>
                <a:ext uri="{FF2B5EF4-FFF2-40B4-BE49-F238E27FC236}">
                  <a16:creationId xmlns:a16="http://schemas.microsoft.com/office/drawing/2014/main" id="{2794D2C1-C54E-462D-B931-7A024FFBAEAD}"/>
                </a:ext>
              </a:extLst>
            </p:cNvPr>
            <p:cNvCxnSpPr>
              <a:cxnSpLocks/>
            </p:cNvCxnSpPr>
            <p:nvPr/>
          </p:nvCxnSpPr>
          <p:spPr>
            <a:xfrm>
              <a:off x="10114384" y="849086"/>
              <a:ext cx="135293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48088E3-822F-4D89-A518-9732AF3F62AA}"/>
                </a:ext>
              </a:extLst>
            </p:cNvPr>
            <p:cNvCxnSpPr>
              <a:cxnSpLocks/>
            </p:cNvCxnSpPr>
            <p:nvPr/>
          </p:nvCxnSpPr>
          <p:spPr>
            <a:xfrm>
              <a:off x="11447494" y="822416"/>
              <a:ext cx="0" cy="116632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667196FE-598A-4470-8817-AFE88E734240}"/>
              </a:ext>
            </a:extLst>
          </p:cNvPr>
          <p:cNvGrpSpPr/>
          <p:nvPr/>
        </p:nvGrpSpPr>
        <p:grpSpPr>
          <a:xfrm rot="10800000">
            <a:off x="802433" y="4144114"/>
            <a:ext cx="1352938" cy="1166326"/>
            <a:chOff x="10114384" y="822416"/>
            <a:chExt cx="1352938" cy="1166326"/>
          </a:xfrm>
        </p:grpSpPr>
        <p:cxnSp>
          <p:nvCxnSpPr>
            <p:cNvPr id="10" name="Straight Connector 9">
              <a:extLst>
                <a:ext uri="{FF2B5EF4-FFF2-40B4-BE49-F238E27FC236}">
                  <a16:creationId xmlns:a16="http://schemas.microsoft.com/office/drawing/2014/main" id="{B5020B46-DFEF-4EE9-A43C-BE828BABF9AA}"/>
                </a:ext>
              </a:extLst>
            </p:cNvPr>
            <p:cNvCxnSpPr>
              <a:cxnSpLocks/>
            </p:cNvCxnSpPr>
            <p:nvPr/>
          </p:nvCxnSpPr>
          <p:spPr>
            <a:xfrm>
              <a:off x="10114384" y="849086"/>
              <a:ext cx="135293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1ED415-7BB1-4F5A-A4F6-D2DFB709F24B}"/>
                </a:ext>
              </a:extLst>
            </p:cNvPr>
            <p:cNvCxnSpPr>
              <a:cxnSpLocks/>
            </p:cNvCxnSpPr>
            <p:nvPr/>
          </p:nvCxnSpPr>
          <p:spPr>
            <a:xfrm>
              <a:off x="11447494" y="822416"/>
              <a:ext cx="0" cy="116632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B9F4C93B-6C3F-4A10-A5E9-702AE15673B1}"/>
              </a:ext>
            </a:extLst>
          </p:cNvPr>
          <p:cNvSpPr/>
          <p:nvPr/>
        </p:nvSpPr>
        <p:spPr>
          <a:xfrm>
            <a:off x="0" y="5543708"/>
            <a:ext cx="3825548" cy="261256"/>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BA768F-A99B-4EB1-91C0-0F517D7EC42B}"/>
              </a:ext>
            </a:extLst>
          </p:cNvPr>
          <p:cNvSpPr/>
          <p:nvPr/>
        </p:nvSpPr>
        <p:spPr>
          <a:xfrm>
            <a:off x="3825548" y="5593959"/>
            <a:ext cx="8080308" cy="16075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85EC76DB-8961-49DB-AB73-F747DFFD8FF1}"/>
              </a:ext>
            </a:extLst>
          </p:cNvPr>
          <p:cNvSpPr/>
          <p:nvPr/>
        </p:nvSpPr>
        <p:spPr>
          <a:xfrm>
            <a:off x="0" y="0"/>
            <a:ext cx="1014609" cy="688123"/>
          </a:xfrm>
          <a:custGeom>
            <a:avLst/>
            <a:gdLst>
              <a:gd name="connsiteX0" fmla="*/ 0 w 1014609"/>
              <a:gd name="connsiteY0" fmla="*/ 0 h 688123"/>
              <a:gd name="connsiteX1" fmla="*/ 1014609 w 1014609"/>
              <a:gd name="connsiteY1" fmla="*/ 0 h 688123"/>
              <a:gd name="connsiteX2" fmla="*/ 533025 w 1014609"/>
              <a:gd name="connsiteY2" fmla="*/ 688123 h 688123"/>
              <a:gd name="connsiteX3" fmla="*/ 0 w 1014609"/>
              <a:gd name="connsiteY3" fmla="*/ 688123 h 688123"/>
            </a:gdLst>
            <a:ahLst/>
            <a:cxnLst>
              <a:cxn ang="0">
                <a:pos x="connsiteX0" y="connsiteY0"/>
              </a:cxn>
              <a:cxn ang="0">
                <a:pos x="connsiteX1" y="connsiteY1"/>
              </a:cxn>
              <a:cxn ang="0">
                <a:pos x="connsiteX2" y="connsiteY2"/>
              </a:cxn>
              <a:cxn ang="0">
                <a:pos x="connsiteX3" y="connsiteY3"/>
              </a:cxn>
            </a:cxnLst>
            <a:rect l="l" t="t" r="r" b="b"/>
            <a:pathLst>
              <a:path w="1014609" h="688123">
                <a:moveTo>
                  <a:pt x="0" y="0"/>
                </a:moveTo>
                <a:lnTo>
                  <a:pt x="1014609" y="0"/>
                </a:lnTo>
                <a:lnTo>
                  <a:pt x="533025" y="688123"/>
                </a:lnTo>
                <a:lnTo>
                  <a:pt x="0" y="688123"/>
                </a:lnTo>
                <a:close/>
              </a:path>
            </a:pathLst>
          </a:cu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1" name="Group 60">
            <a:extLst>
              <a:ext uri="{FF2B5EF4-FFF2-40B4-BE49-F238E27FC236}">
                <a16:creationId xmlns:a16="http://schemas.microsoft.com/office/drawing/2014/main" id="{9BDDBAF8-45FB-4D17-AB63-061B417682A5}"/>
              </a:ext>
            </a:extLst>
          </p:cNvPr>
          <p:cNvGrpSpPr/>
          <p:nvPr/>
        </p:nvGrpSpPr>
        <p:grpSpPr>
          <a:xfrm>
            <a:off x="622179" y="149898"/>
            <a:ext cx="1423987" cy="416475"/>
            <a:chOff x="622179" y="149898"/>
            <a:chExt cx="1423987" cy="416475"/>
          </a:xfrm>
          <a:solidFill>
            <a:schemeClr val="tx1">
              <a:lumMod val="65000"/>
              <a:lumOff val="35000"/>
            </a:schemeClr>
          </a:solidFill>
        </p:grpSpPr>
        <p:sp>
          <p:nvSpPr>
            <p:cNvPr id="34" name="Rectangle 33">
              <a:extLst>
                <a:ext uri="{FF2B5EF4-FFF2-40B4-BE49-F238E27FC236}">
                  <a16:creationId xmlns:a16="http://schemas.microsoft.com/office/drawing/2014/main" id="{98C46CDD-A34B-4234-8AF6-589B22327DDA}"/>
                </a:ext>
              </a:extLst>
            </p:cNvPr>
            <p:cNvSpPr/>
            <p:nvPr/>
          </p:nvSpPr>
          <p:spPr>
            <a:xfrm>
              <a:off x="622179" y="430931"/>
              <a:ext cx="784981" cy="1354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3405BA44-897F-4A2B-A12B-C962BC1A1832}"/>
                </a:ext>
              </a:extLst>
            </p:cNvPr>
            <p:cNvSpPr/>
            <p:nvPr/>
          </p:nvSpPr>
          <p:spPr>
            <a:xfrm rot="18923901">
              <a:off x="1233545" y="149898"/>
              <a:ext cx="812621" cy="153242"/>
            </a:xfrm>
            <a:custGeom>
              <a:avLst/>
              <a:gdLst>
                <a:gd name="connsiteX0" fmla="*/ 657233 w 812621"/>
                <a:gd name="connsiteY0" fmla="*/ 0 h 153242"/>
                <a:gd name="connsiteX1" fmla="*/ 812621 w 812621"/>
                <a:gd name="connsiteY1" fmla="*/ 153242 h 153242"/>
                <a:gd name="connsiteX2" fmla="*/ 0 w 812621"/>
                <a:gd name="connsiteY2" fmla="*/ 153242 h 153242"/>
                <a:gd name="connsiteX3" fmla="*/ 0 w 812621"/>
                <a:gd name="connsiteY3" fmla="*/ 0 h 153242"/>
              </a:gdLst>
              <a:ahLst/>
              <a:cxnLst>
                <a:cxn ang="0">
                  <a:pos x="connsiteX0" y="connsiteY0"/>
                </a:cxn>
                <a:cxn ang="0">
                  <a:pos x="connsiteX1" y="connsiteY1"/>
                </a:cxn>
                <a:cxn ang="0">
                  <a:pos x="connsiteX2" y="connsiteY2"/>
                </a:cxn>
                <a:cxn ang="0">
                  <a:pos x="connsiteX3" y="connsiteY3"/>
                </a:cxn>
              </a:cxnLst>
              <a:rect l="l" t="t" r="r" b="b"/>
              <a:pathLst>
                <a:path w="812621" h="153242">
                  <a:moveTo>
                    <a:pt x="657233" y="0"/>
                  </a:moveTo>
                  <a:lnTo>
                    <a:pt x="812621" y="153242"/>
                  </a:lnTo>
                  <a:lnTo>
                    <a:pt x="0" y="15324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3" name="Freeform: Shape 62">
            <a:extLst>
              <a:ext uri="{FF2B5EF4-FFF2-40B4-BE49-F238E27FC236}">
                <a16:creationId xmlns:a16="http://schemas.microsoft.com/office/drawing/2014/main" id="{86AB97AF-F694-44D1-A58A-349A8D388E7D}"/>
              </a:ext>
            </a:extLst>
          </p:cNvPr>
          <p:cNvSpPr/>
          <p:nvPr/>
        </p:nvSpPr>
        <p:spPr>
          <a:xfrm rot="18923901">
            <a:off x="1781844" y="356387"/>
            <a:ext cx="1248491" cy="95726"/>
          </a:xfrm>
          <a:custGeom>
            <a:avLst/>
            <a:gdLst>
              <a:gd name="connsiteX0" fmla="*/ 1151424 w 1248491"/>
              <a:gd name="connsiteY0" fmla="*/ 0 h 95726"/>
              <a:gd name="connsiteX1" fmla="*/ 1248491 w 1248491"/>
              <a:gd name="connsiteY1" fmla="*/ 95726 h 95726"/>
              <a:gd name="connsiteX2" fmla="*/ 0 w 1248491"/>
              <a:gd name="connsiteY2" fmla="*/ 95726 h 95726"/>
              <a:gd name="connsiteX3" fmla="*/ 0 w 1248491"/>
              <a:gd name="connsiteY3" fmla="*/ 0 h 95726"/>
            </a:gdLst>
            <a:ahLst/>
            <a:cxnLst>
              <a:cxn ang="0">
                <a:pos x="connsiteX0" y="connsiteY0"/>
              </a:cxn>
              <a:cxn ang="0">
                <a:pos x="connsiteX1" y="connsiteY1"/>
              </a:cxn>
              <a:cxn ang="0">
                <a:pos x="connsiteX2" y="connsiteY2"/>
              </a:cxn>
              <a:cxn ang="0">
                <a:pos x="connsiteX3" y="connsiteY3"/>
              </a:cxn>
            </a:cxnLst>
            <a:rect l="l" t="t" r="r" b="b"/>
            <a:pathLst>
              <a:path w="1248491" h="95726">
                <a:moveTo>
                  <a:pt x="1151424" y="0"/>
                </a:moveTo>
                <a:lnTo>
                  <a:pt x="1248491" y="95726"/>
                </a:lnTo>
                <a:lnTo>
                  <a:pt x="0" y="95726"/>
                </a:lnTo>
                <a:lnTo>
                  <a:pt x="0" y="0"/>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Rectangle 50">
            <a:extLst>
              <a:ext uri="{FF2B5EF4-FFF2-40B4-BE49-F238E27FC236}">
                <a16:creationId xmlns:a16="http://schemas.microsoft.com/office/drawing/2014/main" id="{5F2A8031-00B0-477F-86B6-47430AA4E96C}"/>
              </a:ext>
            </a:extLst>
          </p:cNvPr>
          <p:cNvSpPr/>
          <p:nvPr/>
        </p:nvSpPr>
        <p:spPr>
          <a:xfrm>
            <a:off x="470535" y="782167"/>
            <a:ext cx="1527657" cy="914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879B762-8772-4EEF-8E13-447CB1256872}"/>
              </a:ext>
            </a:extLst>
          </p:cNvPr>
          <p:cNvSpPr/>
          <p:nvPr/>
        </p:nvSpPr>
        <p:spPr>
          <a:xfrm rot="18909722">
            <a:off x="326064" y="517966"/>
            <a:ext cx="89849" cy="37909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7630EEB-F78F-4904-8AD1-30C0827C612B}"/>
              </a:ext>
            </a:extLst>
          </p:cNvPr>
          <p:cNvSpPr txBox="1"/>
          <p:nvPr/>
        </p:nvSpPr>
        <p:spPr>
          <a:xfrm>
            <a:off x="4941531" y="1471853"/>
            <a:ext cx="4951830" cy="1015663"/>
          </a:xfrm>
          <a:prstGeom prst="rect">
            <a:avLst/>
          </a:prstGeom>
          <a:noFill/>
        </p:spPr>
        <p:txBody>
          <a:bodyPr wrap="square" rtlCol="0">
            <a:spAutoFit/>
          </a:bodyPr>
          <a:lstStyle/>
          <a:p>
            <a:r>
              <a:rPr lang="en-US" sz="6000">
                <a:solidFill>
                  <a:schemeClr val="bg1"/>
                </a:solidFill>
                <a:latin typeface="Montserrat Black" panose="00000A00000000000000" pitchFamily="2" charset="0"/>
              </a:rPr>
              <a:t>END</a:t>
            </a:r>
          </a:p>
        </p:txBody>
      </p:sp>
      <p:sp>
        <p:nvSpPr>
          <p:cNvPr id="73" name="!!1">
            <a:extLst>
              <a:ext uri="{FF2B5EF4-FFF2-40B4-BE49-F238E27FC236}">
                <a16:creationId xmlns:a16="http://schemas.microsoft.com/office/drawing/2014/main" id="{C2EE21E6-AAA8-4F64-AA47-E8B6AEF06309}"/>
              </a:ext>
            </a:extLst>
          </p:cNvPr>
          <p:cNvSpPr txBox="1"/>
          <p:nvPr/>
        </p:nvSpPr>
        <p:spPr>
          <a:xfrm>
            <a:off x="8556" y="6241146"/>
            <a:ext cx="6554125" cy="400110"/>
          </a:xfrm>
          <a:prstGeom prst="rect">
            <a:avLst/>
          </a:prstGeom>
          <a:noFill/>
        </p:spPr>
        <p:txBody>
          <a:bodyPr wrap="square" rtlCol="0">
            <a:spAutoFit/>
          </a:bodyPr>
          <a:lstStyle/>
          <a:p>
            <a:r>
              <a:rPr lang="en-US" sz="2000" err="1">
                <a:latin typeface="Montserrat Black" panose="00000A00000000000000" pitchFamily="2" charset="0"/>
              </a:rPr>
              <a:t>Nhóm</a:t>
            </a:r>
            <a:r>
              <a:rPr lang="en-US" sz="2000">
                <a:latin typeface="Montserrat Black" panose="00000A00000000000000" pitchFamily="2" charset="0"/>
              </a:rPr>
              <a:t> 5: Linux Operating System</a:t>
            </a:r>
          </a:p>
        </p:txBody>
      </p:sp>
      <p:sp>
        <p:nvSpPr>
          <p:cNvPr id="74" name="TextBox 73">
            <a:extLst>
              <a:ext uri="{FF2B5EF4-FFF2-40B4-BE49-F238E27FC236}">
                <a16:creationId xmlns:a16="http://schemas.microsoft.com/office/drawing/2014/main" id="{F2AC58E8-4E03-4DAD-B70E-BB665E410C56}"/>
              </a:ext>
            </a:extLst>
          </p:cNvPr>
          <p:cNvSpPr txBox="1"/>
          <p:nvPr/>
        </p:nvSpPr>
        <p:spPr>
          <a:xfrm>
            <a:off x="1234363" y="3761882"/>
            <a:ext cx="3906514" cy="1395895"/>
          </a:xfrm>
          <a:prstGeom prst="rect">
            <a:avLst/>
          </a:prstGeom>
          <a:noFill/>
        </p:spPr>
        <p:txBody>
          <a:bodyPr wrap="square" rtlCol="0">
            <a:spAutoFit/>
          </a:bodyPr>
          <a:lstStyle/>
          <a:p>
            <a:pPr>
              <a:lnSpc>
                <a:spcPct val="120000"/>
              </a:lnSpc>
            </a:pPr>
            <a:r>
              <a:rPr lang="en-US" err="1">
                <a:latin typeface="Montserrat "/>
              </a:rPr>
              <a:t>Sinh</a:t>
            </a:r>
            <a:r>
              <a:rPr lang="en-US">
                <a:latin typeface="Montserrat "/>
              </a:rPr>
              <a:t> </a:t>
            </a:r>
            <a:r>
              <a:rPr lang="en-US" err="1">
                <a:latin typeface="Montserrat "/>
              </a:rPr>
              <a:t>viên</a:t>
            </a:r>
            <a:r>
              <a:rPr lang="en-US">
                <a:latin typeface="Montserrat "/>
              </a:rPr>
              <a:t> </a:t>
            </a:r>
            <a:r>
              <a:rPr lang="en-US" err="1">
                <a:latin typeface="Montserrat "/>
              </a:rPr>
              <a:t>thực</a:t>
            </a:r>
            <a:r>
              <a:rPr lang="en-US">
                <a:latin typeface="Montserrat "/>
              </a:rPr>
              <a:t> </a:t>
            </a:r>
            <a:r>
              <a:rPr lang="en-US" err="1">
                <a:latin typeface="Montserrat "/>
              </a:rPr>
              <a:t>hiện</a:t>
            </a:r>
            <a:r>
              <a:rPr lang="en-US">
                <a:latin typeface="Montserrat "/>
              </a:rPr>
              <a:t>:</a:t>
            </a:r>
          </a:p>
          <a:p>
            <a:pPr>
              <a:lnSpc>
                <a:spcPct val="120000"/>
              </a:lnSpc>
            </a:pPr>
            <a:r>
              <a:rPr lang="en-US" err="1">
                <a:latin typeface="Montserrat "/>
              </a:rPr>
              <a:t>Doãn</a:t>
            </a:r>
            <a:r>
              <a:rPr lang="en-US">
                <a:latin typeface="Montserrat "/>
              </a:rPr>
              <a:t> </a:t>
            </a:r>
            <a:r>
              <a:rPr lang="en-US" err="1">
                <a:latin typeface="Montserrat "/>
              </a:rPr>
              <a:t>Văn</a:t>
            </a:r>
            <a:r>
              <a:rPr lang="en-US">
                <a:latin typeface="Montserrat "/>
              </a:rPr>
              <a:t> </a:t>
            </a:r>
            <a:r>
              <a:rPr lang="en-US" err="1">
                <a:latin typeface="Montserrat "/>
              </a:rPr>
              <a:t>Thể</a:t>
            </a:r>
            <a:r>
              <a:rPr lang="en-US">
                <a:latin typeface="Montserrat "/>
              </a:rPr>
              <a:t>                 20182797</a:t>
            </a:r>
          </a:p>
          <a:p>
            <a:pPr>
              <a:lnSpc>
                <a:spcPct val="120000"/>
              </a:lnSpc>
            </a:pPr>
            <a:r>
              <a:rPr lang="en-US" err="1">
                <a:latin typeface="Montserrat "/>
              </a:rPr>
              <a:t>Trần</a:t>
            </a:r>
            <a:r>
              <a:rPr lang="en-US">
                <a:latin typeface="Montserrat "/>
              </a:rPr>
              <a:t> </a:t>
            </a:r>
            <a:r>
              <a:rPr lang="en-US" err="1">
                <a:latin typeface="Montserrat "/>
              </a:rPr>
              <a:t>Văn</a:t>
            </a:r>
            <a:r>
              <a:rPr lang="en-US">
                <a:latin typeface="Montserrat "/>
              </a:rPr>
              <a:t> </a:t>
            </a:r>
            <a:r>
              <a:rPr lang="en-US" err="1">
                <a:latin typeface="Montserrat "/>
              </a:rPr>
              <a:t>Sỹ</a:t>
            </a:r>
            <a:r>
              <a:rPr lang="en-US">
                <a:latin typeface="Montserrat "/>
              </a:rPr>
              <a:t>                     20182763</a:t>
            </a:r>
          </a:p>
          <a:p>
            <a:pPr>
              <a:lnSpc>
                <a:spcPct val="120000"/>
              </a:lnSpc>
            </a:pPr>
            <a:r>
              <a:rPr lang="en-US" err="1">
                <a:latin typeface="Montserrat "/>
              </a:rPr>
              <a:t>Nguyễn</a:t>
            </a:r>
            <a:r>
              <a:rPr lang="en-US">
                <a:latin typeface="Montserrat "/>
              </a:rPr>
              <a:t> </a:t>
            </a:r>
            <a:r>
              <a:rPr lang="en-US" err="1">
                <a:latin typeface="Montserrat "/>
              </a:rPr>
              <a:t>Thiện</a:t>
            </a:r>
            <a:r>
              <a:rPr lang="en-US">
                <a:latin typeface="Montserrat "/>
              </a:rPr>
              <a:t> </a:t>
            </a:r>
            <a:r>
              <a:rPr lang="en-US" err="1">
                <a:latin typeface="Montserrat "/>
              </a:rPr>
              <a:t>Đăng</a:t>
            </a:r>
            <a:r>
              <a:rPr lang="en-US">
                <a:latin typeface="Montserrat "/>
              </a:rPr>
              <a:t>     20182409</a:t>
            </a:r>
          </a:p>
        </p:txBody>
      </p:sp>
      <p:sp>
        <p:nvSpPr>
          <p:cNvPr id="75" name="TextBox 74">
            <a:extLst>
              <a:ext uri="{FF2B5EF4-FFF2-40B4-BE49-F238E27FC236}">
                <a16:creationId xmlns:a16="http://schemas.microsoft.com/office/drawing/2014/main" id="{2699540C-B633-43E3-9444-5B4C628B6DD3}"/>
              </a:ext>
            </a:extLst>
          </p:cNvPr>
          <p:cNvSpPr txBox="1"/>
          <p:nvPr/>
        </p:nvSpPr>
        <p:spPr>
          <a:xfrm>
            <a:off x="1234363" y="3101018"/>
            <a:ext cx="5328318" cy="369332"/>
          </a:xfrm>
          <a:prstGeom prst="rect">
            <a:avLst/>
          </a:prstGeom>
          <a:noFill/>
        </p:spPr>
        <p:txBody>
          <a:bodyPr wrap="square" rtlCol="0">
            <a:spAutoFit/>
          </a:bodyPr>
          <a:lstStyle/>
          <a:p>
            <a:r>
              <a:rPr lang="en-US">
                <a:latin typeface="Montserrat "/>
              </a:rPr>
              <a:t>GVHD: </a:t>
            </a:r>
            <a:r>
              <a:rPr lang="en-US" err="1">
                <a:latin typeface="Montserrat "/>
              </a:rPr>
              <a:t>Thầy</a:t>
            </a:r>
            <a:r>
              <a:rPr lang="en-US">
                <a:latin typeface="Montserrat "/>
              </a:rPr>
              <a:t> </a:t>
            </a:r>
            <a:r>
              <a:rPr lang="en-US" err="1">
                <a:latin typeface="Montserrat "/>
              </a:rPr>
              <a:t>Hàn</a:t>
            </a:r>
            <a:r>
              <a:rPr lang="en-US">
                <a:latin typeface="Montserrat "/>
              </a:rPr>
              <a:t> </a:t>
            </a:r>
            <a:r>
              <a:rPr lang="en-US" err="1">
                <a:latin typeface="Montserrat "/>
              </a:rPr>
              <a:t>Huy</a:t>
            </a:r>
            <a:r>
              <a:rPr lang="en-US">
                <a:latin typeface="Montserrat "/>
              </a:rPr>
              <a:t> </a:t>
            </a:r>
            <a:r>
              <a:rPr lang="en-US" err="1">
                <a:latin typeface="Montserrat "/>
              </a:rPr>
              <a:t>Dũng</a:t>
            </a:r>
            <a:endParaRPr lang="en-US">
              <a:latin typeface="Montserrat "/>
            </a:endParaRPr>
          </a:p>
        </p:txBody>
      </p:sp>
      <p:grpSp>
        <p:nvGrpSpPr>
          <p:cNvPr id="45" name="Group 44">
            <a:extLst>
              <a:ext uri="{FF2B5EF4-FFF2-40B4-BE49-F238E27FC236}">
                <a16:creationId xmlns:a16="http://schemas.microsoft.com/office/drawing/2014/main" id="{ED00AC9B-55A3-4003-86C6-DF5FF9F249A5}"/>
              </a:ext>
            </a:extLst>
          </p:cNvPr>
          <p:cNvGrpSpPr/>
          <p:nvPr/>
        </p:nvGrpSpPr>
        <p:grpSpPr>
          <a:xfrm>
            <a:off x="4725063" y="6025387"/>
            <a:ext cx="831628" cy="831628"/>
            <a:chOff x="4600010" y="2942178"/>
            <a:chExt cx="831628" cy="831628"/>
          </a:xfrm>
        </p:grpSpPr>
        <p:pic>
          <p:nvPicPr>
            <p:cNvPr id="46" name="Graphic 45" descr="Aperture with solid fill">
              <a:extLst>
                <a:ext uri="{FF2B5EF4-FFF2-40B4-BE49-F238E27FC236}">
                  <a16:creationId xmlns:a16="http://schemas.microsoft.com/office/drawing/2014/main" id="{D51CAA4E-7DE8-4DE5-A359-3093C90A26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00010" y="2942178"/>
              <a:ext cx="831628" cy="831628"/>
            </a:xfrm>
            <a:prstGeom prst="rect">
              <a:avLst/>
            </a:prstGeom>
          </p:spPr>
        </p:pic>
        <p:sp>
          <p:nvSpPr>
            <p:cNvPr id="47" name="TextBox 46">
              <a:extLst>
                <a:ext uri="{FF2B5EF4-FFF2-40B4-BE49-F238E27FC236}">
                  <a16:creationId xmlns:a16="http://schemas.microsoft.com/office/drawing/2014/main" id="{BF26D347-1B7E-48A5-A557-5C5D643E08B2}"/>
                </a:ext>
              </a:extLst>
            </p:cNvPr>
            <p:cNvSpPr txBox="1"/>
            <p:nvPr/>
          </p:nvSpPr>
          <p:spPr>
            <a:xfrm>
              <a:off x="4861449" y="3188715"/>
              <a:ext cx="337853" cy="338554"/>
            </a:xfrm>
            <a:prstGeom prst="rect">
              <a:avLst/>
            </a:prstGeom>
            <a:noFill/>
          </p:spPr>
          <p:txBody>
            <a:bodyPr wrap="square" rtlCol="0">
              <a:spAutoFit/>
            </a:bodyPr>
            <a:lstStyle/>
            <a:p>
              <a:r>
                <a:rPr lang="en-US" sz="1600">
                  <a:latin typeface="Montserrat Black" panose="00000A00000000000000" pitchFamily="2" charset="0"/>
                </a:rPr>
                <a:t>5</a:t>
              </a:r>
            </a:p>
          </p:txBody>
        </p:sp>
      </p:grpSp>
      <p:pic>
        <p:nvPicPr>
          <p:cNvPr id="53" name="!!9" descr="Ui Ux outline">
            <a:extLst>
              <a:ext uri="{FF2B5EF4-FFF2-40B4-BE49-F238E27FC236}">
                <a16:creationId xmlns:a16="http://schemas.microsoft.com/office/drawing/2014/main" id="{809F4AA9-5392-4498-AC00-863C0D3A5A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51706" y="1174164"/>
            <a:ext cx="914400" cy="914400"/>
          </a:xfrm>
          <a:prstGeom prst="rect">
            <a:avLst/>
          </a:prstGeom>
        </p:spPr>
      </p:pic>
      <p:grpSp>
        <p:nvGrpSpPr>
          <p:cNvPr id="2" name="Group 1">
            <a:extLst>
              <a:ext uri="{FF2B5EF4-FFF2-40B4-BE49-F238E27FC236}">
                <a16:creationId xmlns:a16="http://schemas.microsoft.com/office/drawing/2014/main" id="{81DB6135-D6B0-4D90-9F45-DEBEAFB4A827}"/>
              </a:ext>
            </a:extLst>
          </p:cNvPr>
          <p:cNvGrpSpPr/>
          <p:nvPr/>
        </p:nvGrpSpPr>
        <p:grpSpPr>
          <a:xfrm>
            <a:off x="8432384" y="2725502"/>
            <a:ext cx="3079461" cy="2568644"/>
            <a:chOff x="8432384" y="2725502"/>
            <a:chExt cx="3079461" cy="2568644"/>
          </a:xfrm>
        </p:grpSpPr>
        <p:cxnSp>
          <p:nvCxnSpPr>
            <p:cNvPr id="6" name="Straight Arrow Connector 5">
              <a:extLst>
                <a:ext uri="{FF2B5EF4-FFF2-40B4-BE49-F238E27FC236}">
                  <a16:creationId xmlns:a16="http://schemas.microsoft.com/office/drawing/2014/main" id="{0A9B74F7-7B79-4E71-91BC-7CEA7C3FD8FE}"/>
                </a:ext>
              </a:extLst>
            </p:cNvPr>
            <p:cNvCxnSpPr>
              <a:cxnSpLocks/>
              <a:stCxn id="70" idx="0"/>
              <a:endCxn id="18" idx="2"/>
            </p:cNvCxnSpPr>
            <p:nvPr/>
          </p:nvCxnSpPr>
          <p:spPr>
            <a:xfrm flipH="1" flipV="1">
              <a:off x="10214701" y="3286898"/>
              <a:ext cx="742936" cy="5655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A5F7FE-B766-4511-8206-35EED03B521E}"/>
                </a:ext>
              </a:extLst>
            </p:cNvPr>
            <p:cNvCxnSpPr>
              <a:cxnSpLocks/>
              <a:stCxn id="18" idx="1"/>
              <a:endCxn id="67" idx="3"/>
            </p:cNvCxnSpPr>
            <p:nvPr/>
          </p:nvCxnSpPr>
          <p:spPr>
            <a:xfrm flipH="1">
              <a:off x="8993781" y="3279711"/>
              <a:ext cx="758854" cy="5092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6BF98B2-CEE3-49EB-B53F-1A61AD89CD7C}"/>
                </a:ext>
              </a:extLst>
            </p:cNvPr>
            <p:cNvCxnSpPr>
              <a:cxnSpLocks/>
              <a:stCxn id="68" idx="3"/>
              <a:endCxn id="70" idx="1"/>
            </p:cNvCxnSpPr>
            <p:nvPr/>
          </p:nvCxnSpPr>
          <p:spPr>
            <a:xfrm flipV="1">
              <a:off x="10221889" y="4314536"/>
              <a:ext cx="728560" cy="4254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0C6A2F8-3588-4BCB-B06F-D0B1180394C9}"/>
                </a:ext>
              </a:extLst>
            </p:cNvPr>
            <p:cNvCxnSpPr>
              <a:cxnSpLocks/>
              <a:stCxn id="67" idx="2"/>
              <a:endCxn id="68" idx="0"/>
            </p:cNvCxnSpPr>
            <p:nvPr/>
          </p:nvCxnSpPr>
          <p:spPr>
            <a:xfrm>
              <a:off x="8986593" y="4251011"/>
              <a:ext cx="773230" cy="4817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DE6B89A-6DBA-4D05-A00F-58EF7977EB78}"/>
                </a:ext>
              </a:extLst>
            </p:cNvPr>
            <p:cNvSpPr/>
            <p:nvPr/>
          </p:nvSpPr>
          <p:spPr>
            <a:xfrm rot="18953474">
              <a:off x="9660492" y="2725502"/>
              <a:ext cx="653539" cy="65353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82FEB88-719C-43E8-880E-D08D9131BAAF}"/>
                </a:ext>
              </a:extLst>
            </p:cNvPr>
            <p:cNvSpPr/>
            <p:nvPr/>
          </p:nvSpPr>
          <p:spPr>
            <a:xfrm rot="18953474">
              <a:off x="8432384" y="3689615"/>
              <a:ext cx="653539" cy="65353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C97EFB8-E137-42BB-9012-C3759AB69448}"/>
                </a:ext>
              </a:extLst>
            </p:cNvPr>
            <p:cNvSpPr/>
            <p:nvPr/>
          </p:nvSpPr>
          <p:spPr>
            <a:xfrm rot="18953474">
              <a:off x="9660492" y="4640607"/>
              <a:ext cx="653539" cy="65353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5043C6BA-DF18-4763-AAB8-57695B94BA31}"/>
                </a:ext>
              </a:extLst>
            </p:cNvPr>
            <p:cNvSpPr/>
            <p:nvPr/>
          </p:nvSpPr>
          <p:spPr>
            <a:xfrm rot="18953474">
              <a:off x="10858306" y="3760327"/>
              <a:ext cx="653539" cy="65353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98C18753-2B28-4025-A95A-A37626CAC948}"/>
                </a:ext>
              </a:extLst>
            </p:cNvPr>
            <p:cNvSpPr txBox="1"/>
            <p:nvPr/>
          </p:nvSpPr>
          <p:spPr>
            <a:xfrm>
              <a:off x="9292748" y="3873293"/>
              <a:ext cx="1471842" cy="338554"/>
            </a:xfrm>
            <a:prstGeom prst="rect">
              <a:avLst/>
            </a:prstGeom>
            <a:noFill/>
          </p:spPr>
          <p:txBody>
            <a:bodyPr wrap="square" rtlCol="0">
              <a:spAutoFit/>
            </a:bodyPr>
            <a:lstStyle/>
            <a:p>
              <a:r>
                <a:rPr lang="en-US" sz="1600">
                  <a:latin typeface="Montserrat" panose="00000500000000000000" pitchFamily="2" charset="0"/>
                </a:rPr>
                <a:t>DEADLOCK</a:t>
              </a:r>
            </a:p>
          </p:txBody>
        </p:sp>
        <p:sp>
          <p:nvSpPr>
            <p:cNvPr id="32" name="TextBox 31">
              <a:extLst>
                <a:ext uri="{FF2B5EF4-FFF2-40B4-BE49-F238E27FC236}">
                  <a16:creationId xmlns:a16="http://schemas.microsoft.com/office/drawing/2014/main" id="{69E6C481-CB92-4C31-A7A5-9E68C7938635}"/>
                </a:ext>
              </a:extLst>
            </p:cNvPr>
            <p:cNvSpPr txBox="1"/>
            <p:nvPr/>
          </p:nvSpPr>
          <p:spPr>
            <a:xfrm>
              <a:off x="9774298" y="2864013"/>
              <a:ext cx="447591" cy="369332"/>
            </a:xfrm>
            <a:prstGeom prst="rect">
              <a:avLst/>
            </a:prstGeom>
            <a:noFill/>
          </p:spPr>
          <p:txBody>
            <a:bodyPr wrap="square" rtlCol="0">
              <a:spAutoFit/>
            </a:bodyPr>
            <a:lstStyle/>
            <a:p>
              <a:r>
                <a:rPr lang="en-US" b="1">
                  <a:latin typeface="Montserrat" panose="00000500000000000000" pitchFamily="2" charset="0"/>
                </a:rPr>
                <a:t>P1</a:t>
              </a:r>
            </a:p>
          </p:txBody>
        </p:sp>
        <p:sp>
          <p:nvSpPr>
            <p:cNvPr id="79" name="TextBox 78">
              <a:extLst>
                <a:ext uri="{FF2B5EF4-FFF2-40B4-BE49-F238E27FC236}">
                  <a16:creationId xmlns:a16="http://schemas.microsoft.com/office/drawing/2014/main" id="{083C86DA-46D9-4B72-92F3-972508C6C857}"/>
                </a:ext>
              </a:extLst>
            </p:cNvPr>
            <p:cNvSpPr txBox="1"/>
            <p:nvPr/>
          </p:nvSpPr>
          <p:spPr>
            <a:xfrm>
              <a:off x="9752635" y="4788445"/>
              <a:ext cx="514921" cy="369332"/>
            </a:xfrm>
            <a:prstGeom prst="rect">
              <a:avLst/>
            </a:prstGeom>
            <a:noFill/>
          </p:spPr>
          <p:txBody>
            <a:bodyPr wrap="square" rtlCol="0">
              <a:spAutoFit/>
            </a:bodyPr>
            <a:lstStyle/>
            <a:p>
              <a:r>
                <a:rPr lang="en-US" b="1">
                  <a:latin typeface="Montserrat" panose="00000500000000000000" pitchFamily="2" charset="0"/>
                </a:rPr>
                <a:t>P3</a:t>
              </a:r>
            </a:p>
          </p:txBody>
        </p:sp>
        <p:sp>
          <p:nvSpPr>
            <p:cNvPr id="81" name="TextBox 80">
              <a:extLst>
                <a:ext uri="{FF2B5EF4-FFF2-40B4-BE49-F238E27FC236}">
                  <a16:creationId xmlns:a16="http://schemas.microsoft.com/office/drawing/2014/main" id="{84FB86E5-3384-4E36-92ED-EFB7B436E147}"/>
                </a:ext>
              </a:extLst>
            </p:cNvPr>
            <p:cNvSpPr txBox="1"/>
            <p:nvPr/>
          </p:nvSpPr>
          <p:spPr>
            <a:xfrm>
              <a:off x="8521177" y="3806262"/>
              <a:ext cx="540538" cy="369332"/>
            </a:xfrm>
            <a:prstGeom prst="rect">
              <a:avLst/>
            </a:prstGeom>
            <a:noFill/>
          </p:spPr>
          <p:txBody>
            <a:bodyPr wrap="square" rtlCol="0">
              <a:spAutoFit/>
            </a:bodyPr>
            <a:lstStyle/>
            <a:p>
              <a:r>
                <a:rPr lang="en-US" b="1">
                  <a:latin typeface="Montserrat" panose="00000500000000000000" pitchFamily="2" charset="0"/>
                </a:rPr>
                <a:t>P2</a:t>
              </a:r>
            </a:p>
          </p:txBody>
        </p:sp>
        <p:sp>
          <p:nvSpPr>
            <p:cNvPr id="83" name="TextBox 82">
              <a:extLst>
                <a:ext uri="{FF2B5EF4-FFF2-40B4-BE49-F238E27FC236}">
                  <a16:creationId xmlns:a16="http://schemas.microsoft.com/office/drawing/2014/main" id="{93330D18-150F-49ED-AE4B-3E0FD8041058}"/>
                </a:ext>
              </a:extLst>
            </p:cNvPr>
            <p:cNvSpPr txBox="1"/>
            <p:nvPr/>
          </p:nvSpPr>
          <p:spPr>
            <a:xfrm>
              <a:off x="10957637" y="3881679"/>
              <a:ext cx="518301" cy="369332"/>
            </a:xfrm>
            <a:prstGeom prst="rect">
              <a:avLst/>
            </a:prstGeom>
            <a:noFill/>
          </p:spPr>
          <p:txBody>
            <a:bodyPr wrap="square" rtlCol="0">
              <a:spAutoFit/>
            </a:bodyPr>
            <a:lstStyle/>
            <a:p>
              <a:r>
                <a:rPr lang="en-US" b="1">
                  <a:latin typeface="Montserrat" panose="00000500000000000000" pitchFamily="2" charset="0"/>
                </a:rPr>
                <a:t>P4</a:t>
              </a:r>
            </a:p>
          </p:txBody>
        </p:sp>
      </p:grpSp>
      <p:sp>
        <p:nvSpPr>
          <p:cNvPr id="49" name="TextBox 48">
            <a:extLst>
              <a:ext uri="{FF2B5EF4-FFF2-40B4-BE49-F238E27FC236}">
                <a16:creationId xmlns:a16="http://schemas.microsoft.com/office/drawing/2014/main" id="{3D41DFDA-641D-418F-A9CC-882C87CEEE1F}"/>
              </a:ext>
            </a:extLst>
          </p:cNvPr>
          <p:cNvSpPr txBox="1"/>
          <p:nvPr/>
        </p:nvSpPr>
        <p:spPr>
          <a:xfrm>
            <a:off x="5998319" y="6026441"/>
            <a:ext cx="6121152" cy="646331"/>
          </a:xfrm>
          <a:prstGeom prst="rect">
            <a:avLst/>
          </a:prstGeom>
          <a:noFill/>
        </p:spPr>
        <p:txBody>
          <a:bodyPr wrap="square">
            <a:spAutoFit/>
          </a:bodyPr>
          <a:lstStyle/>
          <a:p>
            <a:r>
              <a:rPr lang="en-US">
                <a:latin typeface="Montserrat" panose="00000500000000000000" pitchFamily="2" charset="0"/>
                <a:hlinkClick r:id="rId6"/>
              </a:rPr>
              <a:t>https://github.com/DwangDNguyen/deadlock/tree/master</a:t>
            </a:r>
            <a:r>
              <a:rPr lang="en-US">
                <a:latin typeface="Montserrat" panose="00000500000000000000" pitchFamily="2" charset="0"/>
              </a:rPr>
              <a:t> - link </a:t>
            </a:r>
            <a:r>
              <a:rPr lang="en-US" err="1">
                <a:latin typeface="Montserrat" panose="00000500000000000000" pitchFamily="2" charset="0"/>
              </a:rPr>
              <a:t>Github</a:t>
            </a:r>
            <a:endParaRPr lang="en-US">
              <a:latin typeface="Montserrat" panose="00000500000000000000" pitchFamily="2" charset="0"/>
            </a:endParaRPr>
          </a:p>
        </p:txBody>
      </p:sp>
    </p:spTree>
    <p:extLst>
      <p:ext uri="{BB962C8B-B14F-4D97-AF65-F5344CB8AC3E}">
        <p14:creationId xmlns:p14="http://schemas.microsoft.com/office/powerpoint/2010/main" val="787667330"/>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4000" fill="hold"/>
                                        <p:tgtEl>
                                          <p:spTgt spid="45"/>
                                        </p:tgtEl>
                                        <p:attrNameLst>
                                          <p:attrName>r</p:attrName>
                                        </p:attrNameLst>
                                      </p:cBhvr>
                                    </p:animRot>
                                  </p:childTnLst>
                                </p:cTn>
                              </p:par>
                              <p:par>
                                <p:cTn id="7" presetID="45" presetClass="exit" presetSubtype="0" fill="hold" nodeType="withEffect">
                                  <p:stCondLst>
                                    <p:cond delay="0"/>
                                  </p:stCondLst>
                                  <p:childTnLst>
                                    <p:animEffect transition="out" filter="fade">
                                      <p:cBhvr>
                                        <p:cTn id="8" dur="59000"/>
                                        <p:tgtEl>
                                          <p:spTgt spid="2"/>
                                        </p:tgtEl>
                                      </p:cBhvr>
                                    </p:animEffect>
                                    <p:anim calcmode="lin" valueType="num">
                                      <p:cBhvr>
                                        <p:cTn id="9" dur="59000"/>
                                        <p:tgtEl>
                                          <p:spTgt spid="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0" dur="59000"/>
                                        <p:tgtEl>
                                          <p:spTgt spid="2"/>
                                        </p:tgtEl>
                                        <p:attrNameLst>
                                          <p:attrName>ppt_h</p:attrName>
                                        </p:attrNameLst>
                                      </p:cBhvr>
                                      <p:tavLst>
                                        <p:tav tm="0">
                                          <p:val>
                                            <p:strVal val="ppt_h"/>
                                          </p:val>
                                        </p:tav>
                                        <p:tav tm="100000">
                                          <p:val>
                                            <p:strVal val="ppt_h"/>
                                          </p:val>
                                        </p:tav>
                                      </p:tavLst>
                                    </p:anim>
                                    <p:set>
                                      <p:cBhvr>
                                        <p:cTn id="11" dur="1" fill="hold">
                                          <p:stCondLst>
                                            <p:cond delay="58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529BECC1-C6CB-4DBF-89EF-CC322F9C784C}"/>
              </a:ext>
            </a:extLst>
          </p:cNvPr>
          <p:cNvSpPr/>
          <p:nvPr/>
        </p:nvSpPr>
        <p:spPr>
          <a:xfrm>
            <a:off x="867007" y="1053880"/>
            <a:ext cx="4664282" cy="517475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2">
            <a:extLst>
              <a:ext uri="{FF2B5EF4-FFF2-40B4-BE49-F238E27FC236}">
                <a16:creationId xmlns:a16="http://schemas.microsoft.com/office/drawing/2014/main" id="{C1B0AB4E-DDE5-49B4-A4C0-0646AE4101FE}"/>
              </a:ext>
            </a:extLst>
          </p:cNvPr>
          <p:cNvGrpSpPr/>
          <p:nvPr/>
        </p:nvGrpSpPr>
        <p:grpSpPr>
          <a:xfrm>
            <a:off x="10654626" y="118011"/>
            <a:ext cx="1352938" cy="1166326"/>
            <a:chOff x="10114384" y="822416"/>
            <a:chExt cx="1352938" cy="1166326"/>
          </a:xfrm>
        </p:grpSpPr>
        <p:cxnSp>
          <p:nvCxnSpPr>
            <p:cNvPr id="3" name="Straight Connector 2">
              <a:extLst>
                <a:ext uri="{FF2B5EF4-FFF2-40B4-BE49-F238E27FC236}">
                  <a16:creationId xmlns:a16="http://schemas.microsoft.com/office/drawing/2014/main" id="{1BC9415F-D11C-4ED3-8D62-F850104EA46E}"/>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CFD5780-6D88-49C1-BFE3-B2D0B1CC655B}"/>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 name="!!3">
            <a:extLst>
              <a:ext uri="{FF2B5EF4-FFF2-40B4-BE49-F238E27FC236}">
                <a16:creationId xmlns:a16="http://schemas.microsoft.com/office/drawing/2014/main" id="{AB263B5F-230C-4925-A777-350EF239238A}"/>
              </a:ext>
            </a:extLst>
          </p:cNvPr>
          <p:cNvGrpSpPr/>
          <p:nvPr/>
        </p:nvGrpSpPr>
        <p:grpSpPr>
          <a:xfrm rot="10800000">
            <a:off x="285652" y="5439944"/>
            <a:ext cx="1352938" cy="1166326"/>
            <a:chOff x="10114384" y="822416"/>
            <a:chExt cx="1352938" cy="1166326"/>
          </a:xfrm>
        </p:grpSpPr>
        <p:cxnSp>
          <p:nvCxnSpPr>
            <p:cNvPr id="6" name="Straight Connector 5">
              <a:extLst>
                <a:ext uri="{FF2B5EF4-FFF2-40B4-BE49-F238E27FC236}">
                  <a16:creationId xmlns:a16="http://schemas.microsoft.com/office/drawing/2014/main" id="{7D2DC329-1B31-433D-BA96-81BBF43CDC29}"/>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19DF2B2-7E65-4EDF-92CD-7D3413CFA410}"/>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12B5051-1BA5-4CF9-A3B9-9711A8922BAB}"/>
              </a:ext>
            </a:extLst>
          </p:cNvPr>
          <p:cNvSpPr txBox="1"/>
          <p:nvPr/>
        </p:nvSpPr>
        <p:spPr>
          <a:xfrm>
            <a:off x="1686224" y="6410323"/>
            <a:ext cx="6118860" cy="338554"/>
          </a:xfrm>
          <a:prstGeom prst="rect">
            <a:avLst/>
          </a:prstGeom>
          <a:noFill/>
        </p:spPr>
        <p:txBody>
          <a:bodyPr wrap="square">
            <a:spAutoFit/>
          </a:bodyPr>
          <a:lstStyle/>
          <a:p>
            <a:r>
              <a:rPr lang="en-US" sz="1600">
                <a:latin typeface="Montserrat "/>
              </a:rPr>
              <a:t>Linux Operating System</a:t>
            </a:r>
          </a:p>
        </p:txBody>
      </p:sp>
      <p:pic>
        <p:nvPicPr>
          <p:cNvPr id="9" name="Graphic 8" descr="Aperture outline">
            <a:extLst>
              <a:ext uri="{FF2B5EF4-FFF2-40B4-BE49-F238E27FC236}">
                <a16:creationId xmlns:a16="http://schemas.microsoft.com/office/drawing/2014/main" id="{BF287071-DDE0-409B-A0F4-C8E2B89A4D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6015" y="6318121"/>
            <a:ext cx="522957" cy="522957"/>
          </a:xfrm>
          <a:prstGeom prst="rect">
            <a:avLst/>
          </a:prstGeom>
        </p:spPr>
      </p:pic>
      <p:sp>
        <p:nvSpPr>
          <p:cNvPr id="32" name="TextBox 31">
            <a:extLst>
              <a:ext uri="{FF2B5EF4-FFF2-40B4-BE49-F238E27FC236}">
                <a16:creationId xmlns:a16="http://schemas.microsoft.com/office/drawing/2014/main" id="{7E51B7F5-CFC0-46E6-8A1A-4A40FDFFA014}"/>
              </a:ext>
            </a:extLst>
          </p:cNvPr>
          <p:cNvSpPr txBox="1"/>
          <p:nvPr/>
        </p:nvSpPr>
        <p:spPr>
          <a:xfrm>
            <a:off x="924251" y="1297832"/>
            <a:ext cx="4607038" cy="4478149"/>
          </a:xfrm>
          <a:prstGeom prst="rect">
            <a:avLst/>
          </a:prstGeom>
          <a:noFill/>
        </p:spPr>
        <p:txBody>
          <a:bodyPr wrap="square">
            <a:spAutoFit/>
          </a:bodyPr>
          <a:lstStyle/>
          <a:p>
            <a:r>
              <a:rPr lang="en-US" sz="1500" i="0">
                <a:solidFill>
                  <a:schemeClr val="bg1"/>
                </a:solidFill>
                <a:effectLst/>
                <a:latin typeface="Montserrat" panose="00000500000000000000" pitchFamily="2" charset="0"/>
              </a:rPr>
              <a:t>std::mutex m1;</a:t>
            </a:r>
          </a:p>
          <a:p>
            <a:r>
              <a:rPr lang="en-US" sz="1500" i="0">
                <a:solidFill>
                  <a:schemeClr val="bg1"/>
                </a:solidFill>
                <a:effectLst/>
                <a:latin typeface="Montserrat" panose="00000500000000000000" pitchFamily="2" charset="0"/>
              </a:rPr>
              <a:t>std::mutex m2;</a:t>
            </a:r>
          </a:p>
          <a:p>
            <a:r>
              <a:rPr lang="en-US" sz="1500" i="1">
                <a:solidFill>
                  <a:schemeClr val="accent1">
                    <a:lumMod val="60000"/>
                    <a:lumOff val="40000"/>
                  </a:schemeClr>
                </a:solidFill>
                <a:effectLst/>
                <a:latin typeface="Montserrat" panose="00000500000000000000" pitchFamily="2" charset="0"/>
              </a:rPr>
              <a:t>void</a:t>
            </a:r>
            <a:r>
              <a:rPr lang="en-US" sz="1500" i="0">
                <a:solidFill>
                  <a:schemeClr val="bg1"/>
                </a:solidFill>
                <a:effectLst/>
                <a:latin typeface="Montserrat" panose="00000500000000000000" pitchFamily="2" charset="0"/>
              </a:rPr>
              <a:t> </a:t>
            </a:r>
            <a:r>
              <a:rPr lang="en-US" sz="1500" i="0">
                <a:solidFill>
                  <a:srgbClr val="FFFF00"/>
                </a:solidFill>
                <a:effectLst/>
                <a:latin typeface="Montserrat" panose="00000500000000000000" pitchFamily="2" charset="0"/>
              </a:rPr>
              <a:t>thread1</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m1.</a:t>
            </a:r>
            <a:r>
              <a:rPr lang="en-US" sz="1500" i="0">
                <a:solidFill>
                  <a:schemeClr val="accent1">
                    <a:lumMod val="60000"/>
                    <a:lumOff val="40000"/>
                  </a:schemeClr>
                </a:solidFill>
                <a:effectLst/>
                <a:latin typeface="Montserrat" panose="00000500000000000000" pitchFamily="2" charset="0"/>
              </a:rPr>
              <a:t>lock()</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m1.</a:t>
            </a:r>
            <a:r>
              <a:rPr lang="en-US" sz="1500" i="0">
                <a:solidFill>
                  <a:schemeClr val="accent1">
                    <a:lumMod val="60000"/>
                    <a:lumOff val="40000"/>
                  </a:schemeClr>
                </a:solidFill>
                <a:effectLst/>
                <a:latin typeface="Montserrat" panose="00000500000000000000" pitchFamily="2" charset="0"/>
              </a:rPr>
              <a:t>lock()</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m2.</a:t>
            </a:r>
            <a:r>
              <a:rPr lang="en-US" sz="1500" i="0">
                <a:solidFill>
                  <a:schemeClr val="accent1">
                    <a:lumMod val="60000"/>
                    <a:lumOff val="40000"/>
                  </a:schemeClr>
                </a:solidFill>
                <a:effectLst/>
                <a:latin typeface="Montserrat" panose="00000500000000000000" pitchFamily="2" charset="0"/>
              </a:rPr>
              <a:t>lock()</a:t>
            </a:r>
            <a:r>
              <a:rPr lang="en-US" sz="1500" i="0">
                <a:solidFill>
                  <a:schemeClr val="bg1"/>
                </a:solidFill>
                <a:effectLst/>
                <a:latin typeface="Montserrat" panose="00000500000000000000" pitchFamily="2" charset="0"/>
              </a:rPr>
              <a:t>;</a:t>
            </a:r>
          </a:p>
          <a:p>
            <a:r>
              <a:rPr lang="en-US" sz="1500" i="0" err="1">
                <a:solidFill>
                  <a:schemeClr val="bg1"/>
                </a:solidFill>
                <a:effectLst/>
                <a:latin typeface="Montserrat" panose="00000500000000000000" pitchFamily="2" charset="0"/>
              </a:rPr>
              <a:t>cout</a:t>
            </a:r>
            <a:r>
              <a:rPr lang="en-US" sz="1500" i="0">
                <a:solidFill>
                  <a:schemeClr val="bg1"/>
                </a:solidFill>
                <a:effectLst/>
                <a:latin typeface="Montserrat" panose="00000500000000000000" pitchFamily="2" charset="0"/>
              </a:rPr>
              <a:t> &lt;&lt;“</a:t>
            </a:r>
            <a:r>
              <a:rPr lang="en-US" sz="1500" i="0">
                <a:solidFill>
                  <a:srgbClr val="FFC000"/>
                </a:solidFill>
                <a:effectLst/>
                <a:latin typeface="Montserrat" panose="00000500000000000000" pitchFamily="2" charset="0"/>
              </a:rPr>
              <a:t>Thread 1 </a:t>
            </a:r>
            <a:r>
              <a:rPr lang="en-US" sz="1500" i="0" err="1">
                <a:solidFill>
                  <a:srgbClr val="FFC000"/>
                </a:solidFill>
                <a:effectLst/>
                <a:latin typeface="Montserrat" panose="00000500000000000000" pitchFamily="2" charset="0"/>
              </a:rPr>
              <a:t>duoc</a:t>
            </a:r>
            <a:r>
              <a:rPr lang="en-US" sz="1500" i="0">
                <a:solidFill>
                  <a:srgbClr val="FFC000"/>
                </a:solidFill>
                <a:effectLst/>
                <a:latin typeface="Montserrat" panose="00000500000000000000" pitchFamily="2" charset="0"/>
              </a:rPr>
              <a:t> </a:t>
            </a:r>
            <a:r>
              <a:rPr lang="en-US" sz="1500" i="0" err="1">
                <a:solidFill>
                  <a:srgbClr val="FFC000"/>
                </a:solidFill>
                <a:effectLst/>
                <a:latin typeface="Montserrat" panose="00000500000000000000" pitchFamily="2" charset="0"/>
              </a:rPr>
              <a:t>thuc</a:t>
            </a:r>
            <a:r>
              <a:rPr lang="en-US" sz="1500" i="0">
                <a:solidFill>
                  <a:srgbClr val="FFC000"/>
                </a:solidFill>
                <a:effectLst/>
                <a:latin typeface="Montserrat" panose="00000500000000000000" pitchFamily="2" charset="0"/>
              </a:rPr>
              <a:t> </a:t>
            </a:r>
            <a:r>
              <a:rPr lang="en-US" sz="1500" i="0" err="1">
                <a:solidFill>
                  <a:srgbClr val="FFC000"/>
                </a:solidFill>
                <a:effectLst/>
                <a:latin typeface="Montserrat" panose="00000500000000000000" pitchFamily="2" charset="0"/>
              </a:rPr>
              <a:t>hien</a:t>
            </a:r>
            <a:r>
              <a:rPr lang="en-US" sz="1500" i="0">
                <a:solidFill>
                  <a:srgbClr val="FFC000"/>
                </a:solidFill>
                <a:effectLst/>
                <a:latin typeface="Montserrat" panose="00000500000000000000" pitchFamily="2" charset="0"/>
              </a:rPr>
              <a:t> \n</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m1.</a:t>
            </a:r>
            <a:r>
              <a:rPr lang="en-US" sz="1500" i="0">
                <a:solidFill>
                  <a:schemeClr val="accent1">
                    <a:lumMod val="60000"/>
                    <a:lumOff val="40000"/>
                  </a:schemeClr>
                </a:solidFill>
                <a:effectLst/>
                <a:latin typeface="Montserrat" panose="00000500000000000000" pitchFamily="2" charset="0"/>
              </a:rPr>
              <a:t>unlock()</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m2.</a:t>
            </a:r>
            <a:r>
              <a:rPr lang="en-US" sz="1500" i="0">
                <a:solidFill>
                  <a:schemeClr val="accent1">
                    <a:lumMod val="60000"/>
                    <a:lumOff val="40000"/>
                  </a:schemeClr>
                </a:solidFill>
                <a:effectLst/>
                <a:latin typeface="Montserrat" panose="00000500000000000000" pitchFamily="2" charset="0"/>
              </a:rPr>
              <a:t>unlock()</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a:t>
            </a:r>
          </a:p>
          <a:p>
            <a:r>
              <a:rPr lang="en-US" sz="1500" i="1">
                <a:solidFill>
                  <a:schemeClr val="accent1">
                    <a:lumMod val="60000"/>
                    <a:lumOff val="40000"/>
                  </a:schemeClr>
                </a:solidFill>
                <a:effectLst/>
                <a:latin typeface="Montserrat" panose="00000500000000000000" pitchFamily="2" charset="0"/>
              </a:rPr>
              <a:t>void</a:t>
            </a:r>
            <a:r>
              <a:rPr lang="en-US" sz="1500" i="0">
                <a:solidFill>
                  <a:schemeClr val="bg1"/>
                </a:solidFill>
                <a:effectLst/>
                <a:latin typeface="Montserrat" panose="00000500000000000000" pitchFamily="2" charset="0"/>
              </a:rPr>
              <a:t> </a:t>
            </a:r>
            <a:r>
              <a:rPr lang="en-US" sz="1500" i="0">
                <a:solidFill>
                  <a:srgbClr val="FFFF00"/>
                </a:solidFill>
                <a:effectLst/>
                <a:latin typeface="Montserrat" panose="00000500000000000000" pitchFamily="2" charset="0"/>
              </a:rPr>
              <a:t>thread2</a:t>
            </a:r>
            <a:r>
              <a:rPr lang="en-US" sz="1500" i="0">
                <a:solidFill>
                  <a:schemeClr val="bg1"/>
                </a:solidFill>
                <a:effectLst/>
                <a:latin typeface="Montserrat" panose="00000500000000000000" pitchFamily="2" charset="0"/>
              </a:rPr>
              <a:t>(){</a:t>
            </a:r>
          </a:p>
          <a:p>
            <a:r>
              <a:rPr lang="en-US" sz="1500" i="0" err="1">
                <a:solidFill>
                  <a:schemeClr val="bg1"/>
                </a:solidFill>
                <a:effectLst/>
                <a:latin typeface="Montserrat" panose="00000500000000000000" pitchFamily="2" charset="0"/>
              </a:rPr>
              <a:t>cout</a:t>
            </a:r>
            <a:r>
              <a:rPr lang="en-US" sz="1500" i="0">
                <a:solidFill>
                  <a:schemeClr val="bg1"/>
                </a:solidFill>
                <a:effectLst/>
                <a:latin typeface="Montserrat" panose="00000500000000000000" pitchFamily="2" charset="0"/>
              </a:rPr>
              <a:t> &lt;&lt;" </a:t>
            </a:r>
            <a:r>
              <a:rPr lang="en-US" sz="1500" i="0">
                <a:solidFill>
                  <a:srgbClr val="FFC000"/>
                </a:solidFill>
                <a:effectLst/>
                <a:latin typeface="Montserrat" panose="00000500000000000000" pitchFamily="2" charset="0"/>
              </a:rPr>
              <a:t>Thread 2 </a:t>
            </a:r>
            <a:r>
              <a:rPr lang="en-US" sz="1500" i="0" err="1">
                <a:solidFill>
                  <a:srgbClr val="FFC000"/>
                </a:solidFill>
                <a:effectLst/>
                <a:latin typeface="Montserrat" panose="00000500000000000000" pitchFamily="2" charset="0"/>
              </a:rPr>
              <a:t>duoc</a:t>
            </a:r>
            <a:r>
              <a:rPr lang="en-US" sz="1500" i="0">
                <a:solidFill>
                  <a:srgbClr val="FFC000"/>
                </a:solidFill>
                <a:effectLst/>
                <a:latin typeface="Montserrat" panose="00000500000000000000" pitchFamily="2" charset="0"/>
              </a:rPr>
              <a:t> </a:t>
            </a:r>
            <a:r>
              <a:rPr lang="en-US" sz="1500" i="0" err="1">
                <a:solidFill>
                  <a:srgbClr val="FFC000"/>
                </a:solidFill>
                <a:effectLst/>
                <a:latin typeface="Montserrat" panose="00000500000000000000" pitchFamily="2" charset="0"/>
              </a:rPr>
              <a:t>thuc</a:t>
            </a:r>
            <a:r>
              <a:rPr lang="en-US" sz="1500" i="0">
                <a:solidFill>
                  <a:srgbClr val="FFC000"/>
                </a:solidFill>
                <a:effectLst/>
                <a:latin typeface="Montserrat" panose="00000500000000000000" pitchFamily="2" charset="0"/>
              </a:rPr>
              <a:t> </a:t>
            </a:r>
            <a:r>
              <a:rPr lang="en-US" sz="1500" i="0" err="1">
                <a:solidFill>
                  <a:srgbClr val="FFC000"/>
                </a:solidFill>
                <a:effectLst/>
                <a:latin typeface="Montserrat" panose="00000500000000000000" pitchFamily="2" charset="0"/>
              </a:rPr>
              <a:t>hien</a:t>
            </a:r>
            <a:r>
              <a:rPr lang="en-US" sz="1500" i="0">
                <a:solidFill>
                  <a:srgbClr val="FFC000"/>
                </a:solidFill>
                <a:effectLst/>
                <a:latin typeface="Montserrat" panose="00000500000000000000" pitchFamily="2" charset="0"/>
              </a:rPr>
              <a:t> \n</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a:t>
            </a:r>
          </a:p>
          <a:p>
            <a:r>
              <a:rPr lang="en-US" sz="1500" i="1">
                <a:solidFill>
                  <a:schemeClr val="accent1">
                    <a:lumMod val="60000"/>
                    <a:lumOff val="40000"/>
                  </a:schemeClr>
                </a:solidFill>
                <a:effectLst/>
                <a:latin typeface="Montserrat" panose="00000500000000000000" pitchFamily="2" charset="0"/>
              </a:rPr>
              <a:t>int</a:t>
            </a:r>
            <a:r>
              <a:rPr lang="en-US" sz="1500" i="0">
                <a:solidFill>
                  <a:schemeClr val="bg1"/>
                </a:solidFill>
                <a:effectLst/>
                <a:latin typeface="Montserrat" panose="00000500000000000000" pitchFamily="2" charset="0"/>
              </a:rPr>
              <a:t> </a:t>
            </a:r>
            <a:r>
              <a:rPr lang="en-US" sz="1500" i="0">
                <a:solidFill>
                  <a:srgbClr val="FFFF00"/>
                </a:solidFill>
                <a:effectLst/>
                <a:latin typeface="Montserrat" panose="00000500000000000000" pitchFamily="2" charset="0"/>
              </a:rPr>
              <a:t>main</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thread </a:t>
            </a:r>
            <a:r>
              <a:rPr lang="en-US" sz="1500" i="0">
                <a:solidFill>
                  <a:schemeClr val="accent1">
                    <a:lumMod val="60000"/>
                    <a:lumOff val="40000"/>
                  </a:schemeClr>
                </a:solidFill>
                <a:effectLst/>
                <a:latin typeface="Montserrat" panose="00000500000000000000" pitchFamily="2" charset="0"/>
              </a:rPr>
              <a:t>t1</a:t>
            </a:r>
            <a:r>
              <a:rPr lang="en-US" sz="1500" i="0">
                <a:solidFill>
                  <a:schemeClr val="bg1"/>
                </a:solidFill>
                <a:effectLst/>
                <a:latin typeface="Montserrat" panose="00000500000000000000" pitchFamily="2" charset="0"/>
              </a:rPr>
              <a:t>(thread1);</a:t>
            </a:r>
          </a:p>
          <a:p>
            <a:r>
              <a:rPr lang="en-US" sz="1500" i="0">
                <a:solidFill>
                  <a:schemeClr val="bg1"/>
                </a:solidFill>
                <a:effectLst/>
                <a:latin typeface="Montserrat" panose="00000500000000000000" pitchFamily="2" charset="0"/>
              </a:rPr>
              <a:t>thread </a:t>
            </a:r>
            <a:r>
              <a:rPr lang="en-US" sz="1500" i="0">
                <a:solidFill>
                  <a:schemeClr val="accent1">
                    <a:lumMod val="60000"/>
                    <a:lumOff val="40000"/>
                  </a:schemeClr>
                </a:solidFill>
                <a:effectLst/>
                <a:latin typeface="Montserrat" panose="00000500000000000000" pitchFamily="2" charset="0"/>
              </a:rPr>
              <a:t>t2</a:t>
            </a:r>
            <a:r>
              <a:rPr lang="en-US" sz="1500" i="0">
                <a:solidFill>
                  <a:schemeClr val="bg1"/>
                </a:solidFill>
                <a:effectLst/>
                <a:latin typeface="Montserrat" panose="00000500000000000000" pitchFamily="2" charset="0"/>
              </a:rPr>
              <a:t>(thread2);</a:t>
            </a:r>
          </a:p>
          <a:p>
            <a:r>
              <a:rPr lang="en-US" sz="1500" i="0">
                <a:solidFill>
                  <a:schemeClr val="bg1"/>
                </a:solidFill>
                <a:effectLst/>
                <a:latin typeface="Montserrat" panose="00000500000000000000" pitchFamily="2" charset="0"/>
              </a:rPr>
              <a:t>t1.</a:t>
            </a:r>
            <a:r>
              <a:rPr lang="en-US" sz="1500" i="0">
                <a:solidFill>
                  <a:srgbClr val="00B0F0"/>
                </a:solidFill>
                <a:effectLst/>
                <a:latin typeface="Montserrat" panose="00000500000000000000" pitchFamily="2" charset="0"/>
              </a:rPr>
              <a:t>join</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t2.</a:t>
            </a:r>
            <a:r>
              <a:rPr lang="en-US" sz="1500" i="0">
                <a:solidFill>
                  <a:srgbClr val="00B0F0"/>
                </a:solidFill>
                <a:effectLst/>
                <a:latin typeface="Montserrat" panose="00000500000000000000" pitchFamily="2" charset="0"/>
              </a:rPr>
              <a:t>join</a:t>
            </a:r>
            <a:r>
              <a:rPr lang="en-US" sz="1500" i="0">
                <a:solidFill>
                  <a:schemeClr val="bg1"/>
                </a:solidFill>
                <a:effectLst/>
                <a:latin typeface="Montserrat" panose="00000500000000000000" pitchFamily="2" charset="0"/>
              </a:rPr>
              <a:t>();</a:t>
            </a:r>
          </a:p>
          <a:p>
            <a:r>
              <a:rPr lang="en-US" sz="1500">
                <a:solidFill>
                  <a:schemeClr val="bg1"/>
                </a:solidFill>
                <a:latin typeface="Montserrat" panose="00000500000000000000" pitchFamily="2" charset="0"/>
              </a:rPr>
              <a:t>}</a:t>
            </a:r>
          </a:p>
        </p:txBody>
      </p:sp>
      <p:cxnSp>
        <p:nvCxnSpPr>
          <p:cNvPr id="69" name="Straight Arrow Connector 68">
            <a:extLst>
              <a:ext uri="{FF2B5EF4-FFF2-40B4-BE49-F238E27FC236}">
                <a16:creationId xmlns:a16="http://schemas.microsoft.com/office/drawing/2014/main" id="{79F6B42A-5BEF-43E0-B4CE-AA8AFBB8B34F}"/>
              </a:ext>
            </a:extLst>
          </p:cNvPr>
          <p:cNvCxnSpPr>
            <a:cxnSpLocks/>
          </p:cNvCxnSpPr>
          <p:nvPr/>
        </p:nvCxnSpPr>
        <p:spPr>
          <a:xfrm flipH="1">
            <a:off x="2063587" y="2171683"/>
            <a:ext cx="56497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F6B39DAB-0206-4099-8FAC-E22DE00ED13F}"/>
              </a:ext>
            </a:extLst>
          </p:cNvPr>
          <p:cNvCxnSpPr>
            <a:cxnSpLocks/>
          </p:cNvCxnSpPr>
          <p:nvPr/>
        </p:nvCxnSpPr>
        <p:spPr>
          <a:xfrm flipH="1">
            <a:off x="2537249" y="2402502"/>
            <a:ext cx="478001"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5BC5CF9A-3DD3-4008-B93D-BD145D7AD976}"/>
              </a:ext>
            </a:extLst>
          </p:cNvPr>
          <p:cNvSpPr txBox="1"/>
          <p:nvPr/>
        </p:nvSpPr>
        <p:spPr>
          <a:xfrm>
            <a:off x="6848320" y="6348774"/>
            <a:ext cx="6094476" cy="523220"/>
          </a:xfrm>
          <a:prstGeom prst="rect">
            <a:avLst/>
          </a:prstGeom>
          <a:noFill/>
        </p:spPr>
        <p:txBody>
          <a:bodyPr wrap="square">
            <a:spAutoFit/>
          </a:bodyPr>
          <a:lstStyle/>
          <a:p>
            <a:r>
              <a:rPr lang="en-US" sz="1400">
                <a:latin typeface="Montserrat" panose="00000500000000000000" pitchFamily="2" charset="0"/>
                <a:hlinkClick r:id="rId4"/>
              </a:rPr>
              <a:t>https://www.cs.rpi.edu/academics/courses/fall04/os/c10/</a:t>
            </a:r>
            <a:r>
              <a:rPr lang="en-US" sz="1400">
                <a:latin typeface="Montserrat" panose="00000500000000000000" pitchFamily="2" charset="0"/>
              </a:rPr>
              <a:t> -Operating Systems </a:t>
            </a:r>
            <a:r>
              <a:rPr lang="en-US" sz="1400" err="1">
                <a:latin typeface="Montserrat" panose="00000500000000000000" pitchFamily="2" charset="0"/>
              </a:rPr>
              <a:t>DeadLock</a:t>
            </a:r>
            <a:endParaRPr lang="en-US" sz="1400">
              <a:latin typeface="Montserrat" panose="00000500000000000000" pitchFamily="2" charset="0"/>
            </a:endParaRPr>
          </a:p>
        </p:txBody>
      </p:sp>
      <p:sp>
        <p:nvSpPr>
          <p:cNvPr id="10" name="TextBox 9">
            <a:extLst>
              <a:ext uri="{FF2B5EF4-FFF2-40B4-BE49-F238E27FC236}">
                <a16:creationId xmlns:a16="http://schemas.microsoft.com/office/drawing/2014/main" id="{7F990BF7-3559-4378-BDBB-54D7C7CA8B00}"/>
              </a:ext>
            </a:extLst>
          </p:cNvPr>
          <p:cNvSpPr txBox="1"/>
          <p:nvPr/>
        </p:nvSpPr>
        <p:spPr>
          <a:xfrm>
            <a:off x="264840" y="232234"/>
            <a:ext cx="1723703" cy="369332"/>
          </a:xfrm>
          <a:prstGeom prst="rect">
            <a:avLst/>
          </a:prstGeom>
          <a:noFill/>
        </p:spPr>
        <p:txBody>
          <a:bodyPr wrap="square" rtlCol="0">
            <a:spAutoFit/>
          </a:bodyPr>
          <a:lstStyle/>
          <a:p>
            <a:r>
              <a:rPr lang="en-US" b="1">
                <a:latin typeface="Montserrat" panose="00000500000000000000" pitchFamily="2" charset="0"/>
              </a:rPr>
              <a:t>Example </a:t>
            </a:r>
          </a:p>
        </p:txBody>
      </p:sp>
      <p:sp>
        <p:nvSpPr>
          <p:cNvPr id="11" name="TextBox 10">
            <a:extLst>
              <a:ext uri="{FF2B5EF4-FFF2-40B4-BE49-F238E27FC236}">
                <a16:creationId xmlns:a16="http://schemas.microsoft.com/office/drawing/2014/main" id="{18F0EC00-061E-4864-8263-D84A533725F3}"/>
              </a:ext>
            </a:extLst>
          </p:cNvPr>
          <p:cNvSpPr txBox="1"/>
          <p:nvPr/>
        </p:nvSpPr>
        <p:spPr>
          <a:xfrm>
            <a:off x="1425231" y="688657"/>
            <a:ext cx="3708606" cy="338554"/>
          </a:xfrm>
          <a:prstGeom prst="rect">
            <a:avLst/>
          </a:prstGeom>
          <a:noFill/>
        </p:spPr>
        <p:txBody>
          <a:bodyPr wrap="square" rtlCol="0">
            <a:spAutoFit/>
          </a:bodyPr>
          <a:lstStyle/>
          <a:p>
            <a:r>
              <a:rPr lang="en-US" sz="1600">
                <a:latin typeface="Montserrat" panose="00000500000000000000" pitchFamily="2" charset="0"/>
              </a:rPr>
              <a:t>Sử </a:t>
            </a:r>
            <a:r>
              <a:rPr lang="en-US" sz="1600" err="1">
                <a:latin typeface="Montserrat" panose="00000500000000000000" pitchFamily="2" charset="0"/>
              </a:rPr>
              <a:t>dụng</a:t>
            </a:r>
            <a:r>
              <a:rPr lang="en-US" sz="1600">
                <a:latin typeface="Montserrat" panose="00000500000000000000" pitchFamily="2" charset="0"/>
              </a:rPr>
              <a:t> </a:t>
            </a:r>
            <a:r>
              <a:rPr lang="en-US" sz="1600" err="1">
                <a:latin typeface="Montserrat" panose="00000500000000000000" pitchFamily="2" charset="0"/>
              </a:rPr>
              <a:t>tài</a:t>
            </a:r>
            <a:r>
              <a:rPr lang="en-US" sz="1600">
                <a:latin typeface="Montserrat" panose="00000500000000000000" pitchFamily="2" charset="0"/>
              </a:rPr>
              <a:t> nguyên không hợp lý</a:t>
            </a:r>
          </a:p>
        </p:txBody>
      </p:sp>
      <p:sp>
        <p:nvSpPr>
          <p:cNvPr id="63" name="Arrow: Right 62">
            <a:extLst>
              <a:ext uri="{FF2B5EF4-FFF2-40B4-BE49-F238E27FC236}">
                <a16:creationId xmlns:a16="http://schemas.microsoft.com/office/drawing/2014/main" id="{41D25AB1-EE62-415D-8851-FE05B69E17D2}"/>
              </a:ext>
            </a:extLst>
          </p:cNvPr>
          <p:cNvSpPr/>
          <p:nvPr/>
        </p:nvSpPr>
        <p:spPr>
          <a:xfrm>
            <a:off x="5841114" y="3518513"/>
            <a:ext cx="503401" cy="27520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B9814E0F-0FD1-4026-9745-F2D80B5CD927}"/>
              </a:ext>
            </a:extLst>
          </p:cNvPr>
          <p:cNvSpPr txBox="1"/>
          <p:nvPr/>
        </p:nvSpPr>
        <p:spPr>
          <a:xfrm>
            <a:off x="6642097" y="4398543"/>
            <a:ext cx="5480979" cy="584775"/>
          </a:xfrm>
          <a:prstGeom prst="rect">
            <a:avLst/>
          </a:prstGeom>
          <a:noFill/>
        </p:spPr>
        <p:txBody>
          <a:bodyPr wrap="square" rtlCol="0">
            <a:spAutoFit/>
          </a:bodyPr>
          <a:lstStyle/>
          <a:p>
            <a:r>
              <a:rPr lang="en-US" sz="1600" err="1">
                <a:latin typeface="Montserrat" panose="00000500000000000000" pitchFamily="2" charset="0"/>
              </a:rPr>
              <a:t>Hiện</a:t>
            </a:r>
            <a:r>
              <a:rPr lang="en-US" sz="1600">
                <a:latin typeface="Montserrat" panose="00000500000000000000" pitchFamily="2" charset="0"/>
              </a:rPr>
              <a:t> </a:t>
            </a:r>
            <a:r>
              <a:rPr lang="en-US" sz="1600" err="1">
                <a:latin typeface="Montserrat" panose="00000500000000000000" pitchFamily="2" charset="0"/>
              </a:rPr>
              <a:t>tượng</a:t>
            </a:r>
            <a:r>
              <a:rPr lang="en-US" sz="1600">
                <a:latin typeface="Montserrat" panose="00000500000000000000" pitchFamily="2" charset="0"/>
              </a:rPr>
              <a:t> </a:t>
            </a:r>
            <a:r>
              <a:rPr lang="en-US" sz="1600" err="1">
                <a:latin typeface="Montserrat" panose="00000500000000000000" pitchFamily="2" charset="0"/>
              </a:rPr>
              <a:t>treo</a:t>
            </a:r>
            <a:r>
              <a:rPr lang="en-US" sz="1600">
                <a:latin typeface="Montserrat" panose="00000500000000000000" pitchFamily="2" charset="0"/>
              </a:rPr>
              <a:t> </a:t>
            </a:r>
            <a:r>
              <a:rPr lang="en-US" sz="1600" err="1">
                <a:latin typeface="Montserrat" panose="00000500000000000000" pitchFamily="2" charset="0"/>
              </a:rPr>
              <a:t>máy</a:t>
            </a:r>
            <a:r>
              <a:rPr lang="en-US" sz="1600">
                <a:latin typeface="Montserrat" panose="00000500000000000000" pitchFamily="2" charset="0"/>
              </a:rPr>
              <a:t> </a:t>
            </a:r>
            <a:r>
              <a:rPr lang="en-US" sz="1600" err="1">
                <a:latin typeface="Montserrat" panose="00000500000000000000" pitchFamily="2" charset="0"/>
              </a:rPr>
              <a:t>và</a:t>
            </a:r>
            <a:r>
              <a:rPr lang="en-US" sz="1600">
                <a:latin typeface="Montserrat" panose="00000500000000000000" pitchFamily="2" charset="0"/>
              </a:rPr>
              <a:t> </a:t>
            </a:r>
            <a:r>
              <a:rPr lang="en-US" sz="1600" err="1">
                <a:latin typeface="Montserrat" panose="00000500000000000000" pitchFamily="2" charset="0"/>
              </a:rPr>
              <a:t>bế</a:t>
            </a:r>
            <a:r>
              <a:rPr lang="en-US" sz="1600">
                <a:latin typeface="Montserrat" panose="00000500000000000000" pitchFamily="2" charset="0"/>
              </a:rPr>
              <a:t> </a:t>
            </a:r>
            <a:r>
              <a:rPr lang="en-US" sz="1600" err="1">
                <a:latin typeface="Montserrat" panose="00000500000000000000" pitchFamily="2" charset="0"/>
              </a:rPr>
              <a:t>tắc</a:t>
            </a:r>
            <a:r>
              <a:rPr lang="en-US" sz="1600">
                <a:latin typeface="Montserrat" panose="00000500000000000000" pitchFamily="2" charset="0"/>
              </a:rPr>
              <a:t> </a:t>
            </a:r>
            <a:r>
              <a:rPr lang="en-US" sz="1600" err="1">
                <a:latin typeface="Montserrat" panose="00000500000000000000" pitchFamily="2" charset="0"/>
              </a:rPr>
              <a:t>này</a:t>
            </a:r>
            <a:r>
              <a:rPr lang="en-US" sz="1600">
                <a:latin typeface="Montserrat" panose="00000500000000000000" pitchFamily="2" charset="0"/>
              </a:rPr>
              <a:t> </a:t>
            </a:r>
            <a:r>
              <a:rPr lang="en-US" sz="1600" err="1">
                <a:latin typeface="Montserrat" panose="00000500000000000000" pitchFamily="2" charset="0"/>
              </a:rPr>
              <a:t>trong</a:t>
            </a:r>
            <a:r>
              <a:rPr lang="en-US" sz="1600">
                <a:latin typeface="Montserrat" panose="00000500000000000000" pitchFamily="2" charset="0"/>
              </a:rPr>
              <a:t> </a:t>
            </a:r>
            <a:r>
              <a:rPr lang="en-US" sz="1600" err="1">
                <a:latin typeface="Montserrat" panose="00000500000000000000" pitchFamily="2" charset="0"/>
              </a:rPr>
              <a:t>chương</a:t>
            </a:r>
            <a:r>
              <a:rPr lang="en-US" sz="1600">
                <a:latin typeface="Montserrat" panose="00000500000000000000" pitchFamily="2" charset="0"/>
              </a:rPr>
              <a:t> </a:t>
            </a:r>
            <a:r>
              <a:rPr lang="en-US" sz="1600" err="1">
                <a:latin typeface="Montserrat" panose="00000500000000000000" pitchFamily="2" charset="0"/>
              </a:rPr>
              <a:t>trình</a:t>
            </a:r>
            <a:r>
              <a:rPr lang="en-US" sz="1600">
                <a:latin typeface="Montserrat" panose="00000500000000000000" pitchFamily="2" charset="0"/>
              </a:rPr>
              <a:t>. Deadlock </a:t>
            </a:r>
            <a:r>
              <a:rPr lang="en-US" sz="1600" err="1">
                <a:latin typeface="Montserrat" panose="00000500000000000000" pitchFamily="2" charset="0"/>
              </a:rPr>
              <a:t>xảy</a:t>
            </a:r>
            <a:r>
              <a:rPr lang="en-US" sz="1600">
                <a:latin typeface="Montserrat" panose="00000500000000000000" pitchFamily="2" charset="0"/>
              </a:rPr>
              <a:t> ra</a:t>
            </a:r>
          </a:p>
        </p:txBody>
      </p:sp>
      <p:pic>
        <p:nvPicPr>
          <p:cNvPr id="67" name="Picture 66">
            <a:extLst>
              <a:ext uri="{FF2B5EF4-FFF2-40B4-BE49-F238E27FC236}">
                <a16:creationId xmlns:a16="http://schemas.microsoft.com/office/drawing/2014/main" id="{1F4739FD-0C4F-42E5-A101-BC92B26EDAAC}"/>
              </a:ext>
            </a:extLst>
          </p:cNvPr>
          <p:cNvPicPr>
            <a:picLocks noChangeAspect="1"/>
          </p:cNvPicPr>
          <p:nvPr/>
        </p:nvPicPr>
        <p:blipFill>
          <a:blip r:embed="rId5"/>
          <a:stretch>
            <a:fillRect/>
          </a:stretch>
        </p:blipFill>
        <p:spPr>
          <a:xfrm>
            <a:off x="6642097" y="3258888"/>
            <a:ext cx="5480979" cy="675257"/>
          </a:xfrm>
          <a:prstGeom prst="rect">
            <a:avLst/>
          </a:prstGeom>
        </p:spPr>
      </p:pic>
      <p:sp>
        <p:nvSpPr>
          <p:cNvPr id="68" name="TextBox 67">
            <a:extLst>
              <a:ext uri="{FF2B5EF4-FFF2-40B4-BE49-F238E27FC236}">
                <a16:creationId xmlns:a16="http://schemas.microsoft.com/office/drawing/2014/main" id="{7E9DFD19-64F8-47A2-9F7C-887CA283162F}"/>
              </a:ext>
            </a:extLst>
          </p:cNvPr>
          <p:cNvSpPr txBox="1"/>
          <p:nvPr/>
        </p:nvSpPr>
        <p:spPr>
          <a:xfrm>
            <a:off x="5729068" y="3179959"/>
            <a:ext cx="666102" cy="338554"/>
          </a:xfrm>
          <a:prstGeom prst="rect">
            <a:avLst/>
          </a:prstGeom>
          <a:noFill/>
        </p:spPr>
        <p:txBody>
          <a:bodyPr wrap="square" rtlCol="0">
            <a:spAutoFit/>
          </a:bodyPr>
          <a:lstStyle/>
          <a:p>
            <a:r>
              <a:rPr lang="en-US" sz="1600">
                <a:solidFill>
                  <a:srgbClr val="FF0000"/>
                </a:solidFill>
                <a:latin typeface="Montserrat Black" panose="00000A00000000000000" pitchFamily="2" charset="0"/>
              </a:rPr>
              <a:t>Run</a:t>
            </a:r>
          </a:p>
        </p:txBody>
      </p:sp>
      <p:sp>
        <p:nvSpPr>
          <p:cNvPr id="21" name="TextBox 20">
            <a:extLst>
              <a:ext uri="{FF2B5EF4-FFF2-40B4-BE49-F238E27FC236}">
                <a16:creationId xmlns:a16="http://schemas.microsoft.com/office/drawing/2014/main" id="{8C07756D-F2B9-4FD5-B03E-49B75AF24D0B}"/>
              </a:ext>
            </a:extLst>
          </p:cNvPr>
          <p:cNvSpPr txBox="1"/>
          <p:nvPr/>
        </p:nvSpPr>
        <p:spPr>
          <a:xfrm>
            <a:off x="6526585" y="2290180"/>
            <a:ext cx="5480979" cy="338554"/>
          </a:xfrm>
          <a:prstGeom prst="rect">
            <a:avLst/>
          </a:prstGeom>
          <a:noFill/>
        </p:spPr>
        <p:txBody>
          <a:bodyPr wrap="square" rtlCol="0">
            <a:spAutoFit/>
          </a:bodyPr>
          <a:lstStyle/>
          <a:p>
            <a:r>
              <a:rPr lang="en-US" sz="1600">
                <a:latin typeface="Montserrat" panose="00000500000000000000" pitchFamily="2" charset="0"/>
              </a:rPr>
              <a:t>Khi ta khóa một mutex 2 lần liên tiếp như sau.</a:t>
            </a:r>
          </a:p>
        </p:txBody>
      </p:sp>
      <p:sp>
        <p:nvSpPr>
          <p:cNvPr id="12" name="TextBox 11">
            <a:extLst>
              <a:ext uri="{FF2B5EF4-FFF2-40B4-BE49-F238E27FC236}">
                <a16:creationId xmlns:a16="http://schemas.microsoft.com/office/drawing/2014/main" id="{126FC47F-74F5-419C-BE2B-A0034F25ACE7}"/>
              </a:ext>
            </a:extLst>
          </p:cNvPr>
          <p:cNvSpPr txBox="1"/>
          <p:nvPr/>
        </p:nvSpPr>
        <p:spPr>
          <a:xfrm>
            <a:off x="3227770" y="2028570"/>
            <a:ext cx="1579673" cy="523220"/>
          </a:xfrm>
          <a:prstGeom prst="rect">
            <a:avLst/>
          </a:prstGeom>
          <a:noFill/>
          <a:ln>
            <a:solidFill>
              <a:srgbClr val="FFFF00"/>
            </a:solidFill>
          </a:ln>
        </p:spPr>
        <p:txBody>
          <a:bodyPr wrap="square" rtlCol="0">
            <a:spAutoFit/>
          </a:bodyPr>
          <a:lstStyle/>
          <a:p>
            <a:r>
              <a:rPr lang="en-US" sz="1400">
                <a:solidFill>
                  <a:srgbClr val="FFFF00"/>
                </a:solidFill>
                <a:latin typeface="Montserrat" panose="00000500000000000000" pitchFamily="2" charset="0"/>
              </a:rPr>
              <a:t>m1 bị lock 2 lần liên tiếp</a:t>
            </a:r>
          </a:p>
        </p:txBody>
      </p:sp>
    </p:spTree>
    <p:extLst>
      <p:ext uri="{BB962C8B-B14F-4D97-AF65-F5344CB8AC3E}">
        <p14:creationId xmlns:p14="http://schemas.microsoft.com/office/powerpoint/2010/main" val="31366855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0" presetClass="entr" presetSubtype="0"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6" grpId="0"/>
      <p:bldP spid="6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529BECC1-C6CB-4DBF-89EF-CC322F9C784C}"/>
              </a:ext>
            </a:extLst>
          </p:cNvPr>
          <p:cNvSpPr/>
          <p:nvPr/>
        </p:nvSpPr>
        <p:spPr>
          <a:xfrm>
            <a:off x="867007" y="1053880"/>
            <a:ext cx="4664282" cy="517475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2">
            <a:extLst>
              <a:ext uri="{FF2B5EF4-FFF2-40B4-BE49-F238E27FC236}">
                <a16:creationId xmlns:a16="http://schemas.microsoft.com/office/drawing/2014/main" id="{C1B0AB4E-DDE5-49B4-A4C0-0646AE4101FE}"/>
              </a:ext>
            </a:extLst>
          </p:cNvPr>
          <p:cNvGrpSpPr/>
          <p:nvPr/>
        </p:nvGrpSpPr>
        <p:grpSpPr>
          <a:xfrm>
            <a:off x="10654626" y="118011"/>
            <a:ext cx="1352938" cy="1166326"/>
            <a:chOff x="10114384" y="822416"/>
            <a:chExt cx="1352938" cy="1166326"/>
          </a:xfrm>
        </p:grpSpPr>
        <p:cxnSp>
          <p:nvCxnSpPr>
            <p:cNvPr id="3" name="Straight Connector 2">
              <a:extLst>
                <a:ext uri="{FF2B5EF4-FFF2-40B4-BE49-F238E27FC236}">
                  <a16:creationId xmlns:a16="http://schemas.microsoft.com/office/drawing/2014/main" id="{1BC9415F-D11C-4ED3-8D62-F850104EA46E}"/>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CFD5780-6D88-49C1-BFE3-B2D0B1CC655B}"/>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 name="!!3">
            <a:extLst>
              <a:ext uri="{FF2B5EF4-FFF2-40B4-BE49-F238E27FC236}">
                <a16:creationId xmlns:a16="http://schemas.microsoft.com/office/drawing/2014/main" id="{AB263B5F-230C-4925-A777-350EF239238A}"/>
              </a:ext>
            </a:extLst>
          </p:cNvPr>
          <p:cNvGrpSpPr/>
          <p:nvPr/>
        </p:nvGrpSpPr>
        <p:grpSpPr>
          <a:xfrm rot="10800000">
            <a:off x="285652" y="5439944"/>
            <a:ext cx="1352938" cy="1166326"/>
            <a:chOff x="10114384" y="822416"/>
            <a:chExt cx="1352938" cy="1166326"/>
          </a:xfrm>
        </p:grpSpPr>
        <p:cxnSp>
          <p:nvCxnSpPr>
            <p:cNvPr id="6" name="Straight Connector 5">
              <a:extLst>
                <a:ext uri="{FF2B5EF4-FFF2-40B4-BE49-F238E27FC236}">
                  <a16:creationId xmlns:a16="http://schemas.microsoft.com/office/drawing/2014/main" id="{7D2DC329-1B31-433D-BA96-81BBF43CDC29}"/>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19DF2B2-7E65-4EDF-92CD-7D3413CFA410}"/>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12B5051-1BA5-4CF9-A3B9-9711A8922BAB}"/>
              </a:ext>
            </a:extLst>
          </p:cNvPr>
          <p:cNvSpPr txBox="1"/>
          <p:nvPr/>
        </p:nvSpPr>
        <p:spPr>
          <a:xfrm>
            <a:off x="1686224" y="6410323"/>
            <a:ext cx="6118860" cy="338554"/>
          </a:xfrm>
          <a:prstGeom prst="rect">
            <a:avLst/>
          </a:prstGeom>
          <a:noFill/>
        </p:spPr>
        <p:txBody>
          <a:bodyPr wrap="square">
            <a:spAutoFit/>
          </a:bodyPr>
          <a:lstStyle/>
          <a:p>
            <a:r>
              <a:rPr lang="en-US" sz="1600">
                <a:latin typeface="Montserrat "/>
              </a:rPr>
              <a:t>Linux Operating System</a:t>
            </a:r>
          </a:p>
        </p:txBody>
      </p:sp>
      <p:pic>
        <p:nvPicPr>
          <p:cNvPr id="9" name="Graphic 8" descr="Aperture outline">
            <a:extLst>
              <a:ext uri="{FF2B5EF4-FFF2-40B4-BE49-F238E27FC236}">
                <a16:creationId xmlns:a16="http://schemas.microsoft.com/office/drawing/2014/main" id="{BF287071-DDE0-409B-A0F4-C8E2B89A4D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6015" y="6318121"/>
            <a:ext cx="522957" cy="522957"/>
          </a:xfrm>
          <a:prstGeom prst="rect">
            <a:avLst/>
          </a:prstGeom>
        </p:spPr>
      </p:pic>
      <p:sp>
        <p:nvSpPr>
          <p:cNvPr id="32" name="TextBox 31">
            <a:extLst>
              <a:ext uri="{FF2B5EF4-FFF2-40B4-BE49-F238E27FC236}">
                <a16:creationId xmlns:a16="http://schemas.microsoft.com/office/drawing/2014/main" id="{7E51B7F5-CFC0-46E6-8A1A-4A40FDFFA014}"/>
              </a:ext>
            </a:extLst>
          </p:cNvPr>
          <p:cNvSpPr txBox="1"/>
          <p:nvPr/>
        </p:nvSpPr>
        <p:spPr>
          <a:xfrm>
            <a:off x="942867" y="1053880"/>
            <a:ext cx="4607038" cy="4708981"/>
          </a:xfrm>
          <a:prstGeom prst="rect">
            <a:avLst/>
          </a:prstGeom>
          <a:noFill/>
        </p:spPr>
        <p:txBody>
          <a:bodyPr wrap="square">
            <a:spAutoFit/>
          </a:bodyPr>
          <a:lstStyle/>
          <a:p>
            <a:r>
              <a:rPr lang="en-US" sz="1500" i="0">
                <a:solidFill>
                  <a:schemeClr val="bg1"/>
                </a:solidFill>
                <a:effectLst/>
                <a:latin typeface="Montserrat" panose="00000500000000000000" pitchFamily="2" charset="0"/>
              </a:rPr>
              <a:t>std::mutex m1;</a:t>
            </a:r>
          </a:p>
          <a:p>
            <a:r>
              <a:rPr lang="en-US" sz="1500" i="0">
                <a:solidFill>
                  <a:schemeClr val="bg1"/>
                </a:solidFill>
                <a:effectLst/>
                <a:latin typeface="Montserrat" panose="00000500000000000000" pitchFamily="2" charset="0"/>
              </a:rPr>
              <a:t>std::mutex m2;</a:t>
            </a:r>
          </a:p>
          <a:p>
            <a:r>
              <a:rPr lang="en-US" sz="1500" i="1">
                <a:solidFill>
                  <a:schemeClr val="accent1">
                    <a:lumMod val="60000"/>
                    <a:lumOff val="40000"/>
                  </a:schemeClr>
                </a:solidFill>
                <a:effectLst/>
                <a:latin typeface="Montserrat" panose="00000500000000000000" pitchFamily="2" charset="0"/>
              </a:rPr>
              <a:t>void</a:t>
            </a:r>
            <a:r>
              <a:rPr lang="en-US" sz="1500" i="0">
                <a:solidFill>
                  <a:schemeClr val="bg1"/>
                </a:solidFill>
                <a:effectLst/>
                <a:latin typeface="Montserrat" panose="00000500000000000000" pitchFamily="2" charset="0"/>
              </a:rPr>
              <a:t> </a:t>
            </a:r>
            <a:r>
              <a:rPr lang="en-US" sz="1500" i="0">
                <a:solidFill>
                  <a:srgbClr val="FFFF00"/>
                </a:solidFill>
                <a:effectLst/>
                <a:latin typeface="Montserrat" panose="00000500000000000000" pitchFamily="2" charset="0"/>
              </a:rPr>
              <a:t>thread1</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m1.</a:t>
            </a:r>
            <a:r>
              <a:rPr lang="en-US" sz="1500" i="0">
                <a:solidFill>
                  <a:schemeClr val="accent1">
                    <a:lumMod val="60000"/>
                    <a:lumOff val="40000"/>
                  </a:schemeClr>
                </a:solidFill>
                <a:effectLst/>
                <a:latin typeface="Montserrat" panose="00000500000000000000" pitchFamily="2" charset="0"/>
              </a:rPr>
              <a:t>lock()</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m2.</a:t>
            </a:r>
            <a:r>
              <a:rPr lang="en-US" sz="1500" i="0">
                <a:solidFill>
                  <a:schemeClr val="accent1">
                    <a:lumMod val="60000"/>
                    <a:lumOff val="40000"/>
                  </a:schemeClr>
                </a:solidFill>
                <a:effectLst/>
                <a:latin typeface="Montserrat" panose="00000500000000000000" pitchFamily="2" charset="0"/>
              </a:rPr>
              <a:t>lock()</a:t>
            </a:r>
            <a:r>
              <a:rPr lang="en-US" sz="1500" i="0">
                <a:solidFill>
                  <a:schemeClr val="bg1"/>
                </a:solidFill>
                <a:effectLst/>
                <a:latin typeface="Montserrat" panose="00000500000000000000" pitchFamily="2" charset="0"/>
              </a:rPr>
              <a:t>;</a:t>
            </a:r>
          </a:p>
          <a:p>
            <a:r>
              <a:rPr lang="en-US" sz="1500" i="0" err="1">
                <a:solidFill>
                  <a:schemeClr val="bg1"/>
                </a:solidFill>
                <a:effectLst/>
                <a:latin typeface="Montserrat" panose="00000500000000000000" pitchFamily="2" charset="0"/>
              </a:rPr>
              <a:t>cout</a:t>
            </a:r>
            <a:r>
              <a:rPr lang="en-US" sz="1500" i="0">
                <a:solidFill>
                  <a:schemeClr val="bg1"/>
                </a:solidFill>
                <a:effectLst/>
                <a:latin typeface="Montserrat" panose="00000500000000000000" pitchFamily="2" charset="0"/>
              </a:rPr>
              <a:t> &lt;&lt;“</a:t>
            </a:r>
            <a:r>
              <a:rPr lang="en-US" sz="1500" i="0">
                <a:solidFill>
                  <a:srgbClr val="FFC000"/>
                </a:solidFill>
                <a:effectLst/>
                <a:latin typeface="Montserrat" panose="00000500000000000000" pitchFamily="2" charset="0"/>
              </a:rPr>
              <a:t>Thread 1 </a:t>
            </a:r>
            <a:r>
              <a:rPr lang="en-US" sz="1500" i="0" err="1">
                <a:solidFill>
                  <a:srgbClr val="FFC000"/>
                </a:solidFill>
                <a:effectLst/>
                <a:latin typeface="Montserrat" panose="00000500000000000000" pitchFamily="2" charset="0"/>
              </a:rPr>
              <a:t>duoc</a:t>
            </a:r>
            <a:r>
              <a:rPr lang="en-US" sz="1500" i="0">
                <a:solidFill>
                  <a:srgbClr val="FFC000"/>
                </a:solidFill>
                <a:effectLst/>
                <a:latin typeface="Montserrat" panose="00000500000000000000" pitchFamily="2" charset="0"/>
              </a:rPr>
              <a:t> </a:t>
            </a:r>
            <a:r>
              <a:rPr lang="en-US" sz="1500" i="0" err="1">
                <a:solidFill>
                  <a:srgbClr val="FFC000"/>
                </a:solidFill>
                <a:effectLst/>
                <a:latin typeface="Montserrat" panose="00000500000000000000" pitchFamily="2" charset="0"/>
              </a:rPr>
              <a:t>thuc</a:t>
            </a:r>
            <a:r>
              <a:rPr lang="en-US" sz="1500" i="0">
                <a:solidFill>
                  <a:srgbClr val="FFC000"/>
                </a:solidFill>
                <a:effectLst/>
                <a:latin typeface="Montserrat" panose="00000500000000000000" pitchFamily="2" charset="0"/>
              </a:rPr>
              <a:t> </a:t>
            </a:r>
            <a:r>
              <a:rPr lang="en-US" sz="1500" i="0" err="1">
                <a:solidFill>
                  <a:srgbClr val="FFC000"/>
                </a:solidFill>
                <a:effectLst/>
                <a:latin typeface="Montserrat" panose="00000500000000000000" pitchFamily="2" charset="0"/>
              </a:rPr>
              <a:t>hien</a:t>
            </a:r>
            <a:r>
              <a:rPr lang="en-US" sz="1500" i="0">
                <a:solidFill>
                  <a:srgbClr val="FFC000"/>
                </a:solidFill>
                <a:effectLst/>
                <a:latin typeface="Montserrat" panose="00000500000000000000" pitchFamily="2" charset="0"/>
              </a:rPr>
              <a:t> \n</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a:t>
            </a:r>
          </a:p>
          <a:p>
            <a:r>
              <a:rPr lang="en-US" sz="1500" i="1">
                <a:solidFill>
                  <a:schemeClr val="accent1">
                    <a:lumMod val="60000"/>
                    <a:lumOff val="40000"/>
                  </a:schemeClr>
                </a:solidFill>
                <a:effectLst/>
                <a:latin typeface="Montserrat" panose="00000500000000000000" pitchFamily="2" charset="0"/>
              </a:rPr>
              <a:t>void</a:t>
            </a:r>
            <a:r>
              <a:rPr lang="en-US" sz="1500" i="0">
                <a:solidFill>
                  <a:schemeClr val="bg1"/>
                </a:solidFill>
                <a:effectLst/>
                <a:latin typeface="Montserrat" panose="00000500000000000000" pitchFamily="2" charset="0"/>
              </a:rPr>
              <a:t> </a:t>
            </a:r>
            <a:r>
              <a:rPr lang="en-US" sz="1500" i="0">
                <a:solidFill>
                  <a:srgbClr val="FFFF00"/>
                </a:solidFill>
                <a:effectLst/>
                <a:latin typeface="Montserrat" panose="00000500000000000000" pitchFamily="2" charset="0"/>
              </a:rPr>
              <a:t>thread2</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m1.</a:t>
            </a:r>
            <a:r>
              <a:rPr lang="en-US" sz="1500" i="0">
                <a:solidFill>
                  <a:schemeClr val="accent1">
                    <a:lumMod val="60000"/>
                    <a:lumOff val="40000"/>
                  </a:schemeClr>
                </a:solidFill>
                <a:effectLst/>
                <a:latin typeface="Montserrat" panose="00000500000000000000" pitchFamily="2" charset="0"/>
              </a:rPr>
              <a:t>lock()</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m2.</a:t>
            </a:r>
            <a:r>
              <a:rPr lang="en-US" sz="1500" i="0">
                <a:solidFill>
                  <a:schemeClr val="accent1">
                    <a:lumMod val="60000"/>
                    <a:lumOff val="40000"/>
                  </a:schemeClr>
                </a:solidFill>
                <a:effectLst/>
                <a:latin typeface="Montserrat" panose="00000500000000000000" pitchFamily="2" charset="0"/>
              </a:rPr>
              <a:t>lock()</a:t>
            </a:r>
            <a:r>
              <a:rPr lang="en-US" sz="1500" i="0">
                <a:solidFill>
                  <a:schemeClr val="bg1"/>
                </a:solidFill>
                <a:effectLst/>
                <a:latin typeface="Montserrat" panose="00000500000000000000" pitchFamily="2" charset="0"/>
              </a:rPr>
              <a:t>;</a:t>
            </a:r>
          </a:p>
          <a:p>
            <a:r>
              <a:rPr lang="en-US" sz="1500" i="0" err="1">
                <a:solidFill>
                  <a:schemeClr val="bg1"/>
                </a:solidFill>
                <a:effectLst/>
                <a:latin typeface="Montserrat" panose="00000500000000000000" pitchFamily="2" charset="0"/>
              </a:rPr>
              <a:t>cout</a:t>
            </a:r>
            <a:r>
              <a:rPr lang="en-US" sz="1500" i="0">
                <a:solidFill>
                  <a:schemeClr val="bg1"/>
                </a:solidFill>
                <a:effectLst/>
                <a:latin typeface="Montserrat" panose="00000500000000000000" pitchFamily="2" charset="0"/>
              </a:rPr>
              <a:t> &lt;&lt;" </a:t>
            </a:r>
            <a:r>
              <a:rPr lang="en-US" sz="1500" i="0">
                <a:solidFill>
                  <a:srgbClr val="FFC000"/>
                </a:solidFill>
                <a:effectLst/>
                <a:latin typeface="Montserrat" panose="00000500000000000000" pitchFamily="2" charset="0"/>
              </a:rPr>
              <a:t>Thread 2 </a:t>
            </a:r>
            <a:r>
              <a:rPr lang="en-US" sz="1500" i="0" err="1">
                <a:solidFill>
                  <a:srgbClr val="FFC000"/>
                </a:solidFill>
                <a:effectLst/>
                <a:latin typeface="Montserrat" panose="00000500000000000000" pitchFamily="2" charset="0"/>
              </a:rPr>
              <a:t>duoc</a:t>
            </a:r>
            <a:r>
              <a:rPr lang="en-US" sz="1500" i="0">
                <a:solidFill>
                  <a:srgbClr val="FFC000"/>
                </a:solidFill>
                <a:effectLst/>
                <a:latin typeface="Montserrat" panose="00000500000000000000" pitchFamily="2" charset="0"/>
              </a:rPr>
              <a:t> </a:t>
            </a:r>
            <a:r>
              <a:rPr lang="en-US" sz="1500" i="0" err="1">
                <a:solidFill>
                  <a:srgbClr val="FFC000"/>
                </a:solidFill>
                <a:effectLst/>
                <a:latin typeface="Montserrat" panose="00000500000000000000" pitchFamily="2" charset="0"/>
              </a:rPr>
              <a:t>thuc</a:t>
            </a:r>
            <a:r>
              <a:rPr lang="en-US" sz="1500" i="0">
                <a:solidFill>
                  <a:srgbClr val="FFC000"/>
                </a:solidFill>
                <a:effectLst/>
                <a:latin typeface="Montserrat" panose="00000500000000000000" pitchFamily="2" charset="0"/>
              </a:rPr>
              <a:t> </a:t>
            </a:r>
            <a:r>
              <a:rPr lang="en-US" sz="1500" i="0" err="1">
                <a:solidFill>
                  <a:srgbClr val="FFC000"/>
                </a:solidFill>
                <a:effectLst/>
                <a:latin typeface="Montserrat" panose="00000500000000000000" pitchFamily="2" charset="0"/>
              </a:rPr>
              <a:t>hien</a:t>
            </a:r>
            <a:r>
              <a:rPr lang="en-US" sz="1500" i="0">
                <a:solidFill>
                  <a:srgbClr val="FFC000"/>
                </a:solidFill>
                <a:effectLst/>
                <a:latin typeface="Montserrat" panose="00000500000000000000" pitchFamily="2" charset="0"/>
              </a:rPr>
              <a:t> \n</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m2.</a:t>
            </a:r>
            <a:r>
              <a:rPr lang="en-US" sz="1500" i="0">
                <a:solidFill>
                  <a:schemeClr val="accent1">
                    <a:lumMod val="60000"/>
                    <a:lumOff val="40000"/>
                  </a:schemeClr>
                </a:solidFill>
                <a:effectLst/>
                <a:latin typeface="Montserrat" panose="00000500000000000000" pitchFamily="2" charset="0"/>
              </a:rPr>
              <a:t>unlock()</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m1.</a:t>
            </a:r>
            <a:r>
              <a:rPr lang="en-US" sz="1500" i="0">
                <a:solidFill>
                  <a:schemeClr val="accent1">
                    <a:lumMod val="60000"/>
                    <a:lumOff val="40000"/>
                  </a:schemeClr>
                </a:solidFill>
                <a:effectLst/>
                <a:latin typeface="Montserrat" panose="00000500000000000000" pitchFamily="2" charset="0"/>
              </a:rPr>
              <a:t>unlock()</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a:t>
            </a:r>
          </a:p>
          <a:p>
            <a:r>
              <a:rPr lang="en-US" sz="1500" i="1">
                <a:solidFill>
                  <a:schemeClr val="accent1">
                    <a:lumMod val="60000"/>
                    <a:lumOff val="40000"/>
                  </a:schemeClr>
                </a:solidFill>
                <a:effectLst/>
                <a:latin typeface="Montserrat" panose="00000500000000000000" pitchFamily="2" charset="0"/>
              </a:rPr>
              <a:t>int</a:t>
            </a:r>
            <a:r>
              <a:rPr lang="en-US" sz="1500" i="0">
                <a:solidFill>
                  <a:schemeClr val="bg1"/>
                </a:solidFill>
                <a:effectLst/>
                <a:latin typeface="Montserrat" panose="00000500000000000000" pitchFamily="2" charset="0"/>
              </a:rPr>
              <a:t> </a:t>
            </a:r>
            <a:r>
              <a:rPr lang="en-US" sz="1500" i="0">
                <a:solidFill>
                  <a:srgbClr val="FFFF00"/>
                </a:solidFill>
                <a:effectLst/>
                <a:latin typeface="Montserrat" panose="00000500000000000000" pitchFamily="2" charset="0"/>
              </a:rPr>
              <a:t>main</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thread </a:t>
            </a:r>
            <a:r>
              <a:rPr lang="en-US" sz="1500" i="0">
                <a:solidFill>
                  <a:schemeClr val="accent1">
                    <a:lumMod val="60000"/>
                    <a:lumOff val="40000"/>
                  </a:schemeClr>
                </a:solidFill>
                <a:effectLst/>
                <a:latin typeface="Montserrat" panose="00000500000000000000" pitchFamily="2" charset="0"/>
              </a:rPr>
              <a:t>t1</a:t>
            </a:r>
            <a:r>
              <a:rPr lang="en-US" sz="1500" i="0">
                <a:solidFill>
                  <a:schemeClr val="bg1"/>
                </a:solidFill>
                <a:effectLst/>
                <a:latin typeface="Montserrat" panose="00000500000000000000" pitchFamily="2" charset="0"/>
              </a:rPr>
              <a:t>(thread1);</a:t>
            </a:r>
          </a:p>
          <a:p>
            <a:r>
              <a:rPr lang="en-US" sz="1500" i="0">
                <a:solidFill>
                  <a:schemeClr val="bg1"/>
                </a:solidFill>
                <a:effectLst/>
                <a:latin typeface="Montserrat" panose="00000500000000000000" pitchFamily="2" charset="0"/>
              </a:rPr>
              <a:t>thread </a:t>
            </a:r>
            <a:r>
              <a:rPr lang="en-US" sz="1500" i="0">
                <a:solidFill>
                  <a:schemeClr val="accent1">
                    <a:lumMod val="60000"/>
                    <a:lumOff val="40000"/>
                  </a:schemeClr>
                </a:solidFill>
                <a:effectLst/>
                <a:latin typeface="Montserrat" panose="00000500000000000000" pitchFamily="2" charset="0"/>
              </a:rPr>
              <a:t>t2</a:t>
            </a:r>
            <a:r>
              <a:rPr lang="en-US" sz="1500" i="0">
                <a:solidFill>
                  <a:schemeClr val="bg1"/>
                </a:solidFill>
                <a:effectLst/>
                <a:latin typeface="Montserrat" panose="00000500000000000000" pitchFamily="2" charset="0"/>
              </a:rPr>
              <a:t>(thread2);</a:t>
            </a:r>
          </a:p>
          <a:p>
            <a:r>
              <a:rPr lang="en-US" sz="1500" i="0">
                <a:solidFill>
                  <a:schemeClr val="bg1"/>
                </a:solidFill>
                <a:effectLst/>
                <a:latin typeface="Montserrat" panose="00000500000000000000" pitchFamily="2" charset="0"/>
              </a:rPr>
              <a:t>t1.</a:t>
            </a:r>
            <a:r>
              <a:rPr lang="en-US" sz="1500" i="0">
                <a:solidFill>
                  <a:srgbClr val="00B0F0"/>
                </a:solidFill>
                <a:effectLst/>
                <a:latin typeface="Montserrat" panose="00000500000000000000" pitchFamily="2" charset="0"/>
              </a:rPr>
              <a:t>join</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t2.</a:t>
            </a:r>
            <a:r>
              <a:rPr lang="en-US" sz="1500" i="0">
                <a:solidFill>
                  <a:srgbClr val="00B0F0"/>
                </a:solidFill>
                <a:effectLst/>
                <a:latin typeface="Montserrat" panose="00000500000000000000" pitchFamily="2" charset="0"/>
              </a:rPr>
              <a:t>join</a:t>
            </a:r>
            <a:r>
              <a:rPr lang="en-US" sz="1500" i="0">
                <a:solidFill>
                  <a:schemeClr val="bg1"/>
                </a:solidFill>
                <a:effectLst/>
                <a:latin typeface="Montserrat" panose="00000500000000000000" pitchFamily="2" charset="0"/>
              </a:rPr>
              <a:t>();</a:t>
            </a:r>
          </a:p>
          <a:p>
            <a:r>
              <a:rPr lang="en-US" sz="1500">
                <a:solidFill>
                  <a:schemeClr val="bg1"/>
                </a:solidFill>
                <a:latin typeface="Montserrat" panose="00000500000000000000" pitchFamily="2" charset="0"/>
              </a:rPr>
              <a:t>}</a:t>
            </a:r>
          </a:p>
        </p:txBody>
      </p:sp>
      <p:sp>
        <p:nvSpPr>
          <p:cNvPr id="64" name="Arrow: Right 63">
            <a:extLst>
              <a:ext uri="{FF2B5EF4-FFF2-40B4-BE49-F238E27FC236}">
                <a16:creationId xmlns:a16="http://schemas.microsoft.com/office/drawing/2014/main" id="{2C395DE4-ACCE-4A85-B431-0D7456FED46C}"/>
              </a:ext>
            </a:extLst>
          </p:cNvPr>
          <p:cNvSpPr/>
          <p:nvPr/>
        </p:nvSpPr>
        <p:spPr>
          <a:xfrm>
            <a:off x="5841114" y="3518513"/>
            <a:ext cx="503401" cy="27520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79F6B42A-5BEF-43E0-B4CE-AA8AFBB8B34F}"/>
              </a:ext>
            </a:extLst>
          </p:cNvPr>
          <p:cNvCxnSpPr>
            <a:cxnSpLocks/>
          </p:cNvCxnSpPr>
          <p:nvPr/>
        </p:nvCxnSpPr>
        <p:spPr>
          <a:xfrm flipH="1">
            <a:off x="1994330" y="1928026"/>
            <a:ext cx="56497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2DE7C29-A4E4-4CA7-A0FE-D3409448CE56}"/>
              </a:ext>
            </a:extLst>
          </p:cNvPr>
          <p:cNvCxnSpPr>
            <a:cxnSpLocks/>
          </p:cNvCxnSpPr>
          <p:nvPr/>
        </p:nvCxnSpPr>
        <p:spPr>
          <a:xfrm flipH="1">
            <a:off x="2121709" y="3048635"/>
            <a:ext cx="57075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F6B39DAB-0206-4099-8FAC-E22DE00ED13F}"/>
              </a:ext>
            </a:extLst>
          </p:cNvPr>
          <p:cNvCxnSpPr>
            <a:cxnSpLocks/>
          </p:cNvCxnSpPr>
          <p:nvPr/>
        </p:nvCxnSpPr>
        <p:spPr>
          <a:xfrm flipH="1">
            <a:off x="2559301" y="2136172"/>
            <a:ext cx="478001"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CEA5E41-888C-4472-8049-6C77C81C516C}"/>
              </a:ext>
            </a:extLst>
          </p:cNvPr>
          <p:cNvCxnSpPr>
            <a:cxnSpLocks/>
          </p:cNvCxnSpPr>
          <p:nvPr/>
        </p:nvCxnSpPr>
        <p:spPr>
          <a:xfrm flipH="1">
            <a:off x="2559301" y="3283049"/>
            <a:ext cx="572269"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5BC5CF9A-3DD3-4008-B93D-BD145D7AD976}"/>
              </a:ext>
            </a:extLst>
          </p:cNvPr>
          <p:cNvSpPr txBox="1"/>
          <p:nvPr/>
        </p:nvSpPr>
        <p:spPr>
          <a:xfrm>
            <a:off x="6848320" y="6348774"/>
            <a:ext cx="6094476" cy="523220"/>
          </a:xfrm>
          <a:prstGeom prst="rect">
            <a:avLst/>
          </a:prstGeom>
          <a:noFill/>
        </p:spPr>
        <p:txBody>
          <a:bodyPr wrap="square">
            <a:spAutoFit/>
          </a:bodyPr>
          <a:lstStyle/>
          <a:p>
            <a:r>
              <a:rPr lang="en-US" sz="1400">
                <a:latin typeface="Montserrat" panose="00000500000000000000" pitchFamily="2" charset="0"/>
                <a:hlinkClick r:id="rId4"/>
              </a:rPr>
              <a:t>https://www.cs.rpi.edu/academics/courses/fall04/os/c10/</a:t>
            </a:r>
            <a:r>
              <a:rPr lang="en-US" sz="1400">
                <a:latin typeface="Montserrat" panose="00000500000000000000" pitchFamily="2" charset="0"/>
              </a:rPr>
              <a:t> -Operating Systems </a:t>
            </a:r>
            <a:r>
              <a:rPr lang="en-US" sz="1400" err="1">
                <a:latin typeface="Montserrat" panose="00000500000000000000" pitchFamily="2" charset="0"/>
              </a:rPr>
              <a:t>DeadLock</a:t>
            </a:r>
            <a:endParaRPr lang="en-US" sz="1400">
              <a:latin typeface="Montserrat" panose="00000500000000000000" pitchFamily="2" charset="0"/>
            </a:endParaRPr>
          </a:p>
        </p:txBody>
      </p:sp>
      <p:sp>
        <p:nvSpPr>
          <p:cNvPr id="83" name="TextBox 82">
            <a:extLst>
              <a:ext uri="{FF2B5EF4-FFF2-40B4-BE49-F238E27FC236}">
                <a16:creationId xmlns:a16="http://schemas.microsoft.com/office/drawing/2014/main" id="{C1E521E9-524F-4FAF-A862-41FB18F08F93}"/>
              </a:ext>
            </a:extLst>
          </p:cNvPr>
          <p:cNvSpPr txBox="1"/>
          <p:nvPr/>
        </p:nvSpPr>
        <p:spPr>
          <a:xfrm>
            <a:off x="5729068" y="3179959"/>
            <a:ext cx="666102" cy="338554"/>
          </a:xfrm>
          <a:prstGeom prst="rect">
            <a:avLst/>
          </a:prstGeom>
          <a:noFill/>
        </p:spPr>
        <p:txBody>
          <a:bodyPr wrap="square" rtlCol="0">
            <a:spAutoFit/>
          </a:bodyPr>
          <a:lstStyle/>
          <a:p>
            <a:r>
              <a:rPr lang="en-US" sz="1600">
                <a:solidFill>
                  <a:srgbClr val="FF0000"/>
                </a:solidFill>
                <a:latin typeface="Montserrat Black" panose="00000A00000000000000" pitchFamily="2" charset="0"/>
              </a:rPr>
              <a:t>Run</a:t>
            </a:r>
          </a:p>
        </p:txBody>
      </p:sp>
      <p:sp>
        <p:nvSpPr>
          <p:cNvPr id="84" name="TextBox 83">
            <a:extLst>
              <a:ext uri="{FF2B5EF4-FFF2-40B4-BE49-F238E27FC236}">
                <a16:creationId xmlns:a16="http://schemas.microsoft.com/office/drawing/2014/main" id="{12C62552-1380-4E50-9ABA-ED0C27580B81}"/>
              </a:ext>
            </a:extLst>
          </p:cNvPr>
          <p:cNvSpPr txBox="1"/>
          <p:nvPr/>
        </p:nvSpPr>
        <p:spPr>
          <a:xfrm>
            <a:off x="6642097" y="4398543"/>
            <a:ext cx="5480979" cy="584775"/>
          </a:xfrm>
          <a:prstGeom prst="rect">
            <a:avLst/>
          </a:prstGeom>
          <a:noFill/>
        </p:spPr>
        <p:txBody>
          <a:bodyPr wrap="square" rtlCol="0">
            <a:spAutoFit/>
          </a:bodyPr>
          <a:lstStyle/>
          <a:p>
            <a:r>
              <a:rPr lang="en-US" sz="1600" err="1">
                <a:latin typeface="Montserrat" panose="00000500000000000000" pitchFamily="2" charset="0"/>
              </a:rPr>
              <a:t>Hiện</a:t>
            </a:r>
            <a:r>
              <a:rPr lang="en-US" sz="1600">
                <a:latin typeface="Montserrat" panose="00000500000000000000" pitchFamily="2" charset="0"/>
              </a:rPr>
              <a:t> </a:t>
            </a:r>
            <a:r>
              <a:rPr lang="en-US" sz="1600" err="1">
                <a:latin typeface="Montserrat" panose="00000500000000000000" pitchFamily="2" charset="0"/>
              </a:rPr>
              <a:t>tượng</a:t>
            </a:r>
            <a:r>
              <a:rPr lang="en-US" sz="1600">
                <a:latin typeface="Montserrat" panose="00000500000000000000" pitchFamily="2" charset="0"/>
              </a:rPr>
              <a:t> </a:t>
            </a:r>
            <a:r>
              <a:rPr lang="en-US" sz="1600" err="1">
                <a:latin typeface="Montserrat" panose="00000500000000000000" pitchFamily="2" charset="0"/>
              </a:rPr>
              <a:t>treo</a:t>
            </a:r>
            <a:r>
              <a:rPr lang="en-US" sz="1600">
                <a:latin typeface="Montserrat" panose="00000500000000000000" pitchFamily="2" charset="0"/>
              </a:rPr>
              <a:t> </a:t>
            </a:r>
            <a:r>
              <a:rPr lang="en-US" sz="1600" err="1">
                <a:latin typeface="Montserrat" panose="00000500000000000000" pitchFamily="2" charset="0"/>
              </a:rPr>
              <a:t>máy</a:t>
            </a:r>
            <a:r>
              <a:rPr lang="en-US" sz="1600">
                <a:latin typeface="Montserrat" panose="00000500000000000000" pitchFamily="2" charset="0"/>
              </a:rPr>
              <a:t> </a:t>
            </a:r>
            <a:r>
              <a:rPr lang="en-US" sz="1600" err="1">
                <a:latin typeface="Montserrat" panose="00000500000000000000" pitchFamily="2" charset="0"/>
              </a:rPr>
              <a:t>và</a:t>
            </a:r>
            <a:r>
              <a:rPr lang="en-US" sz="1600">
                <a:latin typeface="Montserrat" panose="00000500000000000000" pitchFamily="2" charset="0"/>
              </a:rPr>
              <a:t> </a:t>
            </a:r>
            <a:r>
              <a:rPr lang="en-US" sz="1600" err="1">
                <a:latin typeface="Montserrat" panose="00000500000000000000" pitchFamily="2" charset="0"/>
              </a:rPr>
              <a:t>bế</a:t>
            </a:r>
            <a:r>
              <a:rPr lang="en-US" sz="1600">
                <a:latin typeface="Montserrat" panose="00000500000000000000" pitchFamily="2" charset="0"/>
              </a:rPr>
              <a:t> </a:t>
            </a:r>
            <a:r>
              <a:rPr lang="en-US" sz="1600" err="1">
                <a:latin typeface="Montserrat" panose="00000500000000000000" pitchFamily="2" charset="0"/>
              </a:rPr>
              <a:t>tắc</a:t>
            </a:r>
            <a:r>
              <a:rPr lang="en-US" sz="1600">
                <a:latin typeface="Montserrat" panose="00000500000000000000" pitchFamily="2" charset="0"/>
              </a:rPr>
              <a:t> </a:t>
            </a:r>
            <a:r>
              <a:rPr lang="en-US" sz="1600" err="1">
                <a:latin typeface="Montserrat" panose="00000500000000000000" pitchFamily="2" charset="0"/>
              </a:rPr>
              <a:t>này</a:t>
            </a:r>
            <a:r>
              <a:rPr lang="en-US" sz="1600">
                <a:latin typeface="Montserrat" panose="00000500000000000000" pitchFamily="2" charset="0"/>
              </a:rPr>
              <a:t> </a:t>
            </a:r>
            <a:r>
              <a:rPr lang="en-US" sz="1600" err="1">
                <a:latin typeface="Montserrat" panose="00000500000000000000" pitchFamily="2" charset="0"/>
              </a:rPr>
              <a:t>trong</a:t>
            </a:r>
            <a:r>
              <a:rPr lang="en-US" sz="1600">
                <a:latin typeface="Montserrat" panose="00000500000000000000" pitchFamily="2" charset="0"/>
              </a:rPr>
              <a:t> </a:t>
            </a:r>
            <a:r>
              <a:rPr lang="en-US" sz="1600" err="1">
                <a:latin typeface="Montserrat" panose="00000500000000000000" pitchFamily="2" charset="0"/>
              </a:rPr>
              <a:t>chương</a:t>
            </a:r>
            <a:r>
              <a:rPr lang="en-US" sz="1600">
                <a:latin typeface="Montserrat" panose="00000500000000000000" pitchFamily="2" charset="0"/>
              </a:rPr>
              <a:t> </a:t>
            </a:r>
            <a:r>
              <a:rPr lang="en-US" sz="1600" err="1">
                <a:latin typeface="Montserrat" panose="00000500000000000000" pitchFamily="2" charset="0"/>
              </a:rPr>
              <a:t>trình</a:t>
            </a:r>
            <a:r>
              <a:rPr lang="en-US" sz="1600">
                <a:latin typeface="Montserrat" panose="00000500000000000000" pitchFamily="2" charset="0"/>
              </a:rPr>
              <a:t>. Deadlock </a:t>
            </a:r>
            <a:r>
              <a:rPr lang="en-US" sz="1600" err="1">
                <a:latin typeface="Montserrat" panose="00000500000000000000" pitchFamily="2" charset="0"/>
              </a:rPr>
              <a:t>xảy</a:t>
            </a:r>
            <a:r>
              <a:rPr lang="en-US" sz="1600">
                <a:latin typeface="Montserrat" panose="00000500000000000000" pitchFamily="2" charset="0"/>
              </a:rPr>
              <a:t> ra</a:t>
            </a:r>
          </a:p>
        </p:txBody>
      </p:sp>
      <p:pic>
        <p:nvPicPr>
          <p:cNvPr id="62" name="Picture 61">
            <a:extLst>
              <a:ext uri="{FF2B5EF4-FFF2-40B4-BE49-F238E27FC236}">
                <a16:creationId xmlns:a16="http://schemas.microsoft.com/office/drawing/2014/main" id="{06908203-BC03-4AFF-97E3-1AF67EF0B1DF}"/>
              </a:ext>
            </a:extLst>
          </p:cNvPr>
          <p:cNvPicPr>
            <a:picLocks noChangeAspect="1"/>
          </p:cNvPicPr>
          <p:nvPr/>
        </p:nvPicPr>
        <p:blipFill>
          <a:blip r:embed="rId5"/>
          <a:stretch>
            <a:fillRect/>
          </a:stretch>
        </p:blipFill>
        <p:spPr>
          <a:xfrm>
            <a:off x="6642097" y="3258888"/>
            <a:ext cx="5480979" cy="675257"/>
          </a:xfrm>
          <a:prstGeom prst="rect">
            <a:avLst/>
          </a:prstGeom>
        </p:spPr>
      </p:pic>
      <p:sp>
        <p:nvSpPr>
          <p:cNvPr id="10" name="TextBox 9">
            <a:extLst>
              <a:ext uri="{FF2B5EF4-FFF2-40B4-BE49-F238E27FC236}">
                <a16:creationId xmlns:a16="http://schemas.microsoft.com/office/drawing/2014/main" id="{7F990BF7-3559-4378-BDBB-54D7C7CA8B00}"/>
              </a:ext>
            </a:extLst>
          </p:cNvPr>
          <p:cNvSpPr txBox="1"/>
          <p:nvPr/>
        </p:nvSpPr>
        <p:spPr>
          <a:xfrm>
            <a:off x="264840" y="232234"/>
            <a:ext cx="1723703" cy="369332"/>
          </a:xfrm>
          <a:prstGeom prst="rect">
            <a:avLst/>
          </a:prstGeom>
          <a:noFill/>
        </p:spPr>
        <p:txBody>
          <a:bodyPr wrap="square" rtlCol="0">
            <a:spAutoFit/>
          </a:bodyPr>
          <a:lstStyle/>
          <a:p>
            <a:r>
              <a:rPr lang="en-US" b="1">
                <a:latin typeface="Montserrat" panose="00000500000000000000" pitchFamily="2" charset="0"/>
              </a:rPr>
              <a:t>Example </a:t>
            </a:r>
          </a:p>
        </p:txBody>
      </p:sp>
      <p:sp>
        <p:nvSpPr>
          <p:cNvPr id="23" name="TextBox 22">
            <a:extLst>
              <a:ext uri="{FF2B5EF4-FFF2-40B4-BE49-F238E27FC236}">
                <a16:creationId xmlns:a16="http://schemas.microsoft.com/office/drawing/2014/main" id="{36369643-D26C-4889-90E1-84434DD2D47A}"/>
              </a:ext>
            </a:extLst>
          </p:cNvPr>
          <p:cNvSpPr txBox="1"/>
          <p:nvPr/>
        </p:nvSpPr>
        <p:spPr>
          <a:xfrm>
            <a:off x="6506757" y="1893432"/>
            <a:ext cx="5480979" cy="830997"/>
          </a:xfrm>
          <a:prstGeom prst="rect">
            <a:avLst/>
          </a:prstGeom>
          <a:noFill/>
        </p:spPr>
        <p:txBody>
          <a:bodyPr wrap="square" rtlCol="0">
            <a:spAutoFit/>
          </a:bodyPr>
          <a:lstStyle/>
          <a:p>
            <a:r>
              <a:rPr lang="en-US" sz="1600">
                <a:latin typeface="Montserrat" panose="00000500000000000000" pitchFamily="2" charset="0"/>
              </a:rPr>
              <a:t>Hoặc khi nắm giữ mutex nhưng sau đó không có bước giải phóng tài nguyên cho Thread khác sử dụng.</a:t>
            </a:r>
          </a:p>
        </p:txBody>
      </p:sp>
      <p:sp>
        <p:nvSpPr>
          <p:cNvPr id="24" name="TextBox 23">
            <a:extLst>
              <a:ext uri="{FF2B5EF4-FFF2-40B4-BE49-F238E27FC236}">
                <a16:creationId xmlns:a16="http://schemas.microsoft.com/office/drawing/2014/main" id="{F1372A3F-5264-4981-995F-34EFC41FE2E6}"/>
              </a:ext>
            </a:extLst>
          </p:cNvPr>
          <p:cNvSpPr txBox="1"/>
          <p:nvPr/>
        </p:nvSpPr>
        <p:spPr>
          <a:xfrm>
            <a:off x="1425231" y="688657"/>
            <a:ext cx="3708606" cy="338554"/>
          </a:xfrm>
          <a:prstGeom prst="rect">
            <a:avLst/>
          </a:prstGeom>
          <a:noFill/>
        </p:spPr>
        <p:txBody>
          <a:bodyPr wrap="square" rtlCol="0">
            <a:spAutoFit/>
          </a:bodyPr>
          <a:lstStyle/>
          <a:p>
            <a:r>
              <a:rPr lang="en-US" sz="1600">
                <a:latin typeface="Montserrat" panose="00000500000000000000" pitchFamily="2" charset="0"/>
              </a:rPr>
              <a:t>Sử </a:t>
            </a:r>
            <a:r>
              <a:rPr lang="en-US" sz="1600" err="1">
                <a:latin typeface="Montserrat" panose="00000500000000000000" pitchFamily="2" charset="0"/>
              </a:rPr>
              <a:t>dụng</a:t>
            </a:r>
            <a:r>
              <a:rPr lang="en-US" sz="1600">
                <a:latin typeface="Montserrat" panose="00000500000000000000" pitchFamily="2" charset="0"/>
              </a:rPr>
              <a:t> </a:t>
            </a:r>
            <a:r>
              <a:rPr lang="en-US" sz="1600" err="1">
                <a:latin typeface="Montserrat" panose="00000500000000000000" pitchFamily="2" charset="0"/>
              </a:rPr>
              <a:t>tài</a:t>
            </a:r>
            <a:r>
              <a:rPr lang="en-US" sz="1600">
                <a:latin typeface="Montserrat" panose="00000500000000000000" pitchFamily="2" charset="0"/>
              </a:rPr>
              <a:t> nguyên không hợp lý</a:t>
            </a:r>
          </a:p>
        </p:txBody>
      </p:sp>
      <p:sp>
        <p:nvSpPr>
          <p:cNvPr id="25" name="TextBox 24">
            <a:extLst>
              <a:ext uri="{FF2B5EF4-FFF2-40B4-BE49-F238E27FC236}">
                <a16:creationId xmlns:a16="http://schemas.microsoft.com/office/drawing/2014/main" id="{9532FF61-9028-4FF2-A4FC-76F99181A6CD}"/>
              </a:ext>
            </a:extLst>
          </p:cNvPr>
          <p:cNvSpPr txBox="1"/>
          <p:nvPr/>
        </p:nvSpPr>
        <p:spPr>
          <a:xfrm>
            <a:off x="3305122" y="1631822"/>
            <a:ext cx="1579673" cy="523220"/>
          </a:xfrm>
          <a:prstGeom prst="rect">
            <a:avLst/>
          </a:prstGeom>
          <a:noFill/>
          <a:ln>
            <a:solidFill>
              <a:srgbClr val="FFFF00"/>
            </a:solidFill>
          </a:ln>
        </p:spPr>
        <p:txBody>
          <a:bodyPr wrap="square" rtlCol="0">
            <a:spAutoFit/>
          </a:bodyPr>
          <a:lstStyle/>
          <a:p>
            <a:r>
              <a:rPr lang="en-US" sz="1400">
                <a:solidFill>
                  <a:srgbClr val="FFFF00"/>
                </a:solidFill>
                <a:latin typeface="Montserrat" panose="00000500000000000000" pitchFamily="2" charset="0"/>
              </a:rPr>
              <a:t>m1, m2 không được unlock</a:t>
            </a:r>
          </a:p>
        </p:txBody>
      </p:sp>
    </p:spTree>
    <p:extLst>
      <p:ext uri="{BB962C8B-B14F-4D97-AF65-F5344CB8AC3E}">
        <p14:creationId xmlns:p14="http://schemas.microsoft.com/office/powerpoint/2010/main" val="232885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500"/>
                                        <p:tgtEl>
                                          <p:spTgt spid="84"/>
                                        </p:tgtEl>
                                      </p:cBhvr>
                                    </p:animEffect>
                                  </p:childTnLst>
                                </p:cTn>
                              </p:par>
                              <p:par>
                                <p:cTn id="14" presetID="10" presetClass="entr" presetSubtype="0"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83" grpId="0"/>
      <p:bldP spid="8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529BECC1-C6CB-4DBF-89EF-CC322F9C784C}"/>
              </a:ext>
            </a:extLst>
          </p:cNvPr>
          <p:cNvSpPr/>
          <p:nvPr/>
        </p:nvSpPr>
        <p:spPr>
          <a:xfrm>
            <a:off x="867007" y="1053880"/>
            <a:ext cx="4664282" cy="517475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2">
            <a:extLst>
              <a:ext uri="{FF2B5EF4-FFF2-40B4-BE49-F238E27FC236}">
                <a16:creationId xmlns:a16="http://schemas.microsoft.com/office/drawing/2014/main" id="{C1B0AB4E-DDE5-49B4-A4C0-0646AE4101FE}"/>
              </a:ext>
            </a:extLst>
          </p:cNvPr>
          <p:cNvGrpSpPr/>
          <p:nvPr/>
        </p:nvGrpSpPr>
        <p:grpSpPr>
          <a:xfrm>
            <a:off x="10513253" y="304113"/>
            <a:ext cx="1352938" cy="1166326"/>
            <a:chOff x="10114384" y="822416"/>
            <a:chExt cx="1352938" cy="1166326"/>
          </a:xfrm>
        </p:grpSpPr>
        <p:cxnSp>
          <p:nvCxnSpPr>
            <p:cNvPr id="3" name="Straight Connector 2">
              <a:extLst>
                <a:ext uri="{FF2B5EF4-FFF2-40B4-BE49-F238E27FC236}">
                  <a16:creationId xmlns:a16="http://schemas.microsoft.com/office/drawing/2014/main" id="{1BC9415F-D11C-4ED3-8D62-F850104EA46E}"/>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CFD5780-6D88-49C1-BFE3-B2D0B1CC655B}"/>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 name="!!3">
            <a:extLst>
              <a:ext uri="{FF2B5EF4-FFF2-40B4-BE49-F238E27FC236}">
                <a16:creationId xmlns:a16="http://schemas.microsoft.com/office/drawing/2014/main" id="{AB263B5F-230C-4925-A777-350EF239238A}"/>
              </a:ext>
            </a:extLst>
          </p:cNvPr>
          <p:cNvGrpSpPr/>
          <p:nvPr/>
        </p:nvGrpSpPr>
        <p:grpSpPr>
          <a:xfrm rot="10800000">
            <a:off x="285652" y="5439944"/>
            <a:ext cx="1352938" cy="1166326"/>
            <a:chOff x="10114384" y="822416"/>
            <a:chExt cx="1352938" cy="1166326"/>
          </a:xfrm>
        </p:grpSpPr>
        <p:cxnSp>
          <p:nvCxnSpPr>
            <p:cNvPr id="6" name="Straight Connector 5">
              <a:extLst>
                <a:ext uri="{FF2B5EF4-FFF2-40B4-BE49-F238E27FC236}">
                  <a16:creationId xmlns:a16="http://schemas.microsoft.com/office/drawing/2014/main" id="{7D2DC329-1B31-433D-BA96-81BBF43CDC29}"/>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19DF2B2-7E65-4EDF-92CD-7D3413CFA410}"/>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12B5051-1BA5-4CF9-A3B9-9711A8922BAB}"/>
              </a:ext>
            </a:extLst>
          </p:cNvPr>
          <p:cNvSpPr txBox="1"/>
          <p:nvPr/>
        </p:nvSpPr>
        <p:spPr>
          <a:xfrm>
            <a:off x="1686224" y="6410323"/>
            <a:ext cx="6118860" cy="338554"/>
          </a:xfrm>
          <a:prstGeom prst="rect">
            <a:avLst/>
          </a:prstGeom>
          <a:noFill/>
        </p:spPr>
        <p:txBody>
          <a:bodyPr wrap="square">
            <a:spAutoFit/>
          </a:bodyPr>
          <a:lstStyle/>
          <a:p>
            <a:r>
              <a:rPr lang="en-US" sz="1600">
                <a:latin typeface="Montserrat "/>
              </a:rPr>
              <a:t>Linux Operating System</a:t>
            </a:r>
          </a:p>
        </p:txBody>
      </p:sp>
      <p:pic>
        <p:nvPicPr>
          <p:cNvPr id="9" name="Graphic 8" descr="Aperture outline">
            <a:extLst>
              <a:ext uri="{FF2B5EF4-FFF2-40B4-BE49-F238E27FC236}">
                <a16:creationId xmlns:a16="http://schemas.microsoft.com/office/drawing/2014/main" id="{BF287071-DDE0-409B-A0F4-C8E2B89A4D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6015" y="6318121"/>
            <a:ext cx="522957" cy="522957"/>
          </a:xfrm>
          <a:prstGeom prst="rect">
            <a:avLst/>
          </a:prstGeom>
        </p:spPr>
      </p:pic>
      <p:sp>
        <p:nvSpPr>
          <p:cNvPr id="32" name="TextBox 31">
            <a:extLst>
              <a:ext uri="{FF2B5EF4-FFF2-40B4-BE49-F238E27FC236}">
                <a16:creationId xmlns:a16="http://schemas.microsoft.com/office/drawing/2014/main" id="{7E51B7F5-CFC0-46E6-8A1A-4A40FDFFA014}"/>
              </a:ext>
            </a:extLst>
          </p:cNvPr>
          <p:cNvSpPr txBox="1"/>
          <p:nvPr/>
        </p:nvSpPr>
        <p:spPr>
          <a:xfrm>
            <a:off x="942867" y="1053880"/>
            <a:ext cx="4607038" cy="5170646"/>
          </a:xfrm>
          <a:prstGeom prst="rect">
            <a:avLst/>
          </a:prstGeom>
          <a:noFill/>
        </p:spPr>
        <p:txBody>
          <a:bodyPr wrap="square">
            <a:spAutoFit/>
          </a:bodyPr>
          <a:lstStyle/>
          <a:p>
            <a:r>
              <a:rPr lang="en-US" sz="1500" i="0">
                <a:solidFill>
                  <a:schemeClr val="bg1"/>
                </a:solidFill>
                <a:effectLst/>
                <a:latin typeface="Montserrat" panose="00000500000000000000" pitchFamily="2" charset="0"/>
              </a:rPr>
              <a:t>std::mutex m1;</a:t>
            </a:r>
          </a:p>
          <a:p>
            <a:r>
              <a:rPr lang="en-US" sz="1500" i="0">
                <a:solidFill>
                  <a:schemeClr val="bg1"/>
                </a:solidFill>
                <a:effectLst/>
                <a:latin typeface="Montserrat" panose="00000500000000000000" pitchFamily="2" charset="0"/>
              </a:rPr>
              <a:t>std::mutex m2;</a:t>
            </a:r>
          </a:p>
          <a:p>
            <a:r>
              <a:rPr lang="en-US" sz="1500" i="1">
                <a:solidFill>
                  <a:schemeClr val="accent1">
                    <a:lumMod val="60000"/>
                    <a:lumOff val="40000"/>
                  </a:schemeClr>
                </a:solidFill>
                <a:effectLst/>
                <a:latin typeface="Montserrat" panose="00000500000000000000" pitchFamily="2" charset="0"/>
              </a:rPr>
              <a:t>void</a:t>
            </a:r>
            <a:r>
              <a:rPr lang="en-US" sz="1500" i="0">
                <a:solidFill>
                  <a:schemeClr val="bg1"/>
                </a:solidFill>
                <a:effectLst/>
                <a:latin typeface="Montserrat" panose="00000500000000000000" pitchFamily="2" charset="0"/>
              </a:rPr>
              <a:t> </a:t>
            </a:r>
            <a:r>
              <a:rPr lang="en-US" sz="1500" i="0">
                <a:solidFill>
                  <a:srgbClr val="FFFF00"/>
                </a:solidFill>
                <a:effectLst/>
                <a:latin typeface="Montserrat" panose="00000500000000000000" pitchFamily="2" charset="0"/>
              </a:rPr>
              <a:t>thread1</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m1.</a:t>
            </a:r>
            <a:r>
              <a:rPr lang="en-US" sz="1500" i="0">
                <a:solidFill>
                  <a:schemeClr val="accent1">
                    <a:lumMod val="60000"/>
                    <a:lumOff val="40000"/>
                  </a:schemeClr>
                </a:solidFill>
                <a:effectLst/>
                <a:latin typeface="Montserrat" panose="00000500000000000000" pitchFamily="2" charset="0"/>
              </a:rPr>
              <a:t>lock()</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m2.</a:t>
            </a:r>
            <a:r>
              <a:rPr lang="en-US" sz="1500" i="0">
                <a:solidFill>
                  <a:schemeClr val="accent1">
                    <a:lumMod val="60000"/>
                    <a:lumOff val="40000"/>
                  </a:schemeClr>
                </a:solidFill>
                <a:effectLst/>
                <a:latin typeface="Montserrat" panose="00000500000000000000" pitchFamily="2" charset="0"/>
              </a:rPr>
              <a:t>lock()</a:t>
            </a:r>
            <a:r>
              <a:rPr lang="en-US" sz="1500" i="0">
                <a:solidFill>
                  <a:schemeClr val="bg1"/>
                </a:solidFill>
                <a:effectLst/>
                <a:latin typeface="Montserrat" panose="00000500000000000000" pitchFamily="2" charset="0"/>
              </a:rPr>
              <a:t>;</a:t>
            </a:r>
          </a:p>
          <a:p>
            <a:r>
              <a:rPr lang="en-US" sz="1500" i="0" err="1">
                <a:solidFill>
                  <a:schemeClr val="bg1"/>
                </a:solidFill>
                <a:effectLst/>
                <a:latin typeface="Montserrat" panose="00000500000000000000" pitchFamily="2" charset="0"/>
              </a:rPr>
              <a:t>cout</a:t>
            </a:r>
            <a:r>
              <a:rPr lang="en-US" sz="1500" i="0">
                <a:solidFill>
                  <a:schemeClr val="bg1"/>
                </a:solidFill>
                <a:effectLst/>
                <a:latin typeface="Montserrat" panose="00000500000000000000" pitchFamily="2" charset="0"/>
              </a:rPr>
              <a:t> &lt;&lt;“</a:t>
            </a:r>
            <a:r>
              <a:rPr lang="en-US" sz="1500" i="0">
                <a:solidFill>
                  <a:srgbClr val="FFC000"/>
                </a:solidFill>
                <a:effectLst/>
                <a:latin typeface="Montserrat" panose="00000500000000000000" pitchFamily="2" charset="0"/>
              </a:rPr>
              <a:t>Thread 1 </a:t>
            </a:r>
            <a:r>
              <a:rPr lang="en-US" sz="1500" i="0" err="1">
                <a:solidFill>
                  <a:srgbClr val="FFC000"/>
                </a:solidFill>
                <a:effectLst/>
                <a:latin typeface="Montserrat" panose="00000500000000000000" pitchFamily="2" charset="0"/>
              </a:rPr>
              <a:t>duoc</a:t>
            </a:r>
            <a:r>
              <a:rPr lang="en-US" sz="1500" i="0">
                <a:solidFill>
                  <a:srgbClr val="FFC000"/>
                </a:solidFill>
                <a:effectLst/>
                <a:latin typeface="Montserrat" panose="00000500000000000000" pitchFamily="2" charset="0"/>
              </a:rPr>
              <a:t> </a:t>
            </a:r>
            <a:r>
              <a:rPr lang="en-US" sz="1500" i="0" err="1">
                <a:solidFill>
                  <a:srgbClr val="FFC000"/>
                </a:solidFill>
                <a:effectLst/>
                <a:latin typeface="Montserrat" panose="00000500000000000000" pitchFamily="2" charset="0"/>
              </a:rPr>
              <a:t>thuc</a:t>
            </a:r>
            <a:r>
              <a:rPr lang="en-US" sz="1500" i="0">
                <a:solidFill>
                  <a:srgbClr val="FFC000"/>
                </a:solidFill>
                <a:effectLst/>
                <a:latin typeface="Montserrat" panose="00000500000000000000" pitchFamily="2" charset="0"/>
              </a:rPr>
              <a:t> </a:t>
            </a:r>
            <a:r>
              <a:rPr lang="en-US" sz="1500" i="0" err="1">
                <a:solidFill>
                  <a:srgbClr val="FFC000"/>
                </a:solidFill>
                <a:effectLst/>
                <a:latin typeface="Montserrat" panose="00000500000000000000" pitchFamily="2" charset="0"/>
              </a:rPr>
              <a:t>hien</a:t>
            </a:r>
            <a:r>
              <a:rPr lang="en-US" sz="1500" i="0">
                <a:solidFill>
                  <a:srgbClr val="FFC000"/>
                </a:solidFill>
                <a:effectLst/>
                <a:latin typeface="Montserrat" panose="00000500000000000000" pitchFamily="2" charset="0"/>
              </a:rPr>
              <a:t> \n</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m1.</a:t>
            </a:r>
            <a:r>
              <a:rPr lang="en-US" sz="1500" i="0">
                <a:solidFill>
                  <a:schemeClr val="accent1">
                    <a:lumMod val="60000"/>
                    <a:lumOff val="40000"/>
                  </a:schemeClr>
                </a:solidFill>
                <a:effectLst/>
                <a:latin typeface="Montserrat" panose="00000500000000000000" pitchFamily="2" charset="0"/>
              </a:rPr>
              <a:t>unlock()</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m2.</a:t>
            </a:r>
            <a:r>
              <a:rPr lang="en-US" sz="1500" i="0">
                <a:solidFill>
                  <a:schemeClr val="accent1">
                    <a:lumMod val="60000"/>
                    <a:lumOff val="40000"/>
                  </a:schemeClr>
                </a:solidFill>
                <a:effectLst/>
                <a:latin typeface="Montserrat" panose="00000500000000000000" pitchFamily="2" charset="0"/>
              </a:rPr>
              <a:t>unlock()</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a:t>
            </a:r>
          </a:p>
          <a:p>
            <a:r>
              <a:rPr lang="en-US" sz="1500" i="1">
                <a:solidFill>
                  <a:schemeClr val="accent1">
                    <a:lumMod val="60000"/>
                    <a:lumOff val="40000"/>
                  </a:schemeClr>
                </a:solidFill>
                <a:effectLst/>
                <a:latin typeface="Montserrat" panose="00000500000000000000" pitchFamily="2" charset="0"/>
              </a:rPr>
              <a:t>void</a:t>
            </a:r>
            <a:r>
              <a:rPr lang="en-US" sz="1500" i="0">
                <a:solidFill>
                  <a:schemeClr val="bg1"/>
                </a:solidFill>
                <a:effectLst/>
                <a:latin typeface="Montserrat" panose="00000500000000000000" pitchFamily="2" charset="0"/>
              </a:rPr>
              <a:t> </a:t>
            </a:r>
            <a:r>
              <a:rPr lang="en-US" sz="1500" i="0">
                <a:solidFill>
                  <a:srgbClr val="FFFF00"/>
                </a:solidFill>
                <a:effectLst/>
                <a:latin typeface="Montserrat" panose="00000500000000000000" pitchFamily="2" charset="0"/>
              </a:rPr>
              <a:t>thread2</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m2.</a:t>
            </a:r>
            <a:r>
              <a:rPr lang="en-US" sz="1500" i="0">
                <a:solidFill>
                  <a:schemeClr val="accent1">
                    <a:lumMod val="60000"/>
                    <a:lumOff val="40000"/>
                  </a:schemeClr>
                </a:solidFill>
                <a:effectLst/>
                <a:latin typeface="Montserrat" panose="00000500000000000000" pitchFamily="2" charset="0"/>
              </a:rPr>
              <a:t>lock()</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m1.</a:t>
            </a:r>
            <a:r>
              <a:rPr lang="en-US" sz="1500" i="0">
                <a:solidFill>
                  <a:schemeClr val="accent1">
                    <a:lumMod val="60000"/>
                    <a:lumOff val="40000"/>
                  </a:schemeClr>
                </a:solidFill>
                <a:effectLst/>
                <a:latin typeface="Montserrat" panose="00000500000000000000" pitchFamily="2" charset="0"/>
              </a:rPr>
              <a:t>lock()</a:t>
            </a:r>
            <a:r>
              <a:rPr lang="en-US" sz="1500" i="0">
                <a:solidFill>
                  <a:schemeClr val="bg1"/>
                </a:solidFill>
                <a:effectLst/>
                <a:latin typeface="Montserrat" panose="00000500000000000000" pitchFamily="2" charset="0"/>
              </a:rPr>
              <a:t>;</a:t>
            </a:r>
          </a:p>
          <a:p>
            <a:r>
              <a:rPr lang="en-US" sz="1500" i="0" err="1">
                <a:solidFill>
                  <a:schemeClr val="bg1"/>
                </a:solidFill>
                <a:effectLst/>
                <a:latin typeface="Montserrat" panose="00000500000000000000" pitchFamily="2" charset="0"/>
              </a:rPr>
              <a:t>cout</a:t>
            </a:r>
            <a:r>
              <a:rPr lang="en-US" sz="1500" i="0">
                <a:solidFill>
                  <a:schemeClr val="bg1"/>
                </a:solidFill>
                <a:effectLst/>
                <a:latin typeface="Montserrat" panose="00000500000000000000" pitchFamily="2" charset="0"/>
              </a:rPr>
              <a:t> &lt;&lt;" </a:t>
            </a:r>
            <a:r>
              <a:rPr lang="en-US" sz="1500" i="0">
                <a:solidFill>
                  <a:srgbClr val="FFC000"/>
                </a:solidFill>
                <a:effectLst/>
                <a:latin typeface="Montserrat" panose="00000500000000000000" pitchFamily="2" charset="0"/>
              </a:rPr>
              <a:t>Thread 2 </a:t>
            </a:r>
            <a:r>
              <a:rPr lang="en-US" sz="1500" i="0" err="1">
                <a:solidFill>
                  <a:srgbClr val="FFC000"/>
                </a:solidFill>
                <a:effectLst/>
                <a:latin typeface="Montserrat" panose="00000500000000000000" pitchFamily="2" charset="0"/>
              </a:rPr>
              <a:t>duoc</a:t>
            </a:r>
            <a:r>
              <a:rPr lang="en-US" sz="1500" i="0">
                <a:solidFill>
                  <a:srgbClr val="FFC000"/>
                </a:solidFill>
                <a:effectLst/>
                <a:latin typeface="Montserrat" panose="00000500000000000000" pitchFamily="2" charset="0"/>
              </a:rPr>
              <a:t> </a:t>
            </a:r>
            <a:r>
              <a:rPr lang="en-US" sz="1500" i="0" err="1">
                <a:solidFill>
                  <a:srgbClr val="FFC000"/>
                </a:solidFill>
                <a:effectLst/>
                <a:latin typeface="Montserrat" panose="00000500000000000000" pitchFamily="2" charset="0"/>
              </a:rPr>
              <a:t>thuc</a:t>
            </a:r>
            <a:r>
              <a:rPr lang="en-US" sz="1500" i="0">
                <a:solidFill>
                  <a:srgbClr val="FFC000"/>
                </a:solidFill>
                <a:effectLst/>
                <a:latin typeface="Montserrat" panose="00000500000000000000" pitchFamily="2" charset="0"/>
              </a:rPr>
              <a:t> </a:t>
            </a:r>
            <a:r>
              <a:rPr lang="en-US" sz="1500" i="0" err="1">
                <a:solidFill>
                  <a:srgbClr val="FFC000"/>
                </a:solidFill>
                <a:effectLst/>
                <a:latin typeface="Montserrat" panose="00000500000000000000" pitchFamily="2" charset="0"/>
              </a:rPr>
              <a:t>hien</a:t>
            </a:r>
            <a:r>
              <a:rPr lang="en-US" sz="1500" i="0">
                <a:solidFill>
                  <a:srgbClr val="FFC000"/>
                </a:solidFill>
                <a:effectLst/>
                <a:latin typeface="Montserrat" panose="00000500000000000000" pitchFamily="2" charset="0"/>
              </a:rPr>
              <a:t> \n</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m2.</a:t>
            </a:r>
            <a:r>
              <a:rPr lang="en-US" sz="1500" i="0">
                <a:solidFill>
                  <a:schemeClr val="accent1">
                    <a:lumMod val="60000"/>
                    <a:lumOff val="40000"/>
                  </a:schemeClr>
                </a:solidFill>
                <a:effectLst/>
                <a:latin typeface="Montserrat" panose="00000500000000000000" pitchFamily="2" charset="0"/>
              </a:rPr>
              <a:t>unlock()</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m1.</a:t>
            </a:r>
            <a:r>
              <a:rPr lang="en-US" sz="1500" i="0">
                <a:solidFill>
                  <a:schemeClr val="accent1">
                    <a:lumMod val="60000"/>
                    <a:lumOff val="40000"/>
                  </a:schemeClr>
                </a:solidFill>
                <a:effectLst/>
                <a:latin typeface="Montserrat" panose="00000500000000000000" pitchFamily="2" charset="0"/>
              </a:rPr>
              <a:t>unlock()</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a:t>
            </a:r>
          </a:p>
          <a:p>
            <a:r>
              <a:rPr lang="en-US" sz="1500" i="1">
                <a:solidFill>
                  <a:schemeClr val="accent1">
                    <a:lumMod val="60000"/>
                    <a:lumOff val="40000"/>
                  </a:schemeClr>
                </a:solidFill>
                <a:effectLst/>
                <a:latin typeface="Montserrat" panose="00000500000000000000" pitchFamily="2" charset="0"/>
              </a:rPr>
              <a:t>int</a:t>
            </a:r>
            <a:r>
              <a:rPr lang="en-US" sz="1500" i="0">
                <a:solidFill>
                  <a:schemeClr val="bg1"/>
                </a:solidFill>
                <a:effectLst/>
                <a:latin typeface="Montserrat" panose="00000500000000000000" pitchFamily="2" charset="0"/>
              </a:rPr>
              <a:t> </a:t>
            </a:r>
            <a:r>
              <a:rPr lang="en-US" sz="1500" i="0">
                <a:solidFill>
                  <a:srgbClr val="FFFF00"/>
                </a:solidFill>
                <a:effectLst/>
                <a:latin typeface="Montserrat" panose="00000500000000000000" pitchFamily="2" charset="0"/>
              </a:rPr>
              <a:t>main</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thread </a:t>
            </a:r>
            <a:r>
              <a:rPr lang="en-US" sz="1500" i="0">
                <a:solidFill>
                  <a:schemeClr val="accent1">
                    <a:lumMod val="60000"/>
                    <a:lumOff val="40000"/>
                  </a:schemeClr>
                </a:solidFill>
                <a:effectLst/>
                <a:latin typeface="Montserrat" panose="00000500000000000000" pitchFamily="2" charset="0"/>
              </a:rPr>
              <a:t>t1</a:t>
            </a:r>
            <a:r>
              <a:rPr lang="en-US" sz="1500" i="0">
                <a:solidFill>
                  <a:schemeClr val="bg1"/>
                </a:solidFill>
                <a:effectLst/>
                <a:latin typeface="Montserrat" panose="00000500000000000000" pitchFamily="2" charset="0"/>
              </a:rPr>
              <a:t>(thread1);</a:t>
            </a:r>
          </a:p>
          <a:p>
            <a:r>
              <a:rPr lang="en-US" sz="1500" i="0">
                <a:solidFill>
                  <a:schemeClr val="bg1"/>
                </a:solidFill>
                <a:effectLst/>
                <a:latin typeface="Montserrat" panose="00000500000000000000" pitchFamily="2" charset="0"/>
              </a:rPr>
              <a:t>thread </a:t>
            </a:r>
            <a:r>
              <a:rPr lang="en-US" sz="1500" i="0">
                <a:solidFill>
                  <a:schemeClr val="accent1">
                    <a:lumMod val="60000"/>
                    <a:lumOff val="40000"/>
                  </a:schemeClr>
                </a:solidFill>
                <a:effectLst/>
                <a:latin typeface="Montserrat" panose="00000500000000000000" pitchFamily="2" charset="0"/>
              </a:rPr>
              <a:t>t2</a:t>
            </a:r>
            <a:r>
              <a:rPr lang="en-US" sz="1500" i="0">
                <a:solidFill>
                  <a:schemeClr val="bg1"/>
                </a:solidFill>
                <a:effectLst/>
                <a:latin typeface="Montserrat" panose="00000500000000000000" pitchFamily="2" charset="0"/>
              </a:rPr>
              <a:t>(thread2);</a:t>
            </a:r>
          </a:p>
          <a:p>
            <a:r>
              <a:rPr lang="en-US" sz="1500" i="0">
                <a:solidFill>
                  <a:schemeClr val="bg1"/>
                </a:solidFill>
                <a:effectLst/>
                <a:latin typeface="Montserrat" panose="00000500000000000000" pitchFamily="2" charset="0"/>
              </a:rPr>
              <a:t>t1.</a:t>
            </a:r>
            <a:r>
              <a:rPr lang="en-US" sz="1500" i="0">
                <a:solidFill>
                  <a:srgbClr val="00B0F0"/>
                </a:solidFill>
                <a:effectLst/>
                <a:latin typeface="Montserrat" panose="00000500000000000000" pitchFamily="2" charset="0"/>
              </a:rPr>
              <a:t>join</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t2.</a:t>
            </a:r>
            <a:r>
              <a:rPr lang="en-US" sz="1500" i="0">
                <a:solidFill>
                  <a:srgbClr val="00B0F0"/>
                </a:solidFill>
                <a:effectLst/>
                <a:latin typeface="Montserrat" panose="00000500000000000000" pitchFamily="2" charset="0"/>
              </a:rPr>
              <a:t>join</a:t>
            </a:r>
            <a:r>
              <a:rPr lang="en-US" sz="1500" i="0">
                <a:solidFill>
                  <a:schemeClr val="bg1"/>
                </a:solidFill>
                <a:effectLst/>
                <a:latin typeface="Montserrat" panose="00000500000000000000" pitchFamily="2" charset="0"/>
              </a:rPr>
              <a:t>();</a:t>
            </a:r>
          </a:p>
          <a:p>
            <a:r>
              <a:rPr lang="en-US" sz="1500">
                <a:solidFill>
                  <a:schemeClr val="bg1"/>
                </a:solidFill>
                <a:latin typeface="Montserrat" panose="00000500000000000000" pitchFamily="2" charset="0"/>
              </a:rPr>
              <a:t>}</a:t>
            </a:r>
          </a:p>
        </p:txBody>
      </p:sp>
      <p:sp>
        <p:nvSpPr>
          <p:cNvPr id="36" name="TextBox 35">
            <a:extLst>
              <a:ext uri="{FF2B5EF4-FFF2-40B4-BE49-F238E27FC236}">
                <a16:creationId xmlns:a16="http://schemas.microsoft.com/office/drawing/2014/main" id="{6C21505C-CF6D-40A0-8742-1D46F847091A}"/>
              </a:ext>
            </a:extLst>
          </p:cNvPr>
          <p:cNvSpPr txBox="1"/>
          <p:nvPr/>
        </p:nvSpPr>
        <p:spPr>
          <a:xfrm>
            <a:off x="7954393" y="2632122"/>
            <a:ext cx="652975" cy="338554"/>
          </a:xfrm>
          <a:prstGeom prst="rect">
            <a:avLst/>
          </a:prstGeom>
          <a:noFill/>
        </p:spPr>
        <p:txBody>
          <a:bodyPr wrap="square" rtlCol="0">
            <a:spAutoFit/>
          </a:bodyPr>
          <a:lstStyle/>
          <a:p>
            <a:r>
              <a:rPr lang="en-US" sz="1600">
                <a:latin typeface="Montserrat" panose="00000500000000000000" pitchFamily="2" charset="0"/>
              </a:rPr>
              <a:t>m1</a:t>
            </a:r>
          </a:p>
        </p:txBody>
      </p:sp>
      <p:cxnSp>
        <p:nvCxnSpPr>
          <p:cNvPr id="37" name="Straight Arrow Connector 36">
            <a:extLst>
              <a:ext uri="{FF2B5EF4-FFF2-40B4-BE49-F238E27FC236}">
                <a16:creationId xmlns:a16="http://schemas.microsoft.com/office/drawing/2014/main" id="{6B49CC62-525A-4EA9-AE04-C786367B5B27}"/>
              </a:ext>
            </a:extLst>
          </p:cNvPr>
          <p:cNvCxnSpPr>
            <a:cxnSpLocks/>
          </p:cNvCxnSpPr>
          <p:nvPr/>
        </p:nvCxnSpPr>
        <p:spPr>
          <a:xfrm flipV="1">
            <a:off x="6736560" y="637319"/>
            <a:ext cx="0" cy="33121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8A36E22-DA90-462B-9A71-4CD365C93D8A}"/>
              </a:ext>
            </a:extLst>
          </p:cNvPr>
          <p:cNvCxnSpPr>
            <a:cxnSpLocks/>
          </p:cNvCxnSpPr>
          <p:nvPr/>
        </p:nvCxnSpPr>
        <p:spPr>
          <a:xfrm>
            <a:off x="6736560" y="3949479"/>
            <a:ext cx="44805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F3948F7-D38F-41B3-828B-A226C96C09A6}"/>
              </a:ext>
            </a:extLst>
          </p:cNvPr>
          <p:cNvCxnSpPr/>
          <p:nvPr/>
        </p:nvCxnSpPr>
        <p:spPr>
          <a:xfrm>
            <a:off x="6736560" y="1602519"/>
            <a:ext cx="2926080" cy="0"/>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C63ED86-45EB-4387-AB04-49989E5F39AC}"/>
              </a:ext>
            </a:extLst>
          </p:cNvPr>
          <p:cNvCxnSpPr/>
          <p:nvPr/>
        </p:nvCxnSpPr>
        <p:spPr>
          <a:xfrm>
            <a:off x="6736560" y="2623599"/>
            <a:ext cx="2926080" cy="0"/>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382B260-BFA3-4C16-986C-8EA96AAD7445}"/>
              </a:ext>
            </a:extLst>
          </p:cNvPr>
          <p:cNvCxnSpPr>
            <a:cxnSpLocks/>
          </p:cNvCxnSpPr>
          <p:nvPr/>
        </p:nvCxnSpPr>
        <p:spPr>
          <a:xfrm>
            <a:off x="7559520" y="1470439"/>
            <a:ext cx="0" cy="2540000"/>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5B7130C-4E65-492A-AB4B-F3C7F57D50F7}"/>
              </a:ext>
            </a:extLst>
          </p:cNvPr>
          <p:cNvCxnSpPr>
            <a:cxnSpLocks/>
          </p:cNvCxnSpPr>
          <p:nvPr/>
        </p:nvCxnSpPr>
        <p:spPr>
          <a:xfrm>
            <a:off x="9296880" y="1531399"/>
            <a:ext cx="0" cy="2540000"/>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37FD8D3-BBEF-4F28-914E-27D8F5D2D24F}"/>
              </a:ext>
            </a:extLst>
          </p:cNvPr>
          <p:cNvCxnSpPr>
            <a:cxnSpLocks/>
          </p:cNvCxnSpPr>
          <p:nvPr/>
        </p:nvCxnSpPr>
        <p:spPr>
          <a:xfrm>
            <a:off x="8423120" y="1531399"/>
            <a:ext cx="0" cy="2540000"/>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A0A9F0E-6C3E-4FD8-AE23-64AE5156E6E1}"/>
              </a:ext>
            </a:extLst>
          </p:cNvPr>
          <p:cNvSpPr txBox="1"/>
          <p:nvPr/>
        </p:nvSpPr>
        <p:spPr>
          <a:xfrm>
            <a:off x="6264878" y="109123"/>
            <a:ext cx="1166884" cy="307777"/>
          </a:xfrm>
          <a:prstGeom prst="rect">
            <a:avLst/>
          </a:prstGeom>
          <a:noFill/>
          <a:ln>
            <a:noFill/>
          </a:ln>
        </p:spPr>
        <p:txBody>
          <a:bodyPr wrap="square" rtlCol="0">
            <a:spAutoFit/>
          </a:bodyPr>
          <a:lstStyle/>
          <a:p>
            <a:r>
              <a:rPr lang="en-US" sz="1400">
                <a:latin typeface="Montserrat" panose="00000500000000000000" pitchFamily="2" charset="0"/>
              </a:rPr>
              <a:t>Thread</a:t>
            </a:r>
          </a:p>
        </p:txBody>
      </p:sp>
      <p:cxnSp>
        <p:nvCxnSpPr>
          <p:cNvPr id="45" name="Straight Connector 44">
            <a:extLst>
              <a:ext uri="{FF2B5EF4-FFF2-40B4-BE49-F238E27FC236}">
                <a16:creationId xmlns:a16="http://schemas.microsoft.com/office/drawing/2014/main" id="{2F3D08C7-0D5A-414E-B7E9-D9B1A1063EB7}"/>
              </a:ext>
            </a:extLst>
          </p:cNvPr>
          <p:cNvCxnSpPr/>
          <p:nvPr/>
        </p:nvCxnSpPr>
        <p:spPr>
          <a:xfrm>
            <a:off x="6655286" y="3878360"/>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3FA1274-72DF-44BA-9F7E-8E32A1D3DF24}"/>
              </a:ext>
            </a:extLst>
          </p:cNvPr>
          <p:cNvSpPr txBox="1"/>
          <p:nvPr/>
        </p:nvSpPr>
        <p:spPr>
          <a:xfrm>
            <a:off x="6543521" y="4042428"/>
            <a:ext cx="304799" cy="369332"/>
          </a:xfrm>
          <a:prstGeom prst="rect">
            <a:avLst/>
          </a:prstGeom>
          <a:noFill/>
          <a:ln>
            <a:noFill/>
          </a:ln>
        </p:spPr>
        <p:txBody>
          <a:bodyPr wrap="square" rtlCol="0">
            <a:spAutoFit/>
          </a:bodyPr>
          <a:lstStyle/>
          <a:p>
            <a:r>
              <a:rPr lang="en-US"/>
              <a:t>0</a:t>
            </a:r>
          </a:p>
        </p:txBody>
      </p:sp>
      <p:sp>
        <p:nvSpPr>
          <p:cNvPr id="47" name="TextBox 46">
            <a:extLst>
              <a:ext uri="{FF2B5EF4-FFF2-40B4-BE49-F238E27FC236}">
                <a16:creationId xmlns:a16="http://schemas.microsoft.com/office/drawing/2014/main" id="{3883C9C7-9F85-49B7-9AF1-3E1062DDB98B}"/>
              </a:ext>
            </a:extLst>
          </p:cNvPr>
          <p:cNvSpPr txBox="1"/>
          <p:nvPr/>
        </p:nvSpPr>
        <p:spPr>
          <a:xfrm>
            <a:off x="7396961" y="4068153"/>
            <a:ext cx="304800" cy="369332"/>
          </a:xfrm>
          <a:prstGeom prst="rect">
            <a:avLst/>
          </a:prstGeom>
          <a:noFill/>
          <a:ln>
            <a:noFill/>
          </a:ln>
        </p:spPr>
        <p:txBody>
          <a:bodyPr wrap="square" rtlCol="0">
            <a:spAutoFit/>
          </a:bodyPr>
          <a:lstStyle/>
          <a:p>
            <a:r>
              <a:rPr lang="en-US"/>
              <a:t>1</a:t>
            </a:r>
          </a:p>
        </p:txBody>
      </p:sp>
      <p:sp>
        <p:nvSpPr>
          <p:cNvPr id="48" name="TextBox 47">
            <a:extLst>
              <a:ext uri="{FF2B5EF4-FFF2-40B4-BE49-F238E27FC236}">
                <a16:creationId xmlns:a16="http://schemas.microsoft.com/office/drawing/2014/main" id="{FB4F01FE-16AB-4364-A8DF-430E5600CD42}"/>
              </a:ext>
            </a:extLst>
          </p:cNvPr>
          <p:cNvSpPr txBox="1"/>
          <p:nvPr/>
        </p:nvSpPr>
        <p:spPr>
          <a:xfrm>
            <a:off x="8270720" y="4072816"/>
            <a:ext cx="304800" cy="369332"/>
          </a:xfrm>
          <a:prstGeom prst="rect">
            <a:avLst/>
          </a:prstGeom>
          <a:noFill/>
          <a:ln>
            <a:noFill/>
          </a:ln>
        </p:spPr>
        <p:txBody>
          <a:bodyPr wrap="square" rtlCol="0">
            <a:spAutoFit/>
          </a:bodyPr>
          <a:lstStyle/>
          <a:p>
            <a:r>
              <a:rPr lang="en-US"/>
              <a:t>2</a:t>
            </a:r>
          </a:p>
        </p:txBody>
      </p:sp>
      <p:sp>
        <p:nvSpPr>
          <p:cNvPr id="49" name="TextBox 48">
            <a:extLst>
              <a:ext uri="{FF2B5EF4-FFF2-40B4-BE49-F238E27FC236}">
                <a16:creationId xmlns:a16="http://schemas.microsoft.com/office/drawing/2014/main" id="{E4DE6C46-BCCD-483F-B404-D644141BDA83}"/>
              </a:ext>
            </a:extLst>
          </p:cNvPr>
          <p:cNvSpPr txBox="1"/>
          <p:nvPr/>
        </p:nvSpPr>
        <p:spPr>
          <a:xfrm>
            <a:off x="9141676" y="4068153"/>
            <a:ext cx="304800" cy="369332"/>
          </a:xfrm>
          <a:prstGeom prst="rect">
            <a:avLst/>
          </a:prstGeom>
          <a:noFill/>
          <a:ln>
            <a:noFill/>
          </a:ln>
        </p:spPr>
        <p:txBody>
          <a:bodyPr wrap="square" rtlCol="0">
            <a:spAutoFit/>
          </a:bodyPr>
          <a:lstStyle/>
          <a:p>
            <a:r>
              <a:rPr lang="en-US"/>
              <a:t>3</a:t>
            </a:r>
          </a:p>
        </p:txBody>
      </p:sp>
      <p:cxnSp>
        <p:nvCxnSpPr>
          <p:cNvPr id="50" name="Straight Arrow Connector 49">
            <a:extLst>
              <a:ext uri="{FF2B5EF4-FFF2-40B4-BE49-F238E27FC236}">
                <a16:creationId xmlns:a16="http://schemas.microsoft.com/office/drawing/2014/main" id="{718AB7C4-EF7C-4A54-A7FA-7965D1D7E754}"/>
              </a:ext>
            </a:extLst>
          </p:cNvPr>
          <p:cNvCxnSpPr/>
          <p:nvPr/>
        </p:nvCxnSpPr>
        <p:spPr>
          <a:xfrm>
            <a:off x="6751802" y="1602520"/>
            <a:ext cx="822960" cy="0"/>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105AEAE-60F6-4F4F-8CC8-72CC0CF8BD65}"/>
              </a:ext>
            </a:extLst>
          </p:cNvPr>
          <p:cNvCxnSpPr/>
          <p:nvPr/>
        </p:nvCxnSpPr>
        <p:spPr>
          <a:xfrm>
            <a:off x="6751802" y="2623600"/>
            <a:ext cx="822960"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4DDFBAC-94C6-473C-8A4A-869D5969CD8E}"/>
              </a:ext>
            </a:extLst>
          </p:cNvPr>
          <p:cNvCxnSpPr/>
          <p:nvPr/>
        </p:nvCxnSpPr>
        <p:spPr>
          <a:xfrm>
            <a:off x="7600160" y="2623599"/>
            <a:ext cx="822960"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6127BE4-4FA6-4706-88DC-826873F643FE}"/>
              </a:ext>
            </a:extLst>
          </p:cNvPr>
          <p:cNvCxnSpPr>
            <a:cxnSpLocks/>
          </p:cNvCxnSpPr>
          <p:nvPr/>
        </p:nvCxnSpPr>
        <p:spPr>
          <a:xfrm>
            <a:off x="7571048" y="1601550"/>
            <a:ext cx="848358" cy="0"/>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DDA6A489-8F5A-46FE-BFEA-05F034E4205B}"/>
              </a:ext>
            </a:extLst>
          </p:cNvPr>
          <p:cNvSpPr txBox="1"/>
          <p:nvPr/>
        </p:nvSpPr>
        <p:spPr>
          <a:xfrm>
            <a:off x="7083549" y="1252558"/>
            <a:ext cx="652975" cy="338554"/>
          </a:xfrm>
          <a:prstGeom prst="rect">
            <a:avLst/>
          </a:prstGeom>
          <a:noFill/>
        </p:spPr>
        <p:txBody>
          <a:bodyPr wrap="square" rtlCol="0">
            <a:spAutoFit/>
          </a:bodyPr>
          <a:lstStyle/>
          <a:p>
            <a:r>
              <a:rPr lang="en-US" sz="1600">
                <a:latin typeface="Montserrat" panose="00000500000000000000" pitchFamily="2" charset="0"/>
              </a:rPr>
              <a:t>m1</a:t>
            </a:r>
          </a:p>
        </p:txBody>
      </p:sp>
      <p:sp>
        <p:nvSpPr>
          <p:cNvPr id="55" name="TextBox 54">
            <a:extLst>
              <a:ext uri="{FF2B5EF4-FFF2-40B4-BE49-F238E27FC236}">
                <a16:creationId xmlns:a16="http://schemas.microsoft.com/office/drawing/2014/main" id="{E0E3054F-FD69-4E7B-B34F-5FF1E6B74201}"/>
              </a:ext>
            </a:extLst>
          </p:cNvPr>
          <p:cNvSpPr txBox="1"/>
          <p:nvPr/>
        </p:nvSpPr>
        <p:spPr>
          <a:xfrm>
            <a:off x="7074187" y="2606723"/>
            <a:ext cx="652975" cy="338554"/>
          </a:xfrm>
          <a:prstGeom prst="rect">
            <a:avLst/>
          </a:prstGeom>
          <a:noFill/>
        </p:spPr>
        <p:txBody>
          <a:bodyPr wrap="square" rtlCol="0">
            <a:spAutoFit/>
          </a:bodyPr>
          <a:lstStyle/>
          <a:p>
            <a:r>
              <a:rPr lang="en-US" sz="1600">
                <a:latin typeface="Montserrat" panose="00000500000000000000" pitchFamily="2" charset="0"/>
              </a:rPr>
              <a:t>m2</a:t>
            </a:r>
          </a:p>
        </p:txBody>
      </p:sp>
      <p:sp>
        <p:nvSpPr>
          <p:cNvPr id="56" name="TextBox 55">
            <a:extLst>
              <a:ext uri="{FF2B5EF4-FFF2-40B4-BE49-F238E27FC236}">
                <a16:creationId xmlns:a16="http://schemas.microsoft.com/office/drawing/2014/main" id="{2F436053-DFE1-43CA-80E2-AA5FC69508D2}"/>
              </a:ext>
            </a:extLst>
          </p:cNvPr>
          <p:cNvSpPr txBox="1"/>
          <p:nvPr/>
        </p:nvSpPr>
        <p:spPr>
          <a:xfrm>
            <a:off x="7942362" y="1263961"/>
            <a:ext cx="652975" cy="338554"/>
          </a:xfrm>
          <a:prstGeom prst="rect">
            <a:avLst/>
          </a:prstGeom>
          <a:noFill/>
        </p:spPr>
        <p:txBody>
          <a:bodyPr wrap="square" rtlCol="0">
            <a:spAutoFit/>
          </a:bodyPr>
          <a:lstStyle/>
          <a:p>
            <a:r>
              <a:rPr lang="en-US" sz="1600">
                <a:latin typeface="Montserrat" panose="00000500000000000000" pitchFamily="2" charset="0"/>
              </a:rPr>
              <a:t>m2</a:t>
            </a:r>
          </a:p>
        </p:txBody>
      </p:sp>
      <p:cxnSp>
        <p:nvCxnSpPr>
          <p:cNvPr id="57" name="Straight Arrow Connector 56">
            <a:extLst>
              <a:ext uri="{FF2B5EF4-FFF2-40B4-BE49-F238E27FC236}">
                <a16:creationId xmlns:a16="http://schemas.microsoft.com/office/drawing/2014/main" id="{444E9D4C-3135-4988-96F5-38AA5CEF5828}"/>
              </a:ext>
            </a:extLst>
          </p:cNvPr>
          <p:cNvCxnSpPr>
            <a:cxnSpLocks/>
          </p:cNvCxnSpPr>
          <p:nvPr/>
        </p:nvCxnSpPr>
        <p:spPr>
          <a:xfrm flipH="1" flipV="1">
            <a:off x="7610320" y="1659269"/>
            <a:ext cx="744334" cy="897043"/>
          </a:xfrm>
          <a:prstGeom prst="straightConnector1">
            <a:avLst/>
          </a:prstGeom>
          <a:ln w="2857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1780B33-19B4-4622-968B-AF60ABEFF41F}"/>
              </a:ext>
            </a:extLst>
          </p:cNvPr>
          <p:cNvCxnSpPr>
            <a:cxnSpLocks/>
          </p:cNvCxnSpPr>
          <p:nvPr/>
        </p:nvCxnSpPr>
        <p:spPr>
          <a:xfrm flipH="1">
            <a:off x="7607725" y="1673640"/>
            <a:ext cx="744387" cy="909793"/>
          </a:xfrm>
          <a:prstGeom prst="straightConnector1">
            <a:avLst/>
          </a:prstGeom>
          <a:ln w="38100">
            <a:solidFill>
              <a:schemeClr val="accent4">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FD8C7874-836C-4303-9F01-80494E11C167}"/>
              </a:ext>
            </a:extLst>
          </p:cNvPr>
          <p:cNvSpPr txBox="1"/>
          <p:nvPr/>
        </p:nvSpPr>
        <p:spPr>
          <a:xfrm>
            <a:off x="10378788" y="4071399"/>
            <a:ext cx="1727393" cy="307777"/>
          </a:xfrm>
          <a:prstGeom prst="rect">
            <a:avLst/>
          </a:prstGeom>
          <a:noFill/>
          <a:ln>
            <a:noFill/>
          </a:ln>
        </p:spPr>
        <p:txBody>
          <a:bodyPr wrap="square" rtlCol="0">
            <a:spAutoFit/>
          </a:bodyPr>
          <a:lstStyle/>
          <a:p>
            <a:r>
              <a:rPr lang="en-US" sz="1400">
                <a:latin typeface="Montserrat" panose="00000500000000000000" pitchFamily="2" charset="0"/>
              </a:rPr>
              <a:t>Time(micro </a:t>
            </a:r>
            <a:r>
              <a:rPr lang="en-US" sz="1400" err="1">
                <a:latin typeface="Montserrat" panose="00000500000000000000" pitchFamily="2" charset="0"/>
              </a:rPr>
              <a:t>giây</a:t>
            </a:r>
            <a:r>
              <a:rPr lang="en-US" sz="1400">
                <a:latin typeface="Montserrat" panose="00000500000000000000" pitchFamily="2" charset="0"/>
              </a:rPr>
              <a:t>)</a:t>
            </a:r>
          </a:p>
        </p:txBody>
      </p:sp>
      <p:sp>
        <p:nvSpPr>
          <p:cNvPr id="60" name="TextBox 59">
            <a:extLst>
              <a:ext uri="{FF2B5EF4-FFF2-40B4-BE49-F238E27FC236}">
                <a16:creationId xmlns:a16="http://schemas.microsoft.com/office/drawing/2014/main" id="{9236DE63-FABF-49F6-BDA2-61BD7E120399}"/>
              </a:ext>
            </a:extLst>
          </p:cNvPr>
          <p:cNvSpPr txBox="1"/>
          <p:nvPr/>
        </p:nvSpPr>
        <p:spPr>
          <a:xfrm>
            <a:off x="6102018" y="1369144"/>
            <a:ext cx="503401" cy="369332"/>
          </a:xfrm>
          <a:prstGeom prst="rect">
            <a:avLst/>
          </a:prstGeom>
          <a:noFill/>
        </p:spPr>
        <p:txBody>
          <a:bodyPr wrap="square" rtlCol="0">
            <a:spAutoFit/>
          </a:bodyPr>
          <a:lstStyle/>
          <a:p>
            <a:r>
              <a:rPr lang="en-US">
                <a:latin typeface="Montserrat" panose="00000500000000000000" pitchFamily="2" charset="0"/>
              </a:rPr>
              <a:t>T1</a:t>
            </a:r>
          </a:p>
        </p:txBody>
      </p:sp>
      <p:sp>
        <p:nvSpPr>
          <p:cNvPr id="61" name="TextBox 60">
            <a:extLst>
              <a:ext uri="{FF2B5EF4-FFF2-40B4-BE49-F238E27FC236}">
                <a16:creationId xmlns:a16="http://schemas.microsoft.com/office/drawing/2014/main" id="{5DF0CEB3-D8FD-412B-995A-71AB60D980C2}"/>
              </a:ext>
            </a:extLst>
          </p:cNvPr>
          <p:cNvSpPr txBox="1"/>
          <p:nvPr/>
        </p:nvSpPr>
        <p:spPr>
          <a:xfrm>
            <a:off x="6096000" y="2383349"/>
            <a:ext cx="503401" cy="369332"/>
          </a:xfrm>
          <a:prstGeom prst="rect">
            <a:avLst/>
          </a:prstGeom>
          <a:noFill/>
        </p:spPr>
        <p:txBody>
          <a:bodyPr wrap="square" rtlCol="0">
            <a:spAutoFit/>
          </a:bodyPr>
          <a:lstStyle/>
          <a:p>
            <a:r>
              <a:rPr lang="en-US">
                <a:latin typeface="Montserrat" panose="00000500000000000000" pitchFamily="2" charset="0"/>
              </a:rPr>
              <a:t>T2</a:t>
            </a:r>
          </a:p>
        </p:txBody>
      </p:sp>
      <p:sp>
        <p:nvSpPr>
          <p:cNvPr id="64" name="Arrow: Right 63">
            <a:extLst>
              <a:ext uri="{FF2B5EF4-FFF2-40B4-BE49-F238E27FC236}">
                <a16:creationId xmlns:a16="http://schemas.microsoft.com/office/drawing/2014/main" id="{2C395DE4-ACCE-4A85-B431-0D7456FED46C}"/>
              </a:ext>
            </a:extLst>
          </p:cNvPr>
          <p:cNvSpPr/>
          <p:nvPr/>
        </p:nvSpPr>
        <p:spPr>
          <a:xfrm>
            <a:off x="5933299" y="4912308"/>
            <a:ext cx="503401" cy="27520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04E91DF5-118F-42EC-9F13-15992A80F44E}"/>
              </a:ext>
            </a:extLst>
          </p:cNvPr>
          <p:cNvSpPr/>
          <p:nvPr/>
        </p:nvSpPr>
        <p:spPr>
          <a:xfrm>
            <a:off x="7345768" y="4068154"/>
            <a:ext cx="369331" cy="36933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79F6B42A-5BEF-43E0-B4CE-AA8AFBB8B34F}"/>
              </a:ext>
            </a:extLst>
          </p:cNvPr>
          <p:cNvCxnSpPr>
            <a:cxnSpLocks/>
          </p:cNvCxnSpPr>
          <p:nvPr/>
        </p:nvCxnSpPr>
        <p:spPr>
          <a:xfrm flipH="1">
            <a:off x="1994330" y="1928026"/>
            <a:ext cx="56497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2DE7C29-A4E4-4CA7-A0FE-D3409448CE56}"/>
              </a:ext>
            </a:extLst>
          </p:cNvPr>
          <p:cNvCxnSpPr>
            <a:cxnSpLocks/>
          </p:cNvCxnSpPr>
          <p:nvPr/>
        </p:nvCxnSpPr>
        <p:spPr>
          <a:xfrm flipH="1">
            <a:off x="1988543" y="3536907"/>
            <a:ext cx="57075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F6B39DAB-0206-4099-8FAC-E22DE00ED13F}"/>
              </a:ext>
            </a:extLst>
          </p:cNvPr>
          <p:cNvCxnSpPr>
            <a:cxnSpLocks/>
          </p:cNvCxnSpPr>
          <p:nvPr/>
        </p:nvCxnSpPr>
        <p:spPr>
          <a:xfrm flipH="1">
            <a:off x="2559301" y="2180560"/>
            <a:ext cx="478001"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CEA5E41-888C-4472-8049-6C77C81C516C}"/>
              </a:ext>
            </a:extLst>
          </p:cNvPr>
          <p:cNvCxnSpPr>
            <a:cxnSpLocks/>
          </p:cNvCxnSpPr>
          <p:nvPr/>
        </p:nvCxnSpPr>
        <p:spPr>
          <a:xfrm flipH="1">
            <a:off x="2559301" y="3771320"/>
            <a:ext cx="572269"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9FB0563F-0FEE-428D-A66B-183C6B955441}"/>
              </a:ext>
            </a:extLst>
          </p:cNvPr>
          <p:cNvSpPr/>
          <p:nvPr/>
        </p:nvSpPr>
        <p:spPr>
          <a:xfrm>
            <a:off x="8226006" y="4061982"/>
            <a:ext cx="369331" cy="36933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5BC5CF9A-3DD3-4008-B93D-BD145D7AD976}"/>
              </a:ext>
            </a:extLst>
          </p:cNvPr>
          <p:cNvSpPr txBox="1"/>
          <p:nvPr/>
        </p:nvSpPr>
        <p:spPr>
          <a:xfrm>
            <a:off x="6848320" y="6348774"/>
            <a:ext cx="6094476" cy="523220"/>
          </a:xfrm>
          <a:prstGeom prst="rect">
            <a:avLst/>
          </a:prstGeom>
          <a:noFill/>
        </p:spPr>
        <p:txBody>
          <a:bodyPr wrap="square">
            <a:spAutoFit/>
          </a:bodyPr>
          <a:lstStyle/>
          <a:p>
            <a:r>
              <a:rPr lang="en-US" sz="1400">
                <a:latin typeface="Montserrat" panose="00000500000000000000" pitchFamily="2" charset="0"/>
                <a:hlinkClick r:id="rId4"/>
              </a:rPr>
              <a:t>https://www.cs.rpi.edu/academics/courses/fall04/os/c10/</a:t>
            </a:r>
            <a:r>
              <a:rPr lang="en-US" sz="1400">
                <a:latin typeface="Montserrat" panose="00000500000000000000" pitchFamily="2" charset="0"/>
              </a:rPr>
              <a:t> -Operating Systems </a:t>
            </a:r>
            <a:r>
              <a:rPr lang="en-US" sz="1400" err="1">
                <a:latin typeface="Montserrat" panose="00000500000000000000" pitchFamily="2" charset="0"/>
              </a:rPr>
              <a:t>DeadLock</a:t>
            </a:r>
            <a:endParaRPr lang="en-US" sz="1400">
              <a:latin typeface="Montserrat" panose="00000500000000000000" pitchFamily="2" charset="0"/>
            </a:endParaRPr>
          </a:p>
        </p:txBody>
      </p:sp>
      <p:sp>
        <p:nvSpPr>
          <p:cNvPr id="83" name="TextBox 82">
            <a:extLst>
              <a:ext uri="{FF2B5EF4-FFF2-40B4-BE49-F238E27FC236}">
                <a16:creationId xmlns:a16="http://schemas.microsoft.com/office/drawing/2014/main" id="{C1E521E9-524F-4FAF-A862-41FB18F08F93}"/>
              </a:ext>
            </a:extLst>
          </p:cNvPr>
          <p:cNvSpPr txBox="1"/>
          <p:nvPr/>
        </p:nvSpPr>
        <p:spPr>
          <a:xfrm>
            <a:off x="5821253" y="4573754"/>
            <a:ext cx="666102" cy="338554"/>
          </a:xfrm>
          <a:prstGeom prst="rect">
            <a:avLst/>
          </a:prstGeom>
          <a:noFill/>
        </p:spPr>
        <p:txBody>
          <a:bodyPr wrap="square" rtlCol="0">
            <a:spAutoFit/>
          </a:bodyPr>
          <a:lstStyle/>
          <a:p>
            <a:r>
              <a:rPr lang="en-US" sz="1600">
                <a:solidFill>
                  <a:srgbClr val="FF0000"/>
                </a:solidFill>
                <a:latin typeface="Montserrat Black" panose="00000A00000000000000" pitchFamily="2" charset="0"/>
              </a:rPr>
              <a:t>Run</a:t>
            </a:r>
          </a:p>
        </p:txBody>
      </p:sp>
      <p:sp>
        <p:nvSpPr>
          <p:cNvPr id="84" name="TextBox 83">
            <a:extLst>
              <a:ext uri="{FF2B5EF4-FFF2-40B4-BE49-F238E27FC236}">
                <a16:creationId xmlns:a16="http://schemas.microsoft.com/office/drawing/2014/main" id="{12C62552-1380-4E50-9ABA-ED0C27580B81}"/>
              </a:ext>
            </a:extLst>
          </p:cNvPr>
          <p:cNvSpPr txBox="1"/>
          <p:nvPr/>
        </p:nvSpPr>
        <p:spPr>
          <a:xfrm>
            <a:off x="6499455" y="5444300"/>
            <a:ext cx="5692545" cy="584775"/>
          </a:xfrm>
          <a:prstGeom prst="rect">
            <a:avLst/>
          </a:prstGeom>
          <a:noFill/>
        </p:spPr>
        <p:txBody>
          <a:bodyPr wrap="square" rtlCol="0">
            <a:spAutoFit/>
          </a:bodyPr>
          <a:lstStyle/>
          <a:p>
            <a:r>
              <a:rPr lang="en-US" sz="1600" err="1">
                <a:latin typeface="Montserrat" panose="00000500000000000000" pitchFamily="2" charset="0"/>
              </a:rPr>
              <a:t>Hiện</a:t>
            </a:r>
            <a:r>
              <a:rPr lang="en-US" sz="1600">
                <a:latin typeface="Montserrat" panose="00000500000000000000" pitchFamily="2" charset="0"/>
              </a:rPr>
              <a:t> </a:t>
            </a:r>
            <a:r>
              <a:rPr lang="en-US" sz="1600" err="1">
                <a:latin typeface="Montserrat" panose="00000500000000000000" pitchFamily="2" charset="0"/>
              </a:rPr>
              <a:t>tượng</a:t>
            </a:r>
            <a:r>
              <a:rPr lang="en-US" sz="1600">
                <a:latin typeface="Montserrat" panose="00000500000000000000" pitchFamily="2" charset="0"/>
              </a:rPr>
              <a:t> </a:t>
            </a:r>
            <a:r>
              <a:rPr lang="en-US" sz="1600" err="1">
                <a:latin typeface="Montserrat" panose="00000500000000000000" pitchFamily="2" charset="0"/>
              </a:rPr>
              <a:t>treo</a:t>
            </a:r>
            <a:r>
              <a:rPr lang="en-US" sz="1600">
                <a:latin typeface="Montserrat" panose="00000500000000000000" pitchFamily="2" charset="0"/>
              </a:rPr>
              <a:t> </a:t>
            </a:r>
            <a:r>
              <a:rPr lang="en-US" sz="1600" err="1">
                <a:latin typeface="Montserrat" panose="00000500000000000000" pitchFamily="2" charset="0"/>
              </a:rPr>
              <a:t>máy</a:t>
            </a:r>
            <a:r>
              <a:rPr lang="en-US" sz="1600">
                <a:latin typeface="Montserrat" panose="00000500000000000000" pitchFamily="2" charset="0"/>
              </a:rPr>
              <a:t> </a:t>
            </a:r>
            <a:r>
              <a:rPr lang="en-US" sz="1600" err="1">
                <a:latin typeface="Montserrat" panose="00000500000000000000" pitchFamily="2" charset="0"/>
              </a:rPr>
              <a:t>và</a:t>
            </a:r>
            <a:r>
              <a:rPr lang="en-US" sz="1600">
                <a:latin typeface="Montserrat" panose="00000500000000000000" pitchFamily="2" charset="0"/>
              </a:rPr>
              <a:t> </a:t>
            </a:r>
            <a:r>
              <a:rPr lang="en-US" sz="1600" err="1">
                <a:latin typeface="Montserrat" panose="00000500000000000000" pitchFamily="2" charset="0"/>
              </a:rPr>
              <a:t>bế</a:t>
            </a:r>
            <a:r>
              <a:rPr lang="en-US" sz="1600">
                <a:latin typeface="Montserrat" panose="00000500000000000000" pitchFamily="2" charset="0"/>
              </a:rPr>
              <a:t> </a:t>
            </a:r>
            <a:r>
              <a:rPr lang="en-US" sz="1600" err="1">
                <a:latin typeface="Montserrat" panose="00000500000000000000" pitchFamily="2" charset="0"/>
              </a:rPr>
              <a:t>tắc</a:t>
            </a:r>
            <a:r>
              <a:rPr lang="en-US" sz="1600">
                <a:latin typeface="Montserrat" panose="00000500000000000000" pitchFamily="2" charset="0"/>
              </a:rPr>
              <a:t> </a:t>
            </a:r>
            <a:r>
              <a:rPr lang="en-US" sz="1600" err="1">
                <a:latin typeface="Montserrat" panose="00000500000000000000" pitchFamily="2" charset="0"/>
              </a:rPr>
              <a:t>này</a:t>
            </a:r>
            <a:r>
              <a:rPr lang="en-US" sz="1600">
                <a:latin typeface="Montserrat" panose="00000500000000000000" pitchFamily="2" charset="0"/>
              </a:rPr>
              <a:t> </a:t>
            </a:r>
            <a:r>
              <a:rPr lang="en-US" sz="1600" err="1">
                <a:latin typeface="Montserrat" panose="00000500000000000000" pitchFamily="2" charset="0"/>
              </a:rPr>
              <a:t>trong</a:t>
            </a:r>
            <a:r>
              <a:rPr lang="en-US" sz="1600">
                <a:latin typeface="Montserrat" panose="00000500000000000000" pitchFamily="2" charset="0"/>
              </a:rPr>
              <a:t> </a:t>
            </a:r>
            <a:r>
              <a:rPr lang="en-US" sz="1600" err="1">
                <a:latin typeface="Montserrat" panose="00000500000000000000" pitchFamily="2" charset="0"/>
              </a:rPr>
              <a:t>chương</a:t>
            </a:r>
            <a:r>
              <a:rPr lang="en-US" sz="1600">
                <a:latin typeface="Montserrat" panose="00000500000000000000" pitchFamily="2" charset="0"/>
              </a:rPr>
              <a:t> </a:t>
            </a:r>
            <a:r>
              <a:rPr lang="en-US" sz="1600" err="1">
                <a:latin typeface="Montserrat" panose="00000500000000000000" pitchFamily="2" charset="0"/>
              </a:rPr>
              <a:t>trình</a:t>
            </a:r>
            <a:r>
              <a:rPr lang="en-US" sz="1600">
                <a:latin typeface="Montserrat" panose="00000500000000000000" pitchFamily="2" charset="0"/>
              </a:rPr>
              <a:t>. Deadlock </a:t>
            </a:r>
            <a:r>
              <a:rPr lang="en-US" sz="1600" err="1">
                <a:latin typeface="Montserrat" panose="00000500000000000000" pitchFamily="2" charset="0"/>
              </a:rPr>
              <a:t>xảy</a:t>
            </a:r>
            <a:r>
              <a:rPr lang="en-US" sz="1600">
                <a:latin typeface="Montserrat" panose="00000500000000000000" pitchFamily="2" charset="0"/>
              </a:rPr>
              <a:t> ra</a:t>
            </a:r>
          </a:p>
        </p:txBody>
      </p:sp>
      <p:pic>
        <p:nvPicPr>
          <p:cNvPr id="62" name="Picture 61">
            <a:extLst>
              <a:ext uri="{FF2B5EF4-FFF2-40B4-BE49-F238E27FC236}">
                <a16:creationId xmlns:a16="http://schemas.microsoft.com/office/drawing/2014/main" id="{06908203-BC03-4AFF-97E3-1AF67EF0B1DF}"/>
              </a:ext>
            </a:extLst>
          </p:cNvPr>
          <p:cNvPicPr>
            <a:picLocks noChangeAspect="1"/>
          </p:cNvPicPr>
          <p:nvPr/>
        </p:nvPicPr>
        <p:blipFill>
          <a:blip r:embed="rId5"/>
          <a:stretch>
            <a:fillRect/>
          </a:stretch>
        </p:blipFill>
        <p:spPr>
          <a:xfrm>
            <a:off x="6560413" y="4676841"/>
            <a:ext cx="5480979" cy="675257"/>
          </a:xfrm>
          <a:prstGeom prst="rect">
            <a:avLst/>
          </a:prstGeom>
        </p:spPr>
      </p:pic>
      <p:sp>
        <p:nvSpPr>
          <p:cNvPr id="10" name="TextBox 9">
            <a:extLst>
              <a:ext uri="{FF2B5EF4-FFF2-40B4-BE49-F238E27FC236}">
                <a16:creationId xmlns:a16="http://schemas.microsoft.com/office/drawing/2014/main" id="{7F990BF7-3559-4378-BDBB-54D7C7CA8B00}"/>
              </a:ext>
            </a:extLst>
          </p:cNvPr>
          <p:cNvSpPr txBox="1"/>
          <p:nvPr/>
        </p:nvSpPr>
        <p:spPr>
          <a:xfrm>
            <a:off x="264840" y="232234"/>
            <a:ext cx="1723703" cy="369332"/>
          </a:xfrm>
          <a:prstGeom prst="rect">
            <a:avLst/>
          </a:prstGeom>
          <a:noFill/>
        </p:spPr>
        <p:txBody>
          <a:bodyPr wrap="square" rtlCol="0">
            <a:spAutoFit/>
          </a:bodyPr>
          <a:lstStyle/>
          <a:p>
            <a:r>
              <a:rPr lang="en-US" b="1">
                <a:latin typeface="Montserrat" panose="00000500000000000000" pitchFamily="2" charset="0"/>
              </a:rPr>
              <a:t>Example </a:t>
            </a:r>
          </a:p>
        </p:txBody>
      </p:sp>
      <p:sp>
        <p:nvSpPr>
          <p:cNvPr id="11" name="TextBox 10">
            <a:extLst>
              <a:ext uri="{FF2B5EF4-FFF2-40B4-BE49-F238E27FC236}">
                <a16:creationId xmlns:a16="http://schemas.microsoft.com/office/drawing/2014/main" id="{18F0EC00-061E-4864-8263-D84A533725F3}"/>
              </a:ext>
            </a:extLst>
          </p:cNvPr>
          <p:cNvSpPr txBox="1"/>
          <p:nvPr/>
        </p:nvSpPr>
        <p:spPr>
          <a:xfrm>
            <a:off x="1002278" y="613982"/>
            <a:ext cx="4664282" cy="338554"/>
          </a:xfrm>
          <a:prstGeom prst="rect">
            <a:avLst/>
          </a:prstGeom>
          <a:noFill/>
        </p:spPr>
        <p:txBody>
          <a:bodyPr wrap="square" rtlCol="0">
            <a:spAutoFit/>
          </a:bodyPr>
          <a:lstStyle/>
          <a:p>
            <a:r>
              <a:rPr lang="en-US" sz="1600" err="1">
                <a:latin typeface="Montserrat" panose="00000500000000000000" pitchFamily="2" charset="0"/>
              </a:rPr>
              <a:t>Thứ</a:t>
            </a:r>
            <a:r>
              <a:rPr lang="en-US" sz="1600">
                <a:latin typeface="Montserrat" panose="00000500000000000000" pitchFamily="2" charset="0"/>
              </a:rPr>
              <a:t> </a:t>
            </a:r>
            <a:r>
              <a:rPr lang="en-US" sz="1600" err="1">
                <a:latin typeface="Montserrat" panose="00000500000000000000" pitchFamily="2" charset="0"/>
              </a:rPr>
              <a:t>tự</a:t>
            </a:r>
            <a:r>
              <a:rPr lang="en-US" sz="1600">
                <a:latin typeface="Montserrat" panose="00000500000000000000" pitchFamily="2" charset="0"/>
              </a:rPr>
              <a:t> </a:t>
            </a:r>
            <a:r>
              <a:rPr lang="en-US" sz="1600" err="1">
                <a:latin typeface="Montserrat" panose="00000500000000000000" pitchFamily="2" charset="0"/>
              </a:rPr>
              <a:t>sử</a:t>
            </a:r>
            <a:r>
              <a:rPr lang="en-US" sz="1600">
                <a:latin typeface="Montserrat" panose="00000500000000000000" pitchFamily="2" charset="0"/>
              </a:rPr>
              <a:t> </a:t>
            </a:r>
            <a:r>
              <a:rPr lang="en-US" sz="1600" err="1">
                <a:latin typeface="Montserrat" panose="00000500000000000000" pitchFamily="2" charset="0"/>
              </a:rPr>
              <a:t>dụng</a:t>
            </a:r>
            <a:r>
              <a:rPr lang="en-US" sz="1600">
                <a:latin typeface="Montserrat" panose="00000500000000000000" pitchFamily="2" charset="0"/>
              </a:rPr>
              <a:t> </a:t>
            </a:r>
            <a:r>
              <a:rPr lang="en-US" sz="1600" err="1">
                <a:latin typeface="Montserrat" panose="00000500000000000000" pitchFamily="2" charset="0"/>
              </a:rPr>
              <a:t>tài</a:t>
            </a:r>
            <a:r>
              <a:rPr lang="en-US" sz="1600">
                <a:latin typeface="Montserrat" panose="00000500000000000000" pitchFamily="2" charset="0"/>
              </a:rPr>
              <a:t> nguyên không hợp lý</a:t>
            </a:r>
          </a:p>
        </p:txBody>
      </p:sp>
    </p:spTree>
    <p:extLst>
      <p:ext uri="{BB962C8B-B14F-4D97-AF65-F5344CB8AC3E}">
        <p14:creationId xmlns:p14="http://schemas.microsoft.com/office/powerpoint/2010/main" val="415045798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1000"/>
                                        <p:tgtEl>
                                          <p:spTgt spid="74"/>
                                        </p:tgtEl>
                                      </p:cBhvr>
                                    </p:animEffect>
                                  </p:childTnLst>
                                </p:cTn>
                              </p:par>
                              <p:par>
                                <p:cTn id="11" presetID="22" presetClass="entr" presetSubtype="4"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down)">
                                      <p:cBhvr>
                                        <p:cTn id="13" dur="500"/>
                                        <p:tgtEl>
                                          <p:spTgt spid="50"/>
                                        </p:tgtEl>
                                      </p:cBhvr>
                                    </p:animEffect>
                                  </p:childTnLst>
                                </p:cTn>
                              </p:par>
                              <p:par>
                                <p:cTn id="14" presetID="22" presetClass="entr" presetSubtype="4" fill="hold"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down)">
                                      <p:cBhvr>
                                        <p:cTn id="16" dur="500"/>
                                        <p:tgtEl>
                                          <p:spTgt spid="5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750"/>
                                        <p:tgtEl>
                                          <p:spTgt spid="6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fade">
                                      <p:cBhvr>
                                        <p:cTn id="24" dur="500"/>
                                        <p:tgtEl>
                                          <p:spTgt spid="76"/>
                                        </p:tgtEl>
                                      </p:cBhvr>
                                    </p:animEffect>
                                  </p:childTnLst>
                                </p:cTn>
                              </p:par>
                              <p:par>
                                <p:cTn id="25" presetID="10"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500"/>
                                        <p:tgtEl>
                                          <p:spTgt spid="75"/>
                                        </p:tgtEl>
                                      </p:cBhvr>
                                    </p:animEffect>
                                  </p:childTnLst>
                                </p:cTn>
                              </p:par>
                              <p:par>
                                <p:cTn id="28" presetID="10" presetClass="exit" presetSubtype="0" fill="hold" nodeType="withEffect">
                                  <p:stCondLst>
                                    <p:cond delay="0"/>
                                  </p:stCondLst>
                                  <p:childTnLst>
                                    <p:animEffect transition="out" filter="fade">
                                      <p:cBhvr>
                                        <p:cTn id="29" dur="500"/>
                                        <p:tgtEl>
                                          <p:spTgt spid="69"/>
                                        </p:tgtEl>
                                      </p:cBhvr>
                                    </p:animEffect>
                                    <p:set>
                                      <p:cBhvr>
                                        <p:cTn id="30" dur="1" fill="hold">
                                          <p:stCondLst>
                                            <p:cond delay="499"/>
                                          </p:stCondLst>
                                        </p:cTn>
                                        <p:tgtEl>
                                          <p:spTgt spid="6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74"/>
                                        </p:tgtEl>
                                      </p:cBhvr>
                                    </p:animEffect>
                                    <p:set>
                                      <p:cBhvr>
                                        <p:cTn id="33" dur="1" fill="hold">
                                          <p:stCondLst>
                                            <p:cond delay="499"/>
                                          </p:stCondLst>
                                        </p:cTn>
                                        <p:tgtEl>
                                          <p:spTgt spid="74"/>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65"/>
                                        </p:tgtEl>
                                      </p:cBhvr>
                                    </p:animEffect>
                                    <p:set>
                                      <p:cBhvr>
                                        <p:cTn id="36" dur="1" fill="hold">
                                          <p:stCondLst>
                                            <p:cond delay="499"/>
                                          </p:stCondLst>
                                        </p:cTn>
                                        <p:tgtEl>
                                          <p:spTgt spid="65"/>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1000"/>
                                        <p:tgtEl>
                                          <p:spTgt spid="52"/>
                                        </p:tgtEl>
                                      </p:cBhvr>
                                    </p:animEffect>
                                  </p:childTnLst>
                                </p:cTn>
                              </p:par>
                              <p:par>
                                <p:cTn id="40" presetID="10" presetClass="entr" presetSubtype="0" fill="hold"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1000"/>
                                        <p:tgtEl>
                                          <p:spTgt spid="53"/>
                                        </p:tgtEl>
                                      </p:cBhvr>
                                    </p:animEffect>
                                  </p:childTnLst>
                                </p:cTn>
                              </p:par>
                              <p:par>
                                <p:cTn id="43" presetID="10"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1000"/>
                                        <p:tgtEl>
                                          <p:spTgt spid="57"/>
                                        </p:tgtEl>
                                      </p:cBhvr>
                                    </p:animEffect>
                                  </p:childTnLst>
                                </p:cTn>
                              </p:par>
                              <p:par>
                                <p:cTn id="46" presetID="10" presetClass="entr" presetSubtype="0" fill="hold" nodeType="withEffect">
                                  <p:stCondLst>
                                    <p:cond delay="0"/>
                                  </p:stCondLst>
                                  <p:childTnLst>
                                    <p:set>
                                      <p:cBhvr>
                                        <p:cTn id="47" dur="1" fill="hold">
                                          <p:stCondLst>
                                            <p:cond delay="0"/>
                                          </p:stCondLst>
                                        </p:cTn>
                                        <p:tgtEl>
                                          <p:spTgt spid="58"/>
                                        </p:tgtEl>
                                        <p:attrNameLst>
                                          <p:attrName>style.visibility</p:attrName>
                                        </p:attrNameLst>
                                      </p:cBhvr>
                                      <p:to>
                                        <p:strVal val="visible"/>
                                      </p:to>
                                    </p:set>
                                    <p:animEffect transition="in" filter="fade">
                                      <p:cBhvr>
                                        <p:cTn id="48" dur="1000"/>
                                        <p:tgtEl>
                                          <p:spTgt spid="5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1000"/>
                                        <p:tgtEl>
                                          <p:spTgt spid="5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1000"/>
                                        <p:tgtEl>
                                          <p:spTgt spid="3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fade">
                                      <p:cBhvr>
                                        <p:cTn id="57" dur="500"/>
                                        <p:tgtEl>
                                          <p:spTgt spid="7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fade">
                                      <p:cBhvr>
                                        <p:cTn id="62" dur="500"/>
                                        <p:tgtEl>
                                          <p:spTgt spid="6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4"/>
                                        </p:tgtEl>
                                        <p:attrNameLst>
                                          <p:attrName>style.visibility</p:attrName>
                                        </p:attrNameLst>
                                      </p:cBhvr>
                                      <p:to>
                                        <p:strVal val="visible"/>
                                      </p:to>
                                    </p:set>
                                    <p:animEffect transition="in" filter="fade">
                                      <p:cBhvr>
                                        <p:cTn id="68" dur="500"/>
                                        <p:tgtEl>
                                          <p:spTgt spid="84"/>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56" grpId="0"/>
      <p:bldP spid="64" grpId="0" animBg="1"/>
      <p:bldP spid="65" grpId="0" animBg="1"/>
      <p:bldP spid="65" grpId="1" animBg="1"/>
      <p:bldP spid="77" grpId="0" animBg="1"/>
      <p:bldP spid="83" grpId="0"/>
      <p:bldP spid="8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19E2EC-95E5-460A-BEF2-98E15363DB0A}"/>
              </a:ext>
            </a:extLst>
          </p:cNvPr>
          <p:cNvSpPr/>
          <p:nvPr/>
        </p:nvSpPr>
        <p:spPr>
          <a:xfrm>
            <a:off x="871637" y="118011"/>
            <a:ext cx="4893451" cy="617344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97FBB60-AC15-49A7-AA5D-1CBF477C72F1}"/>
              </a:ext>
            </a:extLst>
          </p:cNvPr>
          <p:cNvSpPr txBox="1"/>
          <p:nvPr/>
        </p:nvSpPr>
        <p:spPr>
          <a:xfrm>
            <a:off x="1113199" y="239468"/>
            <a:ext cx="4779133" cy="6124754"/>
          </a:xfrm>
          <a:prstGeom prst="rect">
            <a:avLst/>
          </a:prstGeom>
          <a:noFill/>
          <a:ln w="28575">
            <a:noFill/>
          </a:ln>
        </p:spPr>
        <p:txBody>
          <a:bodyPr wrap="square">
            <a:spAutoFit/>
          </a:bodyPr>
          <a:lstStyle/>
          <a:p>
            <a:r>
              <a:rPr lang="en-US" sz="1500" i="0">
                <a:solidFill>
                  <a:schemeClr val="accent2">
                    <a:lumMod val="75000"/>
                  </a:schemeClr>
                </a:solidFill>
                <a:effectLst/>
                <a:latin typeface="Montserrat" panose="00000500000000000000" pitchFamily="2" charset="0"/>
              </a:rPr>
              <a:t>using namespace </a:t>
            </a:r>
            <a:r>
              <a:rPr lang="en-US" sz="1500" i="0">
                <a:solidFill>
                  <a:schemeClr val="bg1"/>
                </a:solidFill>
                <a:effectLst/>
                <a:latin typeface="Montserrat" panose="00000500000000000000" pitchFamily="2" charset="0"/>
              </a:rPr>
              <a:t>std;</a:t>
            </a:r>
          </a:p>
          <a:p>
            <a:r>
              <a:rPr lang="en-US" sz="1500" i="0">
                <a:solidFill>
                  <a:schemeClr val="bg1"/>
                </a:solidFill>
                <a:effectLst/>
                <a:latin typeface="Montserrat" panose="00000500000000000000" pitchFamily="2" charset="0"/>
              </a:rPr>
              <a:t>std::mutex m1;</a:t>
            </a:r>
          </a:p>
          <a:p>
            <a:r>
              <a:rPr lang="en-US" sz="1500" i="0">
                <a:solidFill>
                  <a:schemeClr val="bg1"/>
                </a:solidFill>
                <a:effectLst/>
                <a:latin typeface="Montserrat" panose="00000500000000000000" pitchFamily="2" charset="0"/>
              </a:rPr>
              <a:t>std::mutex m2;</a:t>
            </a:r>
          </a:p>
          <a:p>
            <a:r>
              <a:rPr lang="en-US" sz="1500" i="1">
                <a:solidFill>
                  <a:schemeClr val="accent1">
                    <a:lumMod val="60000"/>
                    <a:lumOff val="40000"/>
                  </a:schemeClr>
                </a:solidFill>
                <a:effectLst/>
                <a:latin typeface="Montserrat" panose="00000500000000000000" pitchFamily="2" charset="0"/>
              </a:rPr>
              <a:t>void</a:t>
            </a:r>
            <a:r>
              <a:rPr lang="en-US" sz="1500" i="0">
                <a:solidFill>
                  <a:schemeClr val="bg1"/>
                </a:solidFill>
                <a:effectLst/>
                <a:latin typeface="Montserrat" panose="00000500000000000000" pitchFamily="2" charset="0"/>
              </a:rPr>
              <a:t> </a:t>
            </a:r>
            <a:r>
              <a:rPr lang="en-US" sz="1500" i="0">
                <a:solidFill>
                  <a:srgbClr val="FFFF00"/>
                </a:solidFill>
                <a:effectLst/>
                <a:latin typeface="Montserrat" panose="00000500000000000000" pitchFamily="2" charset="0"/>
              </a:rPr>
              <a:t>thread1</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m1.</a:t>
            </a:r>
            <a:r>
              <a:rPr lang="en-US" sz="1500" i="0">
                <a:solidFill>
                  <a:schemeClr val="accent1">
                    <a:lumMod val="60000"/>
                    <a:lumOff val="40000"/>
                  </a:schemeClr>
                </a:solidFill>
                <a:effectLst/>
                <a:latin typeface="Montserrat" panose="00000500000000000000" pitchFamily="2" charset="0"/>
              </a:rPr>
              <a:t>lock()</a:t>
            </a:r>
            <a:r>
              <a:rPr lang="en-US" sz="1500" i="0">
                <a:solidFill>
                  <a:schemeClr val="bg1"/>
                </a:solidFill>
                <a:effectLst/>
                <a:latin typeface="Montserrat" panose="00000500000000000000" pitchFamily="2" charset="0"/>
              </a:rPr>
              <a:t>;</a:t>
            </a:r>
          </a:p>
          <a:p>
            <a:r>
              <a:rPr lang="en-US" sz="1600" b="0" i="0">
                <a:solidFill>
                  <a:srgbClr val="00B0F0"/>
                </a:solidFill>
                <a:effectLst/>
                <a:latin typeface="Segoe UI Historic" panose="020B0502040204020203" pitchFamily="34" charset="0"/>
              </a:rPr>
              <a:t>std::</a:t>
            </a:r>
            <a:r>
              <a:rPr lang="en-US" sz="1600" b="0" i="0" err="1">
                <a:solidFill>
                  <a:srgbClr val="00B0F0"/>
                </a:solidFill>
                <a:effectLst/>
                <a:latin typeface="Segoe UI Historic" panose="020B0502040204020203" pitchFamily="34" charset="0"/>
              </a:rPr>
              <a:t>this_thread</a:t>
            </a:r>
            <a:r>
              <a:rPr lang="en-US" sz="1600" b="0" i="0">
                <a:solidFill>
                  <a:srgbClr val="00B0F0"/>
                </a:solidFill>
                <a:effectLst/>
                <a:latin typeface="Segoe UI Historic" panose="020B0502040204020203" pitchFamily="34" charset="0"/>
              </a:rPr>
              <a:t>::</a:t>
            </a:r>
            <a:r>
              <a:rPr lang="en-US" sz="1600" b="0" i="0" err="1">
                <a:solidFill>
                  <a:srgbClr val="00B0F0"/>
                </a:solidFill>
                <a:effectLst/>
                <a:latin typeface="Segoe UI Historic" panose="020B0502040204020203" pitchFamily="34" charset="0"/>
              </a:rPr>
              <a:t>sleep_for</a:t>
            </a:r>
            <a:r>
              <a:rPr lang="en-US" sz="1600" b="0" i="0">
                <a:solidFill>
                  <a:schemeClr val="bg1"/>
                </a:solidFill>
                <a:effectLst/>
                <a:latin typeface="Segoe UI Historic" panose="020B0502040204020203" pitchFamily="34" charset="0"/>
              </a:rPr>
              <a:t>(</a:t>
            </a:r>
            <a:r>
              <a:rPr lang="en-US" sz="1600" b="0" i="0">
                <a:solidFill>
                  <a:srgbClr val="00B0F0"/>
                </a:solidFill>
                <a:effectLst/>
                <a:latin typeface="Segoe UI Historic" panose="020B0502040204020203" pitchFamily="34" charset="0"/>
              </a:rPr>
              <a:t>std::chrono::seconds</a:t>
            </a:r>
            <a:r>
              <a:rPr lang="en-US" sz="1600" b="0" i="0">
                <a:solidFill>
                  <a:srgbClr val="FFFFFF"/>
                </a:solidFill>
                <a:effectLst/>
                <a:latin typeface="Segoe UI Historic" panose="020B0502040204020203" pitchFamily="34" charset="0"/>
              </a:rPr>
              <a:t>(</a:t>
            </a:r>
            <a:r>
              <a:rPr lang="en-US" sz="1600" b="0" i="0">
                <a:solidFill>
                  <a:srgbClr val="00B0F0"/>
                </a:solidFill>
                <a:effectLst/>
                <a:latin typeface="Segoe UI Historic" panose="020B0502040204020203" pitchFamily="34" charset="0"/>
              </a:rPr>
              <a:t>2</a:t>
            </a:r>
            <a:r>
              <a:rPr lang="en-US" sz="1600" b="0" i="0">
                <a:solidFill>
                  <a:srgbClr val="FFFFFF"/>
                </a:solidFill>
                <a:effectLst/>
                <a:latin typeface="Segoe UI Historic" panose="020B0502040204020203" pitchFamily="34" charset="0"/>
              </a:rPr>
              <a:t>));</a:t>
            </a:r>
            <a:endParaRPr lang="en-US" sz="1500" i="0">
              <a:solidFill>
                <a:schemeClr val="bg1"/>
              </a:solidFill>
              <a:effectLst/>
              <a:latin typeface="Montserrat" panose="00000500000000000000" pitchFamily="2" charset="0"/>
            </a:endParaRPr>
          </a:p>
          <a:p>
            <a:r>
              <a:rPr lang="en-US" sz="1500" i="0">
                <a:solidFill>
                  <a:schemeClr val="bg1"/>
                </a:solidFill>
                <a:effectLst/>
                <a:latin typeface="Montserrat" panose="00000500000000000000" pitchFamily="2" charset="0"/>
              </a:rPr>
              <a:t>m2.</a:t>
            </a:r>
            <a:r>
              <a:rPr lang="en-US" sz="1500" i="0">
                <a:solidFill>
                  <a:schemeClr val="accent1">
                    <a:lumMod val="60000"/>
                    <a:lumOff val="40000"/>
                  </a:schemeClr>
                </a:solidFill>
                <a:effectLst/>
                <a:latin typeface="Montserrat" panose="00000500000000000000" pitchFamily="2" charset="0"/>
              </a:rPr>
              <a:t>lock()</a:t>
            </a:r>
            <a:r>
              <a:rPr lang="en-US" sz="1500" i="0">
                <a:solidFill>
                  <a:schemeClr val="bg1"/>
                </a:solidFill>
                <a:effectLst/>
                <a:latin typeface="Montserrat" panose="00000500000000000000" pitchFamily="2" charset="0"/>
              </a:rPr>
              <a:t>;</a:t>
            </a:r>
          </a:p>
          <a:p>
            <a:r>
              <a:rPr lang="en-US" sz="1500" i="0" err="1">
                <a:solidFill>
                  <a:schemeClr val="bg1"/>
                </a:solidFill>
                <a:effectLst/>
                <a:latin typeface="Montserrat" panose="00000500000000000000" pitchFamily="2" charset="0"/>
              </a:rPr>
              <a:t>cout</a:t>
            </a:r>
            <a:r>
              <a:rPr lang="en-US" sz="1500" i="0">
                <a:solidFill>
                  <a:schemeClr val="bg1"/>
                </a:solidFill>
                <a:effectLst/>
                <a:latin typeface="Montserrat" panose="00000500000000000000" pitchFamily="2" charset="0"/>
              </a:rPr>
              <a:t> &lt;&lt;“</a:t>
            </a:r>
            <a:r>
              <a:rPr lang="en-US" sz="1500" i="0">
                <a:solidFill>
                  <a:srgbClr val="FFC000"/>
                </a:solidFill>
                <a:effectLst/>
                <a:latin typeface="Montserrat" panose="00000500000000000000" pitchFamily="2" charset="0"/>
              </a:rPr>
              <a:t>Thread 1 </a:t>
            </a:r>
            <a:r>
              <a:rPr lang="en-US" sz="1500" i="0" err="1">
                <a:solidFill>
                  <a:srgbClr val="FFC000"/>
                </a:solidFill>
                <a:effectLst/>
                <a:latin typeface="Montserrat" panose="00000500000000000000" pitchFamily="2" charset="0"/>
              </a:rPr>
              <a:t>duoc</a:t>
            </a:r>
            <a:r>
              <a:rPr lang="en-US" sz="1500" i="0">
                <a:solidFill>
                  <a:srgbClr val="FFC000"/>
                </a:solidFill>
                <a:effectLst/>
                <a:latin typeface="Montserrat" panose="00000500000000000000" pitchFamily="2" charset="0"/>
              </a:rPr>
              <a:t> </a:t>
            </a:r>
            <a:r>
              <a:rPr lang="en-US" sz="1500" i="0" err="1">
                <a:solidFill>
                  <a:srgbClr val="FFC000"/>
                </a:solidFill>
                <a:effectLst/>
                <a:latin typeface="Montserrat" panose="00000500000000000000" pitchFamily="2" charset="0"/>
              </a:rPr>
              <a:t>thuc</a:t>
            </a:r>
            <a:r>
              <a:rPr lang="en-US" sz="1500" i="0">
                <a:solidFill>
                  <a:srgbClr val="FFC000"/>
                </a:solidFill>
                <a:effectLst/>
                <a:latin typeface="Montserrat" panose="00000500000000000000" pitchFamily="2" charset="0"/>
              </a:rPr>
              <a:t> </a:t>
            </a:r>
            <a:r>
              <a:rPr lang="en-US" sz="1500" i="0" err="1">
                <a:solidFill>
                  <a:srgbClr val="FFC000"/>
                </a:solidFill>
                <a:effectLst/>
                <a:latin typeface="Montserrat" panose="00000500000000000000" pitchFamily="2" charset="0"/>
              </a:rPr>
              <a:t>hien</a:t>
            </a:r>
            <a:r>
              <a:rPr lang="en-US" sz="1500" i="0">
                <a:solidFill>
                  <a:srgbClr val="FFC000"/>
                </a:solidFill>
                <a:effectLst/>
                <a:latin typeface="Montserrat" panose="00000500000000000000" pitchFamily="2" charset="0"/>
              </a:rPr>
              <a:t> \n</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m1.</a:t>
            </a:r>
            <a:r>
              <a:rPr lang="en-US" sz="1500" i="0">
                <a:solidFill>
                  <a:schemeClr val="accent1">
                    <a:lumMod val="60000"/>
                    <a:lumOff val="40000"/>
                  </a:schemeClr>
                </a:solidFill>
                <a:effectLst/>
                <a:latin typeface="Montserrat" panose="00000500000000000000" pitchFamily="2" charset="0"/>
              </a:rPr>
              <a:t>unlock()</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m2.</a:t>
            </a:r>
            <a:r>
              <a:rPr lang="en-US" sz="1500" i="0">
                <a:solidFill>
                  <a:schemeClr val="accent1">
                    <a:lumMod val="60000"/>
                    <a:lumOff val="40000"/>
                  </a:schemeClr>
                </a:solidFill>
                <a:effectLst/>
                <a:latin typeface="Montserrat" panose="00000500000000000000" pitchFamily="2" charset="0"/>
              </a:rPr>
              <a:t>unlock()</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a:t>
            </a:r>
          </a:p>
          <a:p>
            <a:r>
              <a:rPr lang="en-US" sz="1500" i="1">
                <a:solidFill>
                  <a:schemeClr val="accent1">
                    <a:lumMod val="60000"/>
                    <a:lumOff val="40000"/>
                  </a:schemeClr>
                </a:solidFill>
                <a:effectLst/>
                <a:latin typeface="Montserrat" panose="00000500000000000000" pitchFamily="2" charset="0"/>
              </a:rPr>
              <a:t>void</a:t>
            </a:r>
            <a:r>
              <a:rPr lang="en-US" sz="1500" i="0">
                <a:solidFill>
                  <a:schemeClr val="bg1"/>
                </a:solidFill>
                <a:effectLst/>
                <a:latin typeface="Montserrat" panose="00000500000000000000" pitchFamily="2" charset="0"/>
              </a:rPr>
              <a:t> </a:t>
            </a:r>
            <a:r>
              <a:rPr lang="en-US" sz="1500" i="0">
                <a:solidFill>
                  <a:srgbClr val="FFFF00"/>
                </a:solidFill>
                <a:effectLst/>
                <a:latin typeface="Montserrat" panose="00000500000000000000" pitchFamily="2" charset="0"/>
              </a:rPr>
              <a:t>thread2</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m2.</a:t>
            </a:r>
            <a:r>
              <a:rPr lang="en-US" sz="1500" i="0">
                <a:solidFill>
                  <a:schemeClr val="accent1">
                    <a:lumMod val="60000"/>
                    <a:lumOff val="40000"/>
                  </a:schemeClr>
                </a:solidFill>
                <a:effectLst/>
                <a:latin typeface="Montserrat" panose="00000500000000000000" pitchFamily="2" charset="0"/>
              </a:rPr>
              <a:t>lock()</a:t>
            </a:r>
            <a:r>
              <a:rPr lang="en-US" sz="1500" i="0">
                <a:solidFill>
                  <a:schemeClr val="bg1"/>
                </a:solidFill>
                <a:effectLst/>
                <a:latin typeface="Montserrat" panose="000005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B0F0"/>
                </a:solidFill>
                <a:effectLst/>
                <a:uLnTx/>
                <a:uFillTx/>
                <a:latin typeface="Segoe UI Historic" panose="020B0502040204020203" pitchFamily="34" charset="0"/>
                <a:ea typeface="+mn-ea"/>
                <a:cs typeface="+mn-cs"/>
              </a:rPr>
              <a:t>std::</a:t>
            </a:r>
            <a:r>
              <a:rPr kumimoji="0" lang="en-US" sz="1600" b="0" i="0" u="none" strike="noStrike" kern="1200" cap="none" spc="0" normalizeH="0" baseline="0" noProof="0" err="1">
                <a:ln>
                  <a:noFill/>
                </a:ln>
                <a:solidFill>
                  <a:srgbClr val="00B0F0"/>
                </a:solidFill>
                <a:effectLst/>
                <a:uLnTx/>
                <a:uFillTx/>
                <a:latin typeface="Segoe UI Historic" panose="020B0502040204020203" pitchFamily="34" charset="0"/>
                <a:ea typeface="+mn-ea"/>
                <a:cs typeface="+mn-cs"/>
              </a:rPr>
              <a:t>this_thread</a:t>
            </a:r>
            <a:r>
              <a:rPr kumimoji="0" lang="en-US" sz="1600" b="0" i="0" u="none" strike="noStrike" kern="1200" cap="none" spc="0" normalizeH="0" baseline="0" noProof="0">
                <a:ln>
                  <a:noFill/>
                </a:ln>
                <a:solidFill>
                  <a:srgbClr val="00B0F0"/>
                </a:solidFill>
                <a:effectLst/>
                <a:uLnTx/>
                <a:uFillTx/>
                <a:latin typeface="Segoe UI Historic" panose="020B0502040204020203" pitchFamily="34" charset="0"/>
                <a:ea typeface="+mn-ea"/>
                <a:cs typeface="+mn-cs"/>
              </a:rPr>
              <a:t>::</a:t>
            </a:r>
            <a:r>
              <a:rPr kumimoji="0" lang="en-US" sz="1600" b="0" i="0" u="none" strike="noStrike" kern="1200" cap="none" spc="0" normalizeH="0" baseline="0" noProof="0" err="1">
                <a:ln>
                  <a:noFill/>
                </a:ln>
                <a:solidFill>
                  <a:srgbClr val="00B0F0"/>
                </a:solidFill>
                <a:effectLst/>
                <a:uLnTx/>
                <a:uFillTx/>
                <a:latin typeface="Segoe UI Historic" panose="020B0502040204020203" pitchFamily="34" charset="0"/>
                <a:ea typeface="+mn-ea"/>
                <a:cs typeface="+mn-cs"/>
              </a:rPr>
              <a:t>sleep_for</a:t>
            </a:r>
            <a:r>
              <a:rPr kumimoji="0" lang="en-US" sz="1600" b="0" i="0" u="none" strike="noStrike" kern="1200" cap="none" spc="0" normalizeH="0" baseline="0" noProof="0">
                <a:ln>
                  <a:noFill/>
                </a:ln>
                <a:solidFill>
                  <a:prstClr val="white"/>
                </a:solidFill>
                <a:effectLst/>
                <a:uLnTx/>
                <a:uFillTx/>
                <a:latin typeface="Segoe UI Historic" panose="020B0502040204020203" pitchFamily="34" charset="0"/>
                <a:ea typeface="+mn-ea"/>
                <a:cs typeface="+mn-cs"/>
              </a:rPr>
              <a:t>(</a:t>
            </a:r>
            <a:r>
              <a:rPr kumimoji="0" lang="en-US" sz="1600" b="0" i="0" u="none" strike="noStrike" kern="1200" cap="none" spc="0" normalizeH="0" baseline="0" noProof="0">
                <a:ln>
                  <a:noFill/>
                </a:ln>
                <a:solidFill>
                  <a:srgbClr val="00B0F0"/>
                </a:solidFill>
                <a:effectLst/>
                <a:uLnTx/>
                <a:uFillTx/>
                <a:latin typeface="Segoe UI Historic" panose="020B0502040204020203" pitchFamily="34" charset="0"/>
                <a:ea typeface="+mn-ea"/>
                <a:cs typeface="+mn-cs"/>
              </a:rPr>
              <a:t>std::chrono::seconds</a:t>
            </a:r>
            <a:r>
              <a:rPr kumimoji="0" lang="en-US" sz="1600" b="0" i="0" u="none" strike="noStrike" kern="1200" cap="none" spc="0" normalizeH="0" baseline="0" noProof="0">
                <a:ln>
                  <a:noFill/>
                </a:ln>
                <a:solidFill>
                  <a:srgbClr val="FFFFFF"/>
                </a:solidFill>
                <a:effectLst/>
                <a:uLnTx/>
                <a:uFillTx/>
                <a:latin typeface="Segoe UI Historic" panose="020B0502040204020203" pitchFamily="34" charset="0"/>
                <a:ea typeface="+mn-ea"/>
                <a:cs typeface="+mn-cs"/>
              </a:rPr>
              <a:t>(</a:t>
            </a:r>
            <a:r>
              <a:rPr kumimoji="0" lang="en-US" sz="1600" b="0" i="0" u="none" strike="noStrike" kern="1200" cap="none" spc="0" normalizeH="0" baseline="0" noProof="0">
                <a:ln>
                  <a:noFill/>
                </a:ln>
                <a:solidFill>
                  <a:srgbClr val="00B0F0"/>
                </a:solidFill>
                <a:effectLst/>
                <a:uLnTx/>
                <a:uFillTx/>
                <a:latin typeface="Segoe UI Historic" panose="020B0502040204020203" pitchFamily="34" charset="0"/>
                <a:ea typeface="+mn-ea"/>
                <a:cs typeface="+mn-cs"/>
              </a:rPr>
              <a:t>2</a:t>
            </a:r>
            <a:r>
              <a:rPr kumimoji="0" lang="en-US" sz="1600" b="0" i="0" u="none" strike="noStrike" kern="1200" cap="none" spc="0" normalizeH="0" baseline="0" noProof="0">
                <a:ln>
                  <a:noFill/>
                </a:ln>
                <a:solidFill>
                  <a:srgbClr val="FFFFFF"/>
                </a:solidFill>
                <a:effectLst/>
                <a:uLnTx/>
                <a:uFillTx/>
                <a:latin typeface="Segoe UI Historic" panose="020B0502040204020203" pitchFamily="34" charset="0"/>
                <a:ea typeface="+mn-ea"/>
                <a:cs typeface="+mn-cs"/>
              </a:rPr>
              <a:t>));</a:t>
            </a:r>
            <a:endParaRPr lang="en-US" sz="1500" i="0">
              <a:solidFill>
                <a:schemeClr val="bg1"/>
              </a:solidFill>
              <a:effectLst/>
              <a:latin typeface="Montserrat" panose="00000500000000000000" pitchFamily="2" charset="0"/>
            </a:endParaRPr>
          </a:p>
          <a:p>
            <a:r>
              <a:rPr lang="en-US" sz="1500" i="0">
                <a:solidFill>
                  <a:schemeClr val="bg1"/>
                </a:solidFill>
                <a:effectLst/>
                <a:latin typeface="Montserrat" panose="00000500000000000000" pitchFamily="2" charset="0"/>
              </a:rPr>
              <a:t>m1.</a:t>
            </a:r>
            <a:r>
              <a:rPr lang="en-US" sz="1500" i="0">
                <a:solidFill>
                  <a:schemeClr val="accent1">
                    <a:lumMod val="60000"/>
                    <a:lumOff val="40000"/>
                  </a:schemeClr>
                </a:solidFill>
                <a:effectLst/>
                <a:latin typeface="Montserrat" panose="00000500000000000000" pitchFamily="2" charset="0"/>
              </a:rPr>
              <a:t>lock()</a:t>
            </a:r>
            <a:r>
              <a:rPr lang="en-US" sz="1500" i="0">
                <a:solidFill>
                  <a:schemeClr val="bg1"/>
                </a:solidFill>
                <a:effectLst/>
                <a:latin typeface="Montserrat" panose="00000500000000000000" pitchFamily="2" charset="0"/>
              </a:rPr>
              <a:t>;</a:t>
            </a:r>
          </a:p>
          <a:p>
            <a:r>
              <a:rPr lang="en-US" sz="1500" i="0" err="1">
                <a:solidFill>
                  <a:schemeClr val="bg1"/>
                </a:solidFill>
                <a:effectLst/>
                <a:latin typeface="Montserrat" panose="00000500000000000000" pitchFamily="2" charset="0"/>
              </a:rPr>
              <a:t>cout</a:t>
            </a:r>
            <a:r>
              <a:rPr lang="en-US" sz="1500" i="0">
                <a:solidFill>
                  <a:schemeClr val="bg1"/>
                </a:solidFill>
                <a:effectLst/>
                <a:latin typeface="Montserrat" panose="00000500000000000000" pitchFamily="2" charset="0"/>
              </a:rPr>
              <a:t> &lt;&lt;" </a:t>
            </a:r>
            <a:r>
              <a:rPr lang="en-US" sz="1500" i="0">
                <a:solidFill>
                  <a:srgbClr val="FFC000"/>
                </a:solidFill>
                <a:effectLst/>
                <a:latin typeface="Montserrat" panose="00000500000000000000" pitchFamily="2" charset="0"/>
              </a:rPr>
              <a:t>Thread 2 </a:t>
            </a:r>
            <a:r>
              <a:rPr lang="en-US" sz="1500" i="0" err="1">
                <a:solidFill>
                  <a:srgbClr val="FFC000"/>
                </a:solidFill>
                <a:effectLst/>
                <a:latin typeface="Montserrat" panose="00000500000000000000" pitchFamily="2" charset="0"/>
              </a:rPr>
              <a:t>duoc</a:t>
            </a:r>
            <a:r>
              <a:rPr lang="en-US" sz="1500" i="0">
                <a:solidFill>
                  <a:srgbClr val="FFC000"/>
                </a:solidFill>
                <a:effectLst/>
                <a:latin typeface="Montserrat" panose="00000500000000000000" pitchFamily="2" charset="0"/>
              </a:rPr>
              <a:t> </a:t>
            </a:r>
            <a:r>
              <a:rPr lang="en-US" sz="1500" i="0" err="1">
                <a:solidFill>
                  <a:srgbClr val="FFC000"/>
                </a:solidFill>
                <a:effectLst/>
                <a:latin typeface="Montserrat" panose="00000500000000000000" pitchFamily="2" charset="0"/>
              </a:rPr>
              <a:t>thuc</a:t>
            </a:r>
            <a:r>
              <a:rPr lang="en-US" sz="1500" i="0">
                <a:solidFill>
                  <a:srgbClr val="FFC000"/>
                </a:solidFill>
                <a:effectLst/>
                <a:latin typeface="Montserrat" panose="00000500000000000000" pitchFamily="2" charset="0"/>
              </a:rPr>
              <a:t> </a:t>
            </a:r>
            <a:r>
              <a:rPr lang="en-US" sz="1500" i="0" err="1">
                <a:solidFill>
                  <a:srgbClr val="FFC000"/>
                </a:solidFill>
                <a:effectLst/>
                <a:latin typeface="Montserrat" panose="00000500000000000000" pitchFamily="2" charset="0"/>
              </a:rPr>
              <a:t>hien</a:t>
            </a:r>
            <a:r>
              <a:rPr lang="en-US" sz="1500" i="0">
                <a:solidFill>
                  <a:srgbClr val="FFC000"/>
                </a:solidFill>
                <a:effectLst/>
                <a:latin typeface="Montserrat" panose="00000500000000000000" pitchFamily="2" charset="0"/>
              </a:rPr>
              <a:t> \n</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m2.</a:t>
            </a:r>
            <a:r>
              <a:rPr lang="en-US" sz="1500" i="0">
                <a:solidFill>
                  <a:schemeClr val="accent1">
                    <a:lumMod val="60000"/>
                    <a:lumOff val="40000"/>
                  </a:schemeClr>
                </a:solidFill>
                <a:effectLst/>
                <a:latin typeface="Montserrat" panose="00000500000000000000" pitchFamily="2" charset="0"/>
              </a:rPr>
              <a:t>unlock()</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m1.</a:t>
            </a:r>
            <a:r>
              <a:rPr lang="en-US" sz="1500" i="0">
                <a:solidFill>
                  <a:schemeClr val="accent1">
                    <a:lumMod val="60000"/>
                    <a:lumOff val="40000"/>
                  </a:schemeClr>
                </a:solidFill>
                <a:effectLst/>
                <a:latin typeface="Montserrat" panose="00000500000000000000" pitchFamily="2" charset="0"/>
              </a:rPr>
              <a:t>unlock()</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a:t>
            </a:r>
          </a:p>
          <a:p>
            <a:r>
              <a:rPr lang="en-US" sz="1500" i="1">
                <a:solidFill>
                  <a:schemeClr val="accent1">
                    <a:lumMod val="60000"/>
                    <a:lumOff val="40000"/>
                  </a:schemeClr>
                </a:solidFill>
                <a:effectLst/>
                <a:latin typeface="Montserrat" panose="00000500000000000000" pitchFamily="2" charset="0"/>
              </a:rPr>
              <a:t>int</a:t>
            </a:r>
            <a:r>
              <a:rPr lang="en-US" sz="1500" i="0">
                <a:solidFill>
                  <a:schemeClr val="bg1"/>
                </a:solidFill>
                <a:effectLst/>
                <a:latin typeface="Montserrat" panose="00000500000000000000" pitchFamily="2" charset="0"/>
              </a:rPr>
              <a:t> </a:t>
            </a:r>
            <a:r>
              <a:rPr lang="en-US" sz="1500" i="0">
                <a:solidFill>
                  <a:srgbClr val="FFFF00"/>
                </a:solidFill>
                <a:effectLst/>
                <a:latin typeface="Montserrat" panose="00000500000000000000" pitchFamily="2" charset="0"/>
              </a:rPr>
              <a:t>main</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thread </a:t>
            </a:r>
            <a:r>
              <a:rPr lang="en-US" sz="1500" i="0">
                <a:solidFill>
                  <a:schemeClr val="accent1">
                    <a:lumMod val="60000"/>
                    <a:lumOff val="40000"/>
                  </a:schemeClr>
                </a:solidFill>
                <a:effectLst/>
                <a:latin typeface="Montserrat" panose="00000500000000000000" pitchFamily="2" charset="0"/>
              </a:rPr>
              <a:t>t1</a:t>
            </a:r>
            <a:r>
              <a:rPr lang="en-US" sz="1500" i="0">
                <a:solidFill>
                  <a:schemeClr val="bg1"/>
                </a:solidFill>
                <a:effectLst/>
                <a:latin typeface="Montserrat" panose="00000500000000000000" pitchFamily="2" charset="0"/>
              </a:rPr>
              <a:t>(thread1);</a:t>
            </a:r>
          </a:p>
          <a:p>
            <a:r>
              <a:rPr lang="en-US" sz="1500" i="0">
                <a:solidFill>
                  <a:schemeClr val="bg1"/>
                </a:solidFill>
                <a:effectLst/>
                <a:latin typeface="Montserrat" panose="00000500000000000000" pitchFamily="2" charset="0"/>
              </a:rPr>
              <a:t>thread </a:t>
            </a:r>
            <a:r>
              <a:rPr lang="en-US" sz="1500" i="0">
                <a:solidFill>
                  <a:schemeClr val="accent1">
                    <a:lumMod val="60000"/>
                    <a:lumOff val="40000"/>
                  </a:schemeClr>
                </a:solidFill>
                <a:effectLst/>
                <a:latin typeface="Montserrat" panose="00000500000000000000" pitchFamily="2" charset="0"/>
              </a:rPr>
              <a:t>t2</a:t>
            </a:r>
            <a:r>
              <a:rPr lang="en-US" sz="1500" i="0">
                <a:solidFill>
                  <a:schemeClr val="bg1"/>
                </a:solidFill>
                <a:effectLst/>
                <a:latin typeface="Montserrat" panose="00000500000000000000" pitchFamily="2" charset="0"/>
              </a:rPr>
              <a:t>(thread2);</a:t>
            </a:r>
          </a:p>
          <a:p>
            <a:r>
              <a:rPr lang="en-US" sz="1500" i="0">
                <a:solidFill>
                  <a:schemeClr val="bg1"/>
                </a:solidFill>
                <a:effectLst/>
                <a:latin typeface="Montserrat" panose="00000500000000000000" pitchFamily="2" charset="0"/>
              </a:rPr>
              <a:t>t1.</a:t>
            </a:r>
            <a:r>
              <a:rPr lang="en-US" sz="1500" i="0">
                <a:solidFill>
                  <a:srgbClr val="00B0F0"/>
                </a:solidFill>
                <a:effectLst/>
                <a:latin typeface="Montserrat" panose="00000500000000000000" pitchFamily="2" charset="0"/>
              </a:rPr>
              <a:t>join</a:t>
            </a:r>
            <a:r>
              <a:rPr lang="en-US" sz="1500" i="0">
                <a:solidFill>
                  <a:schemeClr val="bg1"/>
                </a:solidFill>
                <a:effectLst/>
                <a:latin typeface="Montserrat" panose="00000500000000000000" pitchFamily="2" charset="0"/>
              </a:rPr>
              <a:t>();</a:t>
            </a:r>
          </a:p>
          <a:p>
            <a:r>
              <a:rPr lang="en-US" sz="1500" i="0">
                <a:solidFill>
                  <a:schemeClr val="bg1"/>
                </a:solidFill>
                <a:effectLst/>
                <a:latin typeface="Montserrat" panose="00000500000000000000" pitchFamily="2" charset="0"/>
              </a:rPr>
              <a:t>t2.</a:t>
            </a:r>
            <a:r>
              <a:rPr lang="en-US" sz="1500" i="0">
                <a:solidFill>
                  <a:srgbClr val="00B0F0"/>
                </a:solidFill>
                <a:effectLst/>
                <a:latin typeface="Montserrat" panose="00000500000000000000" pitchFamily="2" charset="0"/>
              </a:rPr>
              <a:t>join</a:t>
            </a:r>
            <a:r>
              <a:rPr lang="en-US" sz="1500" i="0">
                <a:solidFill>
                  <a:schemeClr val="bg1"/>
                </a:solidFill>
                <a:effectLst/>
                <a:latin typeface="Montserrat" panose="00000500000000000000" pitchFamily="2" charset="0"/>
              </a:rPr>
              <a:t>();</a:t>
            </a:r>
          </a:p>
          <a:p>
            <a:r>
              <a:rPr lang="en-US" sz="1500">
                <a:solidFill>
                  <a:schemeClr val="bg1"/>
                </a:solidFill>
                <a:latin typeface="Montserrat" panose="00000500000000000000" pitchFamily="2" charset="0"/>
              </a:rPr>
              <a:t>}</a:t>
            </a:r>
          </a:p>
        </p:txBody>
      </p:sp>
      <p:grpSp>
        <p:nvGrpSpPr>
          <p:cNvPr id="7" name="!!3">
            <a:extLst>
              <a:ext uri="{FF2B5EF4-FFF2-40B4-BE49-F238E27FC236}">
                <a16:creationId xmlns:a16="http://schemas.microsoft.com/office/drawing/2014/main" id="{45B4F965-8A30-4F88-A47A-734EA1C307A9}"/>
              </a:ext>
            </a:extLst>
          </p:cNvPr>
          <p:cNvGrpSpPr/>
          <p:nvPr/>
        </p:nvGrpSpPr>
        <p:grpSpPr>
          <a:xfrm rot="10800000">
            <a:off x="285652" y="5439944"/>
            <a:ext cx="1352938" cy="1166326"/>
            <a:chOff x="10114384" y="822416"/>
            <a:chExt cx="1352938" cy="1166326"/>
          </a:xfrm>
        </p:grpSpPr>
        <p:cxnSp>
          <p:nvCxnSpPr>
            <p:cNvPr id="8" name="Straight Connector 7">
              <a:extLst>
                <a:ext uri="{FF2B5EF4-FFF2-40B4-BE49-F238E27FC236}">
                  <a16:creationId xmlns:a16="http://schemas.microsoft.com/office/drawing/2014/main" id="{09055DEC-42E6-4579-BCB6-C8139720530C}"/>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7E7011C-2CCD-4298-89A0-D17D0F50F23A}"/>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57BC5925-B0A2-463C-96CB-728888779BA4}"/>
              </a:ext>
            </a:extLst>
          </p:cNvPr>
          <p:cNvSpPr txBox="1"/>
          <p:nvPr/>
        </p:nvSpPr>
        <p:spPr>
          <a:xfrm>
            <a:off x="1686224" y="6410323"/>
            <a:ext cx="6118860" cy="338554"/>
          </a:xfrm>
          <a:prstGeom prst="rect">
            <a:avLst/>
          </a:prstGeom>
          <a:noFill/>
        </p:spPr>
        <p:txBody>
          <a:bodyPr wrap="square">
            <a:spAutoFit/>
          </a:bodyPr>
          <a:lstStyle/>
          <a:p>
            <a:r>
              <a:rPr lang="en-US" sz="1600">
                <a:latin typeface="Montserrat "/>
              </a:rPr>
              <a:t>Linux Operating System</a:t>
            </a:r>
          </a:p>
        </p:txBody>
      </p:sp>
      <p:pic>
        <p:nvPicPr>
          <p:cNvPr id="11" name="Graphic 10" descr="Aperture outline">
            <a:extLst>
              <a:ext uri="{FF2B5EF4-FFF2-40B4-BE49-F238E27FC236}">
                <a16:creationId xmlns:a16="http://schemas.microsoft.com/office/drawing/2014/main" id="{9CB7A80D-7D84-4807-A8A0-BB9EA9B698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6015" y="6318121"/>
            <a:ext cx="522957" cy="522957"/>
          </a:xfrm>
          <a:prstGeom prst="rect">
            <a:avLst/>
          </a:prstGeom>
        </p:spPr>
      </p:pic>
      <p:sp>
        <p:nvSpPr>
          <p:cNvPr id="45" name="TextBox 44">
            <a:extLst>
              <a:ext uri="{FF2B5EF4-FFF2-40B4-BE49-F238E27FC236}">
                <a16:creationId xmlns:a16="http://schemas.microsoft.com/office/drawing/2014/main" id="{5BF4CCE1-EACE-4C29-9AA4-BF2E674D2C92}"/>
              </a:ext>
            </a:extLst>
          </p:cNvPr>
          <p:cNvSpPr txBox="1"/>
          <p:nvPr/>
        </p:nvSpPr>
        <p:spPr>
          <a:xfrm>
            <a:off x="6897638" y="6301091"/>
            <a:ext cx="6094476" cy="523220"/>
          </a:xfrm>
          <a:prstGeom prst="rect">
            <a:avLst/>
          </a:prstGeom>
          <a:noFill/>
        </p:spPr>
        <p:txBody>
          <a:bodyPr wrap="square">
            <a:spAutoFit/>
          </a:bodyPr>
          <a:lstStyle/>
          <a:p>
            <a:r>
              <a:rPr lang="en-US" sz="1400">
                <a:latin typeface="Montserrat" panose="00000500000000000000" pitchFamily="2" charset="0"/>
                <a:hlinkClick r:id="rId4"/>
              </a:rPr>
              <a:t>https://www.cs.rpi.edu/academics/courses/fall04/os/c10/</a:t>
            </a:r>
            <a:r>
              <a:rPr lang="en-US" sz="1400">
                <a:latin typeface="Montserrat" panose="00000500000000000000" pitchFamily="2" charset="0"/>
              </a:rPr>
              <a:t> -Operating Systems </a:t>
            </a:r>
            <a:r>
              <a:rPr lang="en-US" sz="1400" err="1">
                <a:latin typeface="Montserrat" panose="00000500000000000000" pitchFamily="2" charset="0"/>
              </a:rPr>
              <a:t>DeadLock</a:t>
            </a:r>
            <a:endParaRPr lang="en-US" sz="1400">
              <a:latin typeface="Montserrat" panose="00000500000000000000" pitchFamily="2" charset="0"/>
            </a:endParaRPr>
          </a:p>
        </p:txBody>
      </p:sp>
      <p:cxnSp>
        <p:nvCxnSpPr>
          <p:cNvPr id="51" name="Straight Connector 50">
            <a:extLst>
              <a:ext uri="{FF2B5EF4-FFF2-40B4-BE49-F238E27FC236}">
                <a16:creationId xmlns:a16="http://schemas.microsoft.com/office/drawing/2014/main" id="{3E7260E5-6D16-4B87-A167-67C5412B6F48}"/>
              </a:ext>
            </a:extLst>
          </p:cNvPr>
          <p:cNvCxnSpPr>
            <a:cxnSpLocks/>
          </p:cNvCxnSpPr>
          <p:nvPr/>
        </p:nvCxnSpPr>
        <p:spPr>
          <a:xfrm>
            <a:off x="2521527" y="3175000"/>
            <a:ext cx="0" cy="508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A29CDD0-D26D-4296-A187-66AFA136B412}"/>
              </a:ext>
            </a:extLst>
          </p:cNvPr>
          <p:cNvCxnSpPr/>
          <p:nvPr/>
        </p:nvCxnSpPr>
        <p:spPr>
          <a:xfrm flipH="1">
            <a:off x="2253672" y="3683000"/>
            <a:ext cx="26785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5D34CDC-9D94-4908-BB67-C0DB15931DA9}"/>
              </a:ext>
            </a:extLst>
          </p:cNvPr>
          <p:cNvCxnSpPr/>
          <p:nvPr/>
        </p:nvCxnSpPr>
        <p:spPr>
          <a:xfrm flipH="1">
            <a:off x="2253672" y="3175000"/>
            <a:ext cx="26785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1146BDA-C7EC-4BF7-8B70-E8575A4BF4DA}"/>
              </a:ext>
            </a:extLst>
          </p:cNvPr>
          <p:cNvCxnSpPr/>
          <p:nvPr/>
        </p:nvCxnSpPr>
        <p:spPr>
          <a:xfrm flipV="1">
            <a:off x="2660073" y="3075709"/>
            <a:ext cx="554182" cy="2309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2C20F9A5-7F23-42E9-A4CB-BA45117E329F}"/>
              </a:ext>
            </a:extLst>
          </p:cNvPr>
          <p:cNvSpPr txBox="1"/>
          <p:nvPr/>
        </p:nvSpPr>
        <p:spPr>
          <a:xfrm>
            <a:off x="3420477" y="2667943"/>
            <a:ext cx="1138406" cy="523220"/>
          </a:xfrm>
          <a:prstGeom prst="rect">
            <a:avLst/>
          </a:prstGeom>
          <a:noFill/>
          <a:ln w="12700">
            <a:solidFill>
              <a:srgbClr val="FF0000"/>
            </a:solidFill>
          </a:ln>
        </p:spPr>
        <p:txBody>
          <a:bodyPr wrap="square" rtlCol="0">
            <a:spAutoFit/>
          </a:bodyPr>
          <a:lstStyle/>
          <a:p>
            <a:r>
              <a:rPr lang="en-US" sz="1400" i="0">
                <a:solidFill>
                  <a:schemeClr val="bg1"/>
                </a:solidFill>
                <a:effectLst/>
                <a:latin typeface="Montserrat" panose="00000500000000000000" pitchFamily="2" charset="0"/>
              </a:rPr>
              <a:t>m1.</a:t>
            </a:r>
            <a:r>
              <a:rPr lang="en-US" sz="1400" i="0">
                <a:solidFill>
                  <a:schemeClr val="accent1">
                    <a:lumMod val="60000"/>
                    <a:lumOff val="40000"/>
                  </a:schemeClr>
                </a:solidFill>
                <a:effectLst/>
                <a:latin typeface="Montserrat" panose="00000500000000000000" pitchFamily="2" charset="0"/>
              </a:rPr>
              <a:t>lock()</a:t>
            </a:r>
            <a:r>
              <a:rPr lang="en-US" sz="1400" i="0">
                <a:solidFill>
                  <a:schemeClr val="bg1"/>
                </a:solidFill>
                <a:effectLst/>
                <a:latin typeface="Montserrat" panose="00000500000000000000" pitchFamily="2" charset="0"/>
              </a:rPr>
              <a:t>; m2.</a:t>
            </a:r>
            <a:r>
              <a:rPr lang="en-US" sz="1400" i="0">
                <a:solidFill>
                  <a:schemeClr val="accent1">
                    <a:lumMod val="60000"/>
                    <a:lumOff val="40000"/>
                  </a:schemeClr>
                </a:solidFill>
                <a:effectLst/>
                <a:latin typeface="Montserrat" panose="00000500000000000000" pitchFamily="2" charset="0"/>
              </a:rPr>
              <a:t>lock()</a:t>
            </a:r>
            <a:r>
              <a:rPr lang="en-US" sz="1400" i="0">
                <a:solidFill>
                  <a:schemeClr val="bg1"/>
                </a:solidFill>
                <a:effectLst/>
                <a:latin typeface="Montserrat" panose="00000500000000000000" pitchFamily="2" charset="0"/>
              </a:rPr>
              <a:t>;</a:t>
            </a:r>
          </a:p>
        </p:txBody>
      </p:sp>
      <p:sp>
        <p:nvSpPr>
          <p:cNvPr id="47" name="Arrow: Right 46">
            <a:extLst>
              <a:ext uri="{FF2B5EF4-FFF2-40B4-BE49-F238E27FC236}">
                <a16:creationId xmlns:a16="http://schemas.microsoft.com/office/drawing/2014/main" id="{D9F94B81-6983-4346-8F96-31FDD2AFF2F2}"/>
              </a:ext>
            </a:extLst>
          </p:cNvPr>
          <p:cNvSpPr/>
          <p:nvPr/>
        </p:nvSpPr>
        <p:spPr>
          <a:xfrm>
            <a:off x="5933299" y="4912308"/>
            <a:ext cx="503401" cy="27520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0966DAB-C1BF-4517-B539-089F373B6106}"/>
              </a:ext>
            </a:extLst>
          </p:cNvPr>
          <p:cNvSpPr txBox="1"/>
          <p:nvPr/>
        </p:nvSpPr>
        <p:spPr>
          <a:xfrm>
            <a:off x="6682986" y="5611131"/>
            <a:ext cx="4975149" cy="338554"/>
          </a:xfrm>
          <a:prstGeom prst="rect">
            <a:avLst/>
          </a:prstGeom>
          <a:noFill/>
        </p:spPr>
        <p:txBody>
          <a:bodyPr wrap="square" rtlCol="0">
            <a:spAutoFit/>
          </a:bodyPr>
          <a:lstStyle/>
          <a:p>
            <a:r>
              <a:rPr lang="en-US" sz="1600" err="1">
                <a:latin typeface="Montserrat" panose="00000500000000000000" pitchFamily="2" charset="0"/>
              </a:rPr>
              <a:t>Chương</a:t>
            </a:r>
            <a:r>
              <a:rPr lang="en-US" sz="1600">
                <a:latin typeface="Montserrat" panose="00000500000000000000" pitchFamily="2" charset="0"/>
              </a:rPr>
              <a:t> </a:t>
            </a:r>
            <a:r>
              <a:rPr lang="en-US" sz="1600" err="1">
                <a:latin typeface="Montserrat" panose="00000500000000000000" pitchFamily="2" charset="0"/>
              </a:rPr>
              <a:t>trình</a:t>
            </a:r>
            <a:r>
              <a:rPr lang="en-US" sz="1600">
                <a:latin typeface="Montserrat" panose="00000500000000000000" pitchFamily="2" charset="0"/>
              </a:rPr>
              <a:t> </a:t>
            </a:r>
            <a:r>
              <a:rPr lang="en-US" sz="1600" err="1">
                <a:latin typeface="Montserrat" panose="00000500000000000000" pitchFamily="2" charset="0"/>
              </a:rPr>
              <a:t>hoạt</a:t>
            </a:r>
            <a:r>
              <a:rPr lang="en-US" sz="1600">
                <a:latin typeface="Montserrat" panose="00000500000000000000" pitchFamily="2" charset="0"/>
              </a:rPr>
              <a:t> </a:t>
            </a:r>
            <a:r>
              <a:rPr lang="en-US" sz="1600" err="1">
                <a:latin typeface="Montserrat" panose="00000500000000000000" pitchFamily="2" charset="0"/>
              </a:rPr>
              <a:t>động</a:t>
            </a:r>
            <a:r>
              <a:rPr lang="en-US" sz="1600">
                <a:latin typeface="Montserrat" panose="00000500000000000000" pitchFamily="2" charset="0"/>
              </a:rPr>
              <a:t> </a:t>
            </a:r>
            <a:r>
              <a:rPr lang="en-US" sz="1600" err="1">
                <a:latin typeface="Montserrat" panose="00000500000000000000" pitchFamily="2" charset="0"/>
              </a:rPr>
              <a:t>bình</a:t>
            </a:r>
            <a:r>
              <a:rPr lang="en-US" sz="1600">
                <a:latin typeface="Montserrat" panose="00000500000000000000" pitchFamily="2" charset="0"/>
              </a:rPr>
              <a:t> </a:t>
            </a:r>
            <a:r>
              <a:rPr lang="en-US" sz="1600" err="1">
                <a:latin typeface="Montserrat" panose="00000500000000000000" pitchFamily="2" charset="0"/>
              </a:rPr>
              <a:t>thường</a:t>
            </a:r>
            <a:endParaRPr lang="en-US" sz="1600">
              <a:latin typeface="Montserrat" panose="00000500000000000000" pitchFamily="2" charset="0"/>
            </a:endParaRPr>
          </a:p>
        </p:txBody>
      </p:sp>
      <p:pic>
        <p:nvPicPr>
          <p:cNvPr id="38" name="Picture 37">
            <a:extLst>
              <a:ext uri="{FF2B5EF4-FFF2-40B4-BE49-F238E27FC236}">
                <a16:creationId xmlns:a16="http://schemas.microsoft.com/office/drawing/2014/main" id="{F1316A19-D966-43CB-A649-9018560F2D4E}"/>
              </a:ext>
            </a:extLst>
          </p:cNvPr>
          <p:cNvPicPr>
            <a:picLocks noChangeAspect="1"/>
          </p:cNvPicPr>
          <p:nvPr/>
        </p:nvPicPr>
        <p:blipFill>
          <a:blip r:embed="rId5"/>
          <a:stretch>
            <a:fillRect/>
          </a:stretch>
        </p:blipFill>
        <p:spPr>
          <a:xfrm>
            <a:off x="6722492" y="4514014"/>
            <a:ext cx="4841513" cy="925929"/>
          </a:xfrm>
          <a:prstGeom prst="rect">
            <a:avLst/>
          </a:prstGeom>
        </p:spPr>
      </p:pic>
      <p:grpSp>
        <p:nvGrpSpPr>
          <p:cNvPr id="48" name="!!2">
            <a:extLst>
              <a:ext uri="{FF2B5EF4-FFF2-40B4-BE49-F238E27FC236}">
                <a16:creationId xmlns:a16="http://schemas.microsoft.com/office/drawing/2014/main" id="{A11A570B-46AC-4167-BD5C-52FF481F2779}"/>
              </a:ext>
            </a:extLst>
          </p:cNvPr>
          <p:cNvGrpSpPr/>
          <p:nvPr/>
        </p:nvGrpSpPr>
        <p:grpSpPr>
          <a:xfrm>
            <a:off x="10654626" y="118011"/>
            <a:ext cx="1352938" cy="1166326"/>
            <a:chOff x="10114384" y="822416"/>
            <a:chExt cx="1352938" cy="1166326"/>
          </a:xfrm>
        </p:grpSpPr>
        <p:cxnSp>
          <p:nvCxnSpPr>
            <p:cNvPr id="49" name="Straight Connector 48">
              <a:extLst>
                <a:ext uri="{FF2B5EF4-FFF2-40B4-BE49-F238E27FC236}">
                  <a16:creationId xmlns:a16="http://schemas.microsoft.com/office/drawing/2014/main" id="{60A22905-3909-4934-A204-A548547363A7}"/>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1A6FDE1-D48C-4BA8-B4A0-5B5FCF24740E}"/>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C6CC4465-4113-4F59-A765-CDD8231284F9}"/>
              </a:ext>
            </a:extLst>
          </p:cNvPr>
          <p:cNvSpPr txBox="1"/>
          <p:nvPr/>
        </p:nvSpPr>
        <p:spPr>
          <a:xfrm>
            <a:off x="7954393" y="2632122"/>
            <a:ext cx="652975" cy="338554"/>
          </a:xfrm>
          <a:prstGeom prst="rect">
            <a:avLst/>
          </a:prstGeom>
          <a:noFill/>
        </p:spPr>
        <p:txBody>
          <a:bodyPr wrap="square" rtlCol="0">
            <a:spAutoFit/>
          </a:bodyPr>
          <a:lstStyle/>
          <a:p>
            <a:r>
              <a:rPr lang="en-US" sz="1600">
                <a:latin typeface="Montserrat" panose="00000500000000000000" pitchFamily="2" charset="0"/>
              </a:rPr>
              <a:t>m2</a:t>
            </a:r>
          </a:p>
        </p:txBody>
      </p:sp>
      <p:cxnSp>
        <p:nvCxnSpPr>
          <p:cNvPr id="53" name="Straight Arrow Connector 52">
            <a:extLst>
              <a:ext uri="{FF2B5EF4-FFF2-40B4-BE49-F238E27FC236}">
                <a16:creationId xmlns:a16="http://schemas.microsoft.com/office/drawing/2014/main" id="{383CB78A-F0EE-4C2C-A3C6-8C74E9104018}"/>
              </a:ext>
            </a:extLst>
          </p:cNvPr>
          <p:cNvCxnSpPr>
            <a:cxnSpLocks/>
          </p:cNvCxnSpPr>
          <p:nvPr/>
        </p:nvCxnSpPr>
        <p:spPr>
          <a:xfrm flipV="1">
            <a:off x="6736560" y="637319"/>
            <a:ext cx="0" cy="33121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09D8D71-1E6A-4E18-93DB-C291A44990EE}"/>
              </a:ext>
            </a:extLst>
          </p:cNvPr>
          <p:cNvCxnSpPr>
            <a:cxnSpLocks/>
          </p:cNvCxnSpPr>
          <p:nvPr/>
        </p:nvCxnSpPr>
        <p:spPr>
          <a:xfrm>
            <a:off x="6736560" y="3949479"/>
            <a:ext cx="44805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6364E46-2F8C-4900-8359-7992E3D078BD}"/>
              </a:ext>
            </a:extLst>
          </p:cNvPr>
          <p:cNvCxnSpPr/>
          <p:nvPr/>
        </p:nvCxnSpPr>
        <p:spPr>
          <a:xfrm>
            <a:off x="6736560" y="1602519"/>
            <a:ext cx="2926080" cy="0"/>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BF33337-A215-44BE-9F03-190CCF4A6C60}"/>
              </a:ext>
            </a:extLst>
          </p:cNvPr>
          <p:cNvCxnSpPr/>
          <p:nvPr/>
        </p:nvCxnSpPr>
        <p:spPr>
          <a:xfrm>
            <a:off x="6736560" y="2623599"/>
            <a:ext cx="2926080" cy="0"/>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4BC111C-EF17-44EC-94A0-7A2D49D56ECA}"/>
              </a:ext>
            </a:extLst>
          </p:cNvPr>
          <p:cNvCxnSpPr>
            <a:cxnSpLocks/>
          </p:cNvCxnSpPr>
          <p:nvPr/>
        </p:nvCxnSpPr>
        <p:spPr>
          <a:xfrm>
            <a:off x="7559520" y="1470439"/>
            <a:ext cx="0" cy="2540000"/>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E20A80A-D196-405B-94E2-B435A535B492}"/>
              </a:ext>
            </a:extLst>
          </p:cNvPr>
          <p:cNvCxnSpPr>
            <a:cxnSpLocks/>
          </p:cNvCxnSpPr>
          <p:nvPr/>
        </p:nvCxnSpPr>
        <p:spPr>
          <a:xfrm>
            <a:off x="9296880" y="1531399"/>
            <a:ext cx="0" cy="2540000"/>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7C7B491-5FAD-4B4A-BD49-A7C18429D22E}"/>
              </a:ext>
            </a:extLst>
          </p:cNvPr>
          <p:cNvCxnSpPr>
            <a:cxnSpLocks/>
          </p:cNvCxnSpPr>
          <p:nvPr/>
        </p:nvCxnSpPr>
        <p:spPr>
          <a:xfrm>
            <a:off x="8423120" y="1531399"/>
            <a:ext cx="0" cy="2540000"/>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C93BBC9B-9E60-4AED-B129-33A3D3F0F818}"/>
              </a:ext>
            </a:extLst>
          </p:cNvPr>
          <p:cNvSpPr txBox="1"/>
          <p:nvPr/>
        </p:nvSpPr>
        <p:spPr>
          <a:xfrm>
            <a:off x="6264878" y="109123"/>
            <a:ext cx="1166884" cy="307777"/>
          </a:xfrm>
          <a:prstGeom prst="rect">
            <a:avLst/>
          </a:prstGeom>
          <a:noFill/>
          <a:ln>
            <a:noFill/>
          </a:ln>
        </p:spPr>
        <p:txBody>
          <a:bodyPr wrap="square" rtlCol="0">
            <a:spAutoFit/>
          </a:bodyPr>
          <a:lstStyle/>
          <a:p>
            <a:r>
              <a:rPr lang="en-US" sz="1400">
                <a:latin typeface="Montserrat" panose="00000500000000000000" pitchFamily="2" charset="0"/>
              </a:rPr>
              <a:t>Thread</a:t>
            </a:r>
          </a:p>
        </p:txBody>
      </p:sp>
      <p:cxnSp>
        <p:nvCxnSpPr>
          <p:cNvPr id="67" name="Straight Connector 66">
            <a:extLst>
              <a:ext uri="{FF2B5EF4-FFF2-40B4-BE49-F238E27FC236}">
                <a16:creationId xmlns:a16="http://schemas.microsoft.com/office/drawing/2014/main" id="{0B21DF1C-FE15-4E2F-B3C3-90B91899F5DE}"/>
              </a:ext>
            </a:extLst>
          </p:cNvPr>
          <p:cNvCxnSpPr/>
          <p:nvPr/>
        </p:nvCxnSpPr>
        <p:spPr>
          <a:xfrm>
            <a:off x="6655286" y="3878360"/>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5BB9652-B1E1-4F5A-BCD0-75F5F668CE86}"/>
              </a:ext>
            </a:extLst>
          </p:cNvPr>
          <p:cNvSpPr txBox="1"/>
          <p:nvPr/>
        </p:nvSpPr>
        <p:spPr>
          <a:xfrm>
            <a:off x="6543521" y="4042428"/>
            <a:ext cx="304799" cy="369332"/>
          </a:xfrm>
          <a:prstGeom prst="rect">
            <a:avLst/>
          </a:prstGeom>
          <a:noFill/>
          <a:ln>
            <a:noFill/>
          </a:ln>
        </p:spPr>
        <p:txBody>
          <a:bodyPr wrap="square" rtlCol="0">
            <a:spAutoFit/>
          </a:bodyPr>
          <a:lstStyle/>
          <a:p>
            <a:r>
              <a:rPr lang="en-US"/>
              <a:t>0</a:t>
            </a:r>
          </a:p>
        </p:txBody>
      </p:sp>
      <p:sp>
        <p:nvSpPr>
          <p:cNvPr id="69" name="TextBox 68">
            <a:extLst>
              <a:ext uri="{FF2B5EF4-FFF2-40B4-BE49-F238E27FC236}">
                <a16:creationId xmlns:a16="http://schemas.microsoft.com/office/drawing/2014/main" id="{F6E187BE-5C57-464F-B83D-35BE19CCB30C}"/>
              </a:ext>
            </a:extLst>
          </p:cNvPr>
          <p:cNvSpPr txBox="1"/>
          <p:nvPr/>
        </p:nvSpPr>
        <p:spPr>
          <a:xfrm>
            <a:off x="7396961" y="4068153"/>
            <a:ext cx="304800" cy="369332"/>
          </a:xfrm>
          <a:prstGeom prst="rect">
            <a:avLst/>
          </a:prstGeom>
          <a:noFill/>
          <a:ln>
            <a:noFill/>
          </a:ln>
        </p:spPr>
        <p:txBody>
          <a:bodyPr wrap="square" rtlCol="0">
            <a:spAutoFit/>
          </a:bodyPr>
          <a:lstStyle/>
          <a:p>
            <a:r>
              <a:rPr lang="en-US"/>
              <a:t>1</a:t>
            </a:r>
          </a:p>
        </p:txBody>
      </p:sp>
      <p:sp>
        <p:nvSpPr>
          <p:cNvPr id="70" name="TextBox 69">
            <a:extLst>
              <a:ext uri="{FF2B5EF4-FFF2-40B4-BE49-F238E27FC236}">
                <a16:creationId xmlns:a16="http://schemas.microsoft.com/office/drawing/2014/main" id="{A99A7220-FBD4-45D3-8EDF-35CDC24B33CF}"/>
              </a:ext>
            </a:extLst>
          </p:cNvPr>
          <p:cNvSpPr txBox="1"/>
          <p:nvPr/>
        </p:nvSpPr>
        <p:spPr>
          <a:xfrm>
            <a:off x="8270720" y="4072816"/>
            <a:ext cx="304800" cy="369332"/>
          </a:xfrm>
          <a:prstGeom prst="rect">
            <a:avLst/>
          </a:prstGeom>
          <a:noFill/>
          <a:ln>
            <a:noFill/>
          </a:ln>
        </p:spPr>
        <p:txBody>
          <a:bodyPr wrap="square" rtlCol="0">
            <a:spAutoFit/>
          </a:bodyPr>
          <a:lstStyle/>
          <a:p>
            <a:r>
              <a:rPr lang="en-US"/>
              <a:t>2</a:t>
            </a:r>
          </a:p>
        </p:txBody>
      </p:sp>
      <p:sp>
        <p:nvSpPr>
          <p:cNvPr id="71" name="TextBox 70">
            <a:extLst>
              <a:ext uri="{FF2B5EF4-FFF2-40B4-BE49-F238E27FC236}">
                <a16:creationId xmlns:a16="http://schemas.microsoft.com/office/drawing/2014/main" id="{CA71FC05-19B4-466A-ACF1-F53B50FF378E}"/>
              </a:ext>
            </a:extLst>
          </p:cNvPr>
          <p:cNvSpPr txBox="1"/>
          <p:nvPr/>
        </p:nvSpPr>
        <p:spPr>
          <a:xfrm>
            <a:off x="9141676" y="4068153"/>
            <a:ext cx="304800" cy="369332"/>
          </a:xfrm>
          <a:prstGeom prst="rect">
            <a:avLst/>
          </a:prstGeom>
          <a:noFill/>
          <a:ln>
            <a:noFill/>
          </a:ln>
        </p:spPr>
        <p:txBody>
          <a:bodyPr wrap="square" rtlCol="0">
            <a:spAutoFit/>
          </a:bodyPr>
          <a:lstStyle/>
          <a:p>
            <a:r>
              <a:rPr lang="en-US"/>
              <a:t>3</a:t>
            </a:r>
          </a:p>
        </p:txBody>
      </p:sp>
      <p:cxnSp>
        <p:nvCxnSpPr>
          <p:cNvPr id="72" name="Straight Arrow Connector 71">
            <a:extLst>
              <a:ext uri="{FF2B5EF4-FFF2-40B4-BE49-F238E27FC236}">
                <a16:creationId xmlns:a16="http://schemas.microsoft.com/office/drawing/2014/main" id="{2AC80844-9A80-45B2-B3E7-7B3A296BC780}"/>
              </a:ext>
            </a:extLst>
          </p:cNvPr>
          <p:cNvCxnSpPr/>
          <p:nvPr/>
        </p:nvCxnSpPr>
        <p:spPr>
          <a:xfrm>
            <a:off x="6751802" y="1602520"/>
            <a:ext cx="822960" cy="0"/>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9ADFF4D-09C0-40ED-8B2D-A578400951A8}"/>
              </a:ext>
            </a:extLst>
          </p:cNvPr>
          <p:cNvCxnSpPr/>
          <p:nvPr/>
        </p:nvCxnSpPr>
        <p:spPr>
          <a:xfrm>
            <a:off x="6751802" y="2623600"/>
            <a:ext cx="822960"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37D9E45-A369-48F3-86C2-DE0C6B52113D}"/>
              </a:ext>
            </a:extLst>
          </p:cNvPr>
          <p:cNvCxnSpPr/>
          <p:nvPr/>
        </p:nvCxnSpPr>
        <p:spPr>
          <a:xfrm>
            <a:off x="7600160" y="2623599"/>
            <a:ext cx="822960"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99C9C98-30E7-437F-A00E-290003F59400}"/>
              </a:ext>
            </a:extLst>
          </p:cNvPr>
          <p:cNvCxnSpPr>
            <a:cxnSpLocks/>
          </p:cNvCxnSpPr>
          <p:nvPr/>
        </p:nvCxnSpPr>
        <p:spPr>
          <a:xfrm>
            <a:off x="7571048" y="1601550"/>
            <a:ext cx="848358" cy="0"/>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81ED8033-D2D9-4C49-9B86-B8659EC0D967}"/>
              </a:ext>
            </a:extLst>
          </p:cNvPr>
          <p:cNvSpPr txBox="1"/>
          <p:nvPr/>
        </p:nvSpPr>
        <p:spPr>
          <a:xfrm>
            <a:off x="7083549" y="1252558"/>
            <a:ext cx="652975" cy="338554"/>
          </a:xfrm>
          <a:prstGeom prst="rect">
            <a:avLst/>
          </a:prstGeom>
          <a:noFill/>
        </p:spPr>
        <p:txBody>
          <a:bodyPr wrap="square" rtlCol="0">
            <a:spAutoFit/>
          </a:bodyPr>
          <a:lstStyle/>
          <a:p>
            <a:r>
              <a:rPr lang="en-US" sz="1600">
                <a:latin typeface="Montserrat" panose="00000500000000000000" pitchFamily="2" charset="0"/>
              </a:rPr>
              <a:t>m1</a:t>
            </a:r>
          </a:p>
        </p:txBody>
      </p:sp>
      <p:sp>
        <p:nvSpPr>
          <p:cNvPr id="77" name="TextBox 76">
            <a:extLst>
              <a:ext uri="{FF2B5EF4-FFF2-40B4-BE49-F238E27FC236}">
                <a16:creationId xmlns:a16="http://schemas.microsoft.com/office/drawing/2014/main" id="{8DA1C26D-3CB2-470A-BC7E-6671634D8C49}"/>
              </a:ext>
            </a:extLst>
          </p:cNvPr>
          <p:cNvSpPr txBox="1"/>
          <p:nvPr/>
        </p:nvSpPr>
        <p:spPr>
          <a:xfrm>
            <a:off x="7074187" y="2606723"/>
            <a:ext cx="652975" cy="338554"/>
          </a:xfrm>
          <a:prstGeom prst="rect">
            <a:avLst/>
          </a:prstGeom>
          <a:noFill/>
        </p:spPr>
        <p:txBody>
          <a:bodyPr wrap="square" rtlCol="0">
            <a:spAutoFit/>
          </a:bodyPr>
          <a:lstStyle/>
          <a:p>
            <a:r>
              <a:rPr lang="en-US" sz="1600">
                <a:latin typeface="Montserrat" panose="00000500000000000000" pitchFamily="2" charset="0"/>
              </a:rPr>
              <a:t>m1</a:t>
            </a:r>
          </a:p>
        </p:txBody>
      </p:sp>
      <p:sp>
        <p:nvSpPr>
          <p:cNvPr id="78" name="TextBox 77">
            <a:extLst>
              <a:ext uri="{FF2B5EF4-FFF2-40B4-BE49-F238E27FC236}">
                <a16:creationId xmlns:a16="http://schemas.microsoft.com/office/drawing/2014/main" id="{D5524CC4-09B5-4F6D-94F8-F6FAC43B94BD}"/>
              </a:ext>
            </a:extLst>
          </p:cNvPr>
          <p:cNvSpPr txBox="1"/>
          <p:nvPr/>
        </p:nvSpPr>
        <p:spPr>
          <a:xfrm>
            <a:off x="7942362" y="1263961"/>
            <a:ext cx="652975" cy="338554"/>
          </a:xfrm>
          <a:prstGeom prst="rect">
            <a:avLst/>
          </a:prstGeom>
          <a:noFill/>
        </p:spPr>
        <p:txBody>
          <a:bodyPr wrap="square" rtlCol="0">
            <a:spAutoFit/>
          </a:bodyPr>
          <a:lstStyle/>
          <a:p>
            <a:r>
              <a:rPr lang="en-US" sz="1600">
                <a:latin typeface="Montserrat" panose="00000500000000000000" pitchFamily="2" charset="0"/>
              </a:rPr>
              <a:t>m2</a:t>
            </a:r>
          </a:p>
        </p:txBody>
      </p:sp>
      <p:sp>
        <p:nvSpPr>
          <p:cNvPr id="79" name="TextBox 78">
            <a:extLst>
              <a:ext uri="{FF2B5EF4-FFF2-40B4-BE49-F238E27FC236}">
                <a16:creationId xmlns:a16="http://schemas.microsoft.com/office/drawing/2014/main" id="{715CE784-3D34-456E-B1F3-0195F21EE05F}"/>
              </a:ext>
            </a:extLst>
          </p:cNvPr>
          <p:cNvSpPr txBox="1"/>
          <p:nvPr/>
        </p:nvSpPr>
        <p:spPr>
          <a:xfrm>
            <a:off x="10378788" y="4071399"/>
            <a:ext cx="1727393" cy="307777"/>
          </a:xfrm>
          <a:prstGeom prst="rect">
            <a:avLst/>
          </a:prstGeom>
          <a:noFill/>
          <a:ln>
            <a:noFill/>
          </a:ln>
        </p:spPr>
        <p:txBody>
          <a:bodyPr wrap="square" rtlCol="0">
            <a:spAutoFit/>
          </a:bodyPr>
          <a:lstStyle/>
          <a:p>
            <a:r>
              <a:rPr lang="en-US" sz="1400">
                <a:latin typeface="Montserrat" panose="00000500000000000000" pitchFamily="2" charset="0"/>
              </a:rPr>
              <a:t>Time(micro </a:t>
            </a:r>
            <a:r>
              <a:rPr lang="en-US" sz="1400" err="1">
                <a:latin typeface="Montserrat" panose="00000500000000000000" pitchFamily="2" charset="0"/>
              </a:rPr>
              <a:t>giây</a:t>
            </a:r>
            <a:r>
              <a:rPr lang="en-US" sz="1400">
                <a:latin typeface="Montserrat" panose="00000500000000000000" pitchFamily="2" charset="0"/>
              </a:rPr>
              <a:t>)</a:t>
            </a:r>
          </a:p>
        </p:txBody>
      </p:sp>
      <p:sp>
        <p:nvSpPr>
          <p:cNvPr id="80" name="TextBox 79">
            <a:extLst>
              <a:ext uri="{FF2B5EF4-FFF2-40B4-BE49-F238E27FC236}">
                <a16:creationId xmlns:a16="http://schemas.microsoft.com/office/drawing/2014/main" id="{1C05E6B3-CFEC-423F-A02A-1B3A5E6CE8B8}"/>
              </a:ext>
            </a:extLst>
          </p:cNvPr>
          <p:cNvSpPr txBox="1"/>
          <p:nvPr/>
        </p:nvSpPr>
        <p:spPr>
          <a:xfrm>
            <a:off x="6102018" y="1369144"/>
            <a:ext cx="503401" cy="369332"/>
          </a:xfrm>
          <a:prstGeom prst="rect">
            <a:avLst/>
          </a:prstGeom>
          <a:noFill/>
        </p:spPr>
        <p:txBody>
          <a:bodyPr wrap="square" rtlCol="0">
            <a:spAutoFit/>
          </a:bodyPr>
          <a:lstStyle/>
          <a:p>
            <a:r>
              <a:rPr lang="en-US">
                <a:latin typeface="Montserrat" panose="00000500000000000000" pitchFamily="2" charset="0"/>
              </a:rPr>
              <a:t>T1</a:t>
            </a:r>
          </a:p>
        </p:txBody>
      </p:sp>
      <p:sp>
        <p:nvSpPr>
          <p:cNvPr id="81" name="TextBox 80">
            <a:extLst>
              <a:ext uri="{FF2B5EF4-FFF2-40B4-BE49-F238E27FC236}">
                <a16:creationId xmlns:a16="http://schemas.microsoft.com/office/drawing/2014/main" id="{F90E66B5-2FAB-42F3-B1C6-3CD17228DB50}"/>
              </a:ext>
            </a:extLst>
          </p:cNvPr>
          <p:cNvSpPr txBox="1"/>
          <p:nvPr/>
        </p:nvSpPr>
        <p:spPr>
          <a:xfrm>
            <a:off x="6096000" y="2383349"/>
            <a:ext cx="503401" cy="369332"/>
          </a:xfrm>
          <a:prstGeom prst="rect">
            <a:avLst/>
          </a:prstGeom>
          <a:noFill/>
        </p:spPr>
        <p:txBody>
          <a:bodyPr wrap="square" rtlCol="0">
            <a:spAutoFit/>
          </a:bodyPr>
          <a:lstStyle/>
          <a:p>
            <a:r>
              <a:rPr lang="en-US">
                <a:latin typeface="Montserrat" panose="00000500000000000000" pitchFamily="2" charset="0"/>
              </a:rPr>
              <a:t>T2</a:t>
            </a:r>
          </a:p>
        </p:txBody>
      </p:sp>
      <p:sp>
        <p:nvSpPr>
          <p:cNvPr id="82" name="TextBox 81">
            <a:extLst>
              <a:ext uri="{FF2B5EF4-FFF2-40B4-BE49-F238E27FC236}">
                <a16:creationId xmlns:a16="http://schemas.microsoft.com/office/drawing/2014/main" id="{65E485B2-1B01-48A5-9627-D2BBF5DBE140}"/>
              </a:ext>
            </a:extLst>
          </p:cNvPr>
          <p:cNvSpPr txBox="1"/>
          <p:nvPr/>
        </p:nvSpPr>
        <p:spPr>
          <a:xfrm>
            <a:off x="6960339" y="2447456"/>
            <a:ext cx="402225" cy="369332"/>
          </a:xfrm>
          <a:prstGeom prst="rect">
            <a:avLst/>
          </a:prstGeom>
          <a:noFill/>
        </p:spPr>
        <p:txBody>
          <a:bodyPr wrap="square" rtlCol="0">
            <a:spAutoFit/>
          </a:bodyPr>
          <a:lstStyle/>
          <a:p>
            <a:r>
              <a:rPr lang="en-US">
                <a:solidFill>
                  <a:srgbClr val="FF0000"/>
                </a:solidFill>
              </a:rPr>
              <a:t>X</a:t>
            </a:r>
          </a:p>
        </p:txBody>
      </p:sp>
      <p:sp>
        <p:nvSpPr>
          <p:cNvPr id="83" name="TextBox 82">
            <a:extLst>
              <a:ext uri="{FF2B5EF4-FFF2-40B4-BE49-F238E27FC236}">
                <a16:creationId xmlns:a16="http://schemas.microsoft.com/office/drawing/2014/main" id="{36328100-DE40-4B42-B072-6E6BEA003BF7}"/>
              </a:ext>
            </a:extLst>
          </p:cNvPr>
          <p:cNvSpPr txBox="1"/>
          <p:nvPr/>
        </p:nvSpPr>
        <p:spPr>
          <a:xfrm>
            <a:off x="7838535" y="2447456"/>
            <a:ext cx="402225" cy="369332"/>
          </a:xfrm>
          <a:prstGeom prst="rect">
            <a:avLst/>
          </a:prstGeom>
          <a:noFill/>
        </p:spPr>
        <p:txBody>
          <a:bodyPr wrap="square" rtlCol="0">
            <a:spAutoFit/>
          </a:bodyPr>
          <a:lstStyle/>
          <a:p>
            <a:r>
              <a:rPr lang="en-US">
                <a:solidFill>
                  <a:srgbClr val="FF0000"/>
                </a:solidFill>
              </a:rPr>
              <a:t>X</a:t>
            </a:r>
          </a:p>
        </p:txBody>
      </p:sp>
      <p:sp>
        <p:nvSpPr>
          <p:cNvPr id="84" name="TextBox 83">
            <a:extLst>
              <a:ext uri="{FF2B5EF4-FFF2-40B4-BE49-F238E27FC236}">
                <a16:creationId xmlns:a16="http://schemas.microsoft.com/office/drawing/2014/main" id="{48E3FD47-D2E8-407A-8F78-B4C1EE6FE5CA}"/>
              </a:ext>
            </a:extLst>
          </p:cNvPr>
          <p:cNvSpPr txBox="1"/>
          <p:nvPr/>
        </p:nvSpPr>
        <p:spPr>
          <a:xfrm>
            <a:off x="3351224" y="2316054"/>
            <a:ext cx="1290419" cy="338554"/>
          </a:xfrm>
          <a:prstGeom prst="rect">
            <a:avLst/>
          </a:prstGeom>
          <a:noFill/>
        </p:spPr>
        <p:txBody>
          <a:bodyPr wrap="square" rtlCol="0">
            <a:spAutoFit/>
          </a:bodyPr>
          <a:lstStyle/>
          <a:p>
            <a:r>
              <a:rPr lang="en-US" sz="1600">
                <a:solidFill>
                  <a:srgbClr val="FFFF00"/>
                </a:solidFill>
                <a:latin typeface="Montserrat" panose="00000500000000000000" pitchFamily="2" charset="0"/>
              </a:rPr>
              <a:t>Sắp xếp lại</a:t>
            </a:r>
          </a:p>
        </p:txBody>
      </p:sp>
    </p:spTree>
    <p:extLst>
      <p:ext uri="{BB962C8B-B14F-4D97-AF65-F5344CB8AC3E}">
        <p14:creationId xmlns:p14="http://schemas.microsoft.com/office/powerpoint/2010/main" val="6423675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309317-9E05-4B43-AE9C-2407E0A27E21}"/>
              </a:ext>
            </a:extLst>
          </p:cNvPr>
          <p:cNvSpPr txBox="1"/>
          <p:nvPr/>
        </p:nvSpPr>
        <p:spPr>
          <a:xfrm>
            <a:off x="491231" y="220175"/>
            <a:ext cx="6282431" cy="369332"/>
          </a:xfrm>
          <a:prstGeom prst="rect">
            <a:avLst/>
          </a:prstGeom>
          <a:noFill/>
        </p:spPr>
        <p:txBody>
          <a:bodyPr wrap="square" rtlCol="0">
            <a:spAutoFit/>
          </a:bodyPr>
          <a:lstStyle/>
          <a:p>
            <a:r>
              <a:rPr lang="en-US">
                <a:latin typeface="Montserrat Black" panose="00000A00000000000000" pitchFamily="2" charset="0"/>
              </a:rPr>
              <a:t> </a:t>
            </a:r>
            <a:r>
              <a:rPr lang="en-US" err="1">
                <a:latin typeface="Montserrat Black" panose="00000A00000000000000" pitchFamily="2" charset="0"/>
              </a:rPr>
              <a:t>Giải</a:t>
            </a:r>
            <a:r>
              <a:rPr lang="en-US">
                <a:latin typeface="Montserrat Black" panose="00000A00000000000000" pitchFamily="2" charset="0"/>
              </a:rPr>
              <a:t> </a:t>
            </a:r>
            <a:r>
              <a:rPr lang="en-US" err="1">
                <a:latin typeface="Montserrat Black" panose="00000A00000000000000" pitchFamily="2" charset="0"/>
              </a:rPr>
              <a:t>thuật</a:t>
            </a:r>
            <a:r>
              <a:rPr lang="en-US">
                <a:latin typeface="Montserrat Black" panose="00000A00000000000000" pitchFamily="2" charset="0"/>
              </a:rPr>
              <a:t> Deadlock – </a:t>
            </a:r>
            <a:r>
              <a:rPr lang="en-US" err="1">
                <a:latin typeface="Montserrat Black" panose="00000A00000000000000" pitchFamily="2" charset="0"/>
              </a:rPr>
              <a:t>Giải</a:t>
            </a:r>
            <a:r>
              <a:rPr lang="en-US">
                <a:latin typeface="Montserrat Black" panose="00000A00000000000000" pitchFamily="2" charset="0"/>
              </a:rPr>
              <a:t> </a:t>
            </a:r>
            <a:r>
              <a:rPr lang="en-US" err="1">
                <a:latin typeface="Montserrat Black" panose="00000A00000000000000" pitchFamily="2" charset="0"/>
              </a:rPr>
              <a:t>thuật</a:t>
            </a:r>
            <a:r>
              <a:rPr lang="en-US">
                <a:latin typeface="Montserrat Black" panose="00000A00000000000000" pitchFamily="2" charset="0"/>
              </a:rPr>
              <a:t> Banker</a:t>
            </a:r>
          </a:p>
        </p:txBody>
      </p:sp>
      <p:sp>
        <p:nvSpPr>
          <p:cNvPr id="6" name="TextBox 5">
            <a:extLst>
              <a:ext uri="{FF2B5EF4-FFF2-40B4-BE49-F238E27FC236}">
                <a16:creationId xmlns:a16="http://schemas.microsoft.com/office/drawing/2014/main" id="{1C5FAAA6-DFE6-440F-9EBD-B35D2E8F9575}"/>
              </a:ext>
            </a:extLst>
          </p:cNvPr>
          <p:cNvSpPr txBox="1"/>
          <p:nvPr/>
        </p:nvSpPr>
        <p:spPr>
          <a:xfrm>
            <a:off x="830438" y="976169"/>
            <a:ext cx="9938553" cy="1077218"/>
          </a:xfrm>
          <a:prstGeom prst="rect">
            <a:avLst/>
          </a:prstGeom>
          <a:noFill/>
        </p:spPr>
        <p:txBody>
          <a:bodyPr wrap="square">
            <a:spAutoFit/>
          </a:bodyPr>
          <a:lstStyle/>
          <a:p>
            <a:r>
              <a:rPr lang="vi-VN" sz="1600" b="0" i="0">
                <a:solidFill>
                  <a:srgbClr val="000000"/>
                </a:solidFill>
                <a:effectLst/>
                <a:latin typeface="Montserrat" panose="00000500000000000000" pitchFamily="2" charset="0"/>
              </a:rPr>
              <a:t> </a:t>
            </a:r>
            <a:r>
              <a:rPr lang="en-US" sz="1600" b="0" i="0">
                <a:solidFill>
                  <a:srgbClr val="000000"/>
                </a:solidFill>
                <a:effectLst/>
                <a:latin typeface="Montserrat" panose="00000500000000000000" pitchFamily="2" charset="0"/>
              </a:rPr>
              <a:t>Banker: </a:t>
            </a:r>
            <a:r>
              <a:rPr lang="vi-VN" sz="1600" b="0" i="0">
                <a:solidFill>
                  <a:srgbClr val="000000"/>
                </a:solidFill>
                <a:effectLst/>
                <a:latin typeface="Montserrat" panose="00000500000000000000" pitchFamily="2" charset="0"/>
              </a:rPr>
              <a:t>Tên được chọn vì giải thuật này có thể được dùng trong hệ thống ngân hàng để đảm bảo ngân hàng không bao giờ cấp phát tiền mặt đang có của nó khi nó không thể thoả mãn các yêu cầu của tất cả khách hàng</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hoặc</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giao</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dịch</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có</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liên</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quan,tương</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tự</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với</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việc</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yêu</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cầu</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sử</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dụng</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tài</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nguyên</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của</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một</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chương</a:t>
            </a:r>
            <a:r>
              <a:rPr lang="en-US" sz="1600" b="0" i="0">
                <a:solidFill>
                  <a:srgbClr val="000000"/>
                </a:solidFill>
                <a:effectLst/>
                <a:latin typeface="Montserrat" panose="00000500000000000000" pitchFamily="2" charset="0"/>
              </a:rPr>
              <a:t> </a:t>
            </a:r>
            <a:r>
              <a:rPr lang="en-US" sz="1600" b="0" i="0" err="1">
                <a:solidFill>
                  <a:srgbClr val="000000"/>
                </a:solidFill>
                <a:effectLst/>
                <a:latin typeface="Montserrat" panose="00000500000000000000" pitchFamily="2" charset="0"/>
              </a:rPr>
              <a:t>trình</a:t>
            </a:r>
            <a:r>
              <a:rPr lang="en-US" sz="1600" b="0" i="0">
                <a:solidFill>
                  <a:srgbClr val="000000"/>
                </a:solidFill>
                <a:effectLst/>
                <a:latin typeface="Montserrat" panose="00000500000000000000" pitchFamily="2" charset="0"/>
              </a:rPr>
              <a:t>.</a:t>
            </a:r>
            <a:endParaRPr lang="en-US" sz="1600">
              <a:latin typeface="Montserrat" panose="00000500000000000000" pitchFamily="2" charset="0"/>
            </a:endParaRPr>
          </a:p>
        </p:txBody>
      </p:sp>
      <p:grpSp>
        <p:nvGrpSpPr>
          <p:cNvPr id="11" name="!!2">
            <a:extLst>
              <a:ext uri="{FF2B5EF4-FFF2-40B4-BE49-F238E27FC236}">
                <a16:creationId xmlns:a16="http://schemas.microsoft.com/office/drawing/2014/main" id="{FD1048D7-9A32-4AAC-8155-2F8D98A5F59C}"/>
              </a:ext>
            </a:extLst>
          </p:cNvPr>
          <p:cNvGrpSpPr/>
          <p:nvPr/>
        </p:nvGrpSpPr>
        <p:grpSpPr>
          <a:xfrm>
            <a:off x="10654626" y="118011"/>
            <a:ext cx="1352938" cy="1166326"/>
            <a:chOff x="10114384" y="822416"/>
            <a:chExt cx="1352938" cy="1166326"/>
          </a:xfrm>
        </p:grpSpPr>
        <p:cxnSp>
          <p:nvCxnSpPr>
            <p:cNvPr id="12" name="Straight Connector 11">
              <a:extLst>
                <a:ext uri="{FF2B5EF4-FFF2-40B4-BE49-F238E27FC236}">
                  <a16:creationId xmlns:a16="http://schemas.microsoft.com/office/drawing/2014/main" id="{98B1EBF2-E631-4A3C-A46A-B4134BD9C0B1}"/>
                </a:ext>
              </a:extLst>
            </p:cNvPr>
            <p:cNvCxnSpPr>
              <a:cxnSpLocks/>
            </p:cNvCxnSpPr>
            <p:nvPr/>
          </p:nvCxnSpPr>
          <p:spPr>
            <a:xfrm>
              <a:off x="10114384" y="849086"/>
              <a:ext cx="1352938"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B5CD88-73CF-48BE-A1F4-FD3EB3247091}"/>
                </a:ext>
              </a:extLst>
            </p:cNvPr>
            <p:cNvCxnSpPr>
              <a:cxnSpLocks/>
            </p:cNvCxnSpPr>
            <p:nvPr/>
          </p:nvCxnSpPr>
          <p:spPr>
            <a:xfrm>
              <a:off x="11447494" y="822416"/>
              <a:ext cx="0" cy="116632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3">
            <a:extLst>
              <a:ext uri="{FF2B5EF4-FFF2-40B4-BE49-F238E27FC236}">
                <a16:creationId xmlns:a16="http://schemas.microsoft.com/office/drawing/2014/main" id="{499EED39-A50C-405F-8EB9-DD96BA7EDE68}"/>
              </a:ext>
            </a:extLst>
          </p:cNvPr>
          <p:cNvGrpSpPr/>
          <p:nvPr/>
        </p:nvGrpSpPr>
        <p:grpSpPr>
          <a:xfrm rot="10800000">
            <a:off x="285652" y="5439944"/>
            <a:ext cx="1352938" cy="1166326"/>
            <a:chOff x="10114384" y="822416"/>
            <a:chExt cx="1352938" cy="1166326"/>
          </a:xfrm>
        </p:grpSpPr>
        <p:cxnSp>
          <p:nvCxnSpPr>
            <p:cNvPr id="15" name="Straight Connector 14">
              <a:extLst>
                <a:ext uri="{FF2B5EF4-FFF2-40B4-BE49-F238E27FC236}">
                  <a16:creationId xmlns:a16="http://schemas.microsoft.com/office/drawing/2014/main" id="{2A29518B-42A2-427D-8EF4-0772774101A3}"/>
                </a:ext>
              </a:extLst>
            </p:cNvPr>
            <p:cNvCxnSpPr>
              <a:cxnSpLocks/>
            </p:cNvCxnSpPr>
            <p:nvPr/>
          </p:nvCxnSpPr>
          <p:spPr>
            <a:xfrm>
              <a:off x="10114384" y="849086"/>
              <a:ext cx="1352938" cy="0"/>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C0D4E7-39C6-4701-AAD9-621EAA35C83D}"/>
                </a:ext>
              </a:extLst>
            </p:cNvPr>
            <p:cNvCxnSpPr>
              <a:cxnSpLocks/>
            </p:cNvCxnSpPr>
            <p:nvPr/>
          </p:nvCxnSpPr>
          <p:spPr>
            <a:xfrm>
              <a:off x="11447494" y="822416"/>
              <a:ext cx="0" cy="1166326"/>
            </a:xfrm>
            <a:prstGeom prst="line">
              <a:avLst/>
            </a:prstGeom>
            <a:ln w="76200">
              <a:solidFill>
                <a:srgbClr val="767171"/>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03F3B72C-43A8-4375-B616-91F569629343}"/>
              </a:ext>
            </a:extLst>
          </p:cNvPr>
          <p:cNvSpPr txBox="1"/>
          <p:nvPr/>
        </p:nvSpPr>
        <p:spPr>
          <a:xfrm>
            <a:off x="1686224" y="6410323"/>
            <a:ext cx="6118860" cy="338554"/>
          </a:xfrm>
          <a:prstGeom prst="rect">
            <a:avLst/>
          </a:prstGeom>
          <a:noFill/>
        </p:spPr>
        <p:txBody>
          <a:bodyPr wrap="square">
            <a:spAutoFit/>
          </a:bodyPr>
          <a:lstStyle/>
          <a:p>
            <a:r>
              <a:rPr lang="en-US" sz="1600">
                <a:latin typeface="Montserrat "/>
              </a:rPr>
              <a:t>Linux Operating System</a:t>
            </a:r>
          </a:p>
        </p:txBody>
      </p:sp>
      <p:pic>
        <p:nvPicPr>
          <p:cNvPr id="18" name="Graphic 17" descr="Aperture outline">
            <a:extLst>
              <a:ext uri="{FF2B5EF4-FFF2-40B4-BE49-F238E27FC236}">
                <a16:creationId xmlns:a16="http://schemas.microsoft.com/office/drawing/2014/main" id="{23160278-521A-49A1-8992-04383E8A2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6015" y="6318121"/>
            <a:ext cx="522957" cy="522957"/>
          </a:xfrm>
          <a:prstGeom prst="rect">
            <a:avLst/>
          </a:prstGeom>
        </p:spPr>
      </p:pic>
      <p:sp>
        <p:nvSpPr>
          <p:cNvPr id="20" name="TextBox 19">
            <a:extLst>
              <a:ext uri="{FF2B5EF4-FFF2-40B4-BE49-F238E27FC236}">
                <a16:creationId xmlns:a16="http://schemas.microsoft.com/office/drawing/2014/main" id="{666352ED-AFCF-49DA-8A37-608E4D65C2FB}"/>
              </a:ext>
            </a:extLst>
          </p:cNvPr>
          <p:cNvSpPr txBox="1"/>
          <p:nvPr/>
        </p:nvSpPr>
        <p:spPr>
          <a:xfrm>
            <a:off x="6087861" y="6225657"/>
            <a:ext cx="6094520" cy="523220"/>
          </a:xfrm>
          <a:prstGeom prst="rect">
            <a:avLst/>
          </a:prstGeom>
          <a:noFill/>
        </p:spPr>
        <p:txBody>
          <a:bodyPr wrap="square">
            <a:spAutoFit/>
          </a:bodyPr>
          <a:lstStyle/>
          <a:p>
            <a:r>
              <a:rPr lang="en-US" sz="1400">
                <a:latin typeface="Montserrat" panose="00000500000000000000" pitchFamily="2" charset="0"/>
                <a:hlinkClick r:id="rId4"/>
              </a:rPr>
              <a:t>https://www.jobilize.com/online/course/0-7-deadlock-h-i-u-hanh-by-openstax?page=9</a:t>
            </a:r>
            <a:r>
              <a:rPr lang="en-US" sz="1400">
                <a:latin typeface="Montserrat" panose="00000500000000000000" pitchFamily="2" charset="0"/>
              </a:rPr>
              <a:t> – </a:t>
            </a:r>
            <a:r>
              <a:rPr lang="en-US" sz="1400" err="1">
                <a:latin typeface="Montserrat" panose="00000500000000000000" pitchFamily="2" charset="0"/>
              </a:rPr>
              <a:t>Giải</a:t>
            </a:r>
            <a:r>
              <a:rPr lang="en-US" sz="1400">
                <a:latin typeface="Montserrat" panose="00000500000000000000" pitchFamily="2" charset="0"/>
              </a:rPr>
              <a:t> </a:t>
            </a:r>
            <a:r>
              <a:rPr lang="en-US" sz="1400" err="1">
                <a:latin typeface="Montserrat" panose="00000500000000000000" pitchFamily="2" charset="0"/>
              </a:rPr>
              <a:t>thuật</a:t>
            </a:r>
            <a:r>
              <a:rPr lang="en-US" sz="1400">
                <a:latin typeface="Montserrat" panose="00000500000000000000" pitchFamily="2" charset="0"/>
              </a:rPr>
              <a:t> Banker</a:t>
            </a:r>
          </a:p>
        </p:txBody>
      </p:sp>
      <p:cxnSp>
        <p:nvCxnSpPr>
          <p:cNvPr id="67" name="Straight Arrow Connector 66">
            <a:extLst>
              <a:ext uri="{FF2B5EF4-FFF2-40B4-BE49-F238E27FC236}">
                <a16:creationId xmlns:a16="http://schemas.microsoft.com/office/drawing/2014/main" id="{16155293-B298-4052-9336-155611201DE3}"/>
              </a:ext>
            </a:extLst>
          </p:cNvPr>
          <p:cNvCxnSpPr/>
          <p:nvPr/>
        </p:nvCxnSpPr>
        <p:spPr>
          <a:xfrm flipV="1">
            <a:off x="6434032" y="2855653"/>
            <a:ext cx="708779" cy="2707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8F48942-0BFB-4389-A859-40C501235F3A}"/>
              </a:ext>
            </a:extLst>
          </p:cNvPr>
          <p:cNvSpPr txBox="1"/>
          <p:nvPr/>
        </p:nvSpPr>
        <p:spPr>
          <a:xfrm>
            <a:off x="7142811" y="2624566"/>
            <a:ext cx="1573498" cy="307777"/>
          </a:xfrm>
          <a:prstGeom prst="rect">
            <a:avLst/>
          </a:prstGeom>
          <a:noFill/>
        </p:spPr>
        <p:txBody>
          <a:bodyPr wrap="square" rtlCol="0">
            <a:spAutoFit/>
          </a:bodyPr>
          <a:lstStyle/>
          <a:p>
            <a:r>
              <a:rPr lang="en-US" sz="1400" err="1">
                <a:solidFill>
                  <a:srgbClr val="00B050"/>
                </a:solidFill>
                <a:latin typeface="Montserrat SemiBold" panose="00000700000000000000" pitchFamily="2" charset="0"/>
              </a:rPr>
              <a:t>Chương</a:t>
            </a:r>
            <a:r>
              <a:rPr lang="en-US" sz="1400">
                <a:solidFill>
                  <a:srgbClr val="00B050"/>
                </a:solidFill>
                <a:latin typeface="Montserrat SemiBold" panose="00000700000000000000" pitchFamily="2" charset="0"/>
              </a:rPr>
              <a:t> </a:t>
            </a:r>
            <a:r>
              <a:rPr lang="en-US" sz="1400" err="1">
                <a:solidFill>
                  <a:srgbClr val="00B050"/>
                </a:solidFill>
                <a:latin typeface="Montserrat SemiBold" panose="00000700000000000000" pitchFamily="2" charset="0"/>
              </a:rPr>
              <a:t>trình</a:t>
            </a:r>
            <a:endParaRPr lang="en-US" sz="1400">
              <a:solidFill>
                <a:srgbClr val="00B050"/>
              </a:solidFill>
              <a:latin typeface="Montserrat SemiBold" panose="00000700000000000000" pitchFamily="2" charset="0"/>
            </a:endParaRPr>
          </a:p>
        </p:txBody>
      </p:sp>
      <p:cxnSp>
        <p:nvCxnSpPr>
          <p:cNvPr id="70" name="Straight Arrow Connector 69">
            <a:extLst>
              <a:ext uri="{FF2B5EF4-FFF2-40B4-BE49-F238E27FC236}">
                <a16:creationId xmlns:a16="http://schemas.microsoft.com/office/drawing/2014/main" id="{8312A024-AEC5-43DE-9335-6CE698E4C8F6}"/>
              </a:ext>
            </a:extLst>
          </p:cNvPr>
          <p:cNvCxnSpPr>
            <a:cxnSpLocks/>
          </p:cNvCxnSpPr>
          <p:nvPr/>
        </p:nvCxnSpPr>
        <p:spPr>
          <a:xfrm>
            <a:off x="6239570" y="4053292"/>
            <a:ext cx="1222036" cy="99693"/>
          </a:xfrm>
          <a:prstGeom prst="straightConnector1">
            <a:avLst/>
          </a:prstGeom>
          <a:ln w="19050">
            <a:solidFill>
              <a:srgbClr val="78097B"/>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1992EC36-9A42-4CAC-81AA-514B558C8579}"/>
              </a:ext>
            </a:extLst>
          </p:cNvPr>
          <p:cNvSpPr txBox="1"/>
          <p:nvPr/>
        </p:nvSpPr>
        <p:spPr>
          <a:xfrm>
            <a:off x="7461606" y="4037387"/>
            <a:ext cx="2068798" cy="307777"/>
          </a:xfrm>
          <a:prstGeom prst="rect">
            <a:avLst/>
          </a:prstGeom>
          <a:noFill/>
        </p:spPr>
        <p:txBody>
          <a:bodyPr wrap="square" rtlCol="0">
            <a:spAutoFit/>
          </a:bodyPr>
          <a:lstStyle/>
          <a:p>
            <a:r>
              <a:rPr lang="en-US" sz="1400" err="1">
                <a:solidFill>
                  <a:srgbClr val="78097B"/>
                </a:solidFill>
                <a:latin typeface="Montserrat SemiBold" panose="00000700000000000000" pitchFamily="2" charset="0"/>
              </a:rPr>
              <a:t>Các</a:t>
            </a:r>
            <a:r>
              <a:rPr lang="en-US" sz="1400">
                <a:solidFill>
                  <a:srgbClr val="78097B"/>
                </a:solidFill>
                <a:latin typeface="Montserrat SemiBold" panose="00000700000000000000" pitchFamily="2" charset="0"/>
              </a:rPr>
              <a:t> </a:t>
            </a:r>
            <a:r>
              <a:rPr lang="en-US" sz="1400" err="1">
                <a:solidFill>
                  <a:srgbClr val="78097B"/>
                </a:solidFill>
                <a:latin typeface="Montserrat SemiBold" panose="00000700000000000000" pitchFamily="2" charset="0"/>
              </a:rPr>
              <a:t>tiến</a:t>
            </a:r>
            <a:r>
              <a:rPr lang="en-US" sz="1400">
                <a:solidFill>
                  <a:srgbClr val="78097B"/>
                </a:solidFill>
                <a:latin typeface="Montserrat SemiBold" panose="00000700000000000000" pitchFamily="2" charset="0"/>
              </a:rPr>
              <a:t> </a:t>
            </a:r>
            <a:r>
              <a:rPr lang="en-US" sz="1400" err="1">
                <a:solidFill>
                  <a:srgbClr val="78097B"/>
                </a:solidFill>
                <a:latin typeface="Montserrat SemiBold" panose="00000700000000000000" pitchFamily="2" charset="0"/>
              </a:rPr>
              <a:t>trình</a:t>
            </a:r>
            <a:endParaRPr lang="en-US" sz="1400">
              <a:solidFill>
                <a:srgbClr val="78097B"/>
              </a:solidFill>
              <a:latin typeface="Montserrat SemiBold" panose="00000700000000000000" pitchFamily="2" charset="0"/>
            </a:endParaRPr>
          </a:p>
        </p:txBody>
      </p:sp>
      <p:cxnSp>
        <p:nvCxnSpPr>
          <p:cNvPr id="73" name="Straight Arrow Connector 72">
            <a:extLst>
              <a:ext uri="{FF2B5EF4-FFF2-40B4-BE49-F238E27FC236}">
                <a16:creationId xmlns:a16="http://schemas.microsoft.com/office/drawing/2014/main" id="{EAE0FD74-296D-41A3-93A8-8245360FAB39}"/>
              </a:ext>
            </a:extLst>
          </p:cNvPr>
          <p:cNvCxnSpPr>
            <a:cxnSpLocks/>
          </p:cNvCxnSpPr>
          <p:nvPr/>
        </p:nvCxnSpPr>
        <p:spPr>
          <a:xfrm flipV="1">
            <a:off x="4118503" y="4075236"/>
            <a:ext cx="453362" cy="142651"/>
          </a:xfrm>
          <a:prstGeom prst="straightConnector1">
            <a:avLst/>
          </a:prstGeom>
          <a:ln w="28575">
            <a:solidFill>
              <a:srgbClr val="EC792B"/>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493D2481-6C6C-4928-A033-6E2425BD8C56}"/>
              </a:ext>
            </a:extLst>
          </p:cNvPr>
          <p:cNvSpPr txBox="1"/>
          <p:nvPr/>
        </p:nvSpPr>
        <p:spPr>
          <a:xfrm>
            <a:off x="3099794" y="4106014"/>
            <a:ext cx="1130694" cy="307777"/>
          </a:xfrm>
          <a:prstGeom prst="rect">
            <a:avLst/>
          </a:prstGeom>
          <a:noFill/>
        </p:spPr>
        <p:txBody>
          <a:bodyPr wrap="square" rtlCol="0">
            <a:spAutoFit/>
          </a:bodyPr>
          <a:lstStyle/>
          <a:p>
            <a:r>
              <a:rPr lang="en-US" sz="1400">
                <a:solidFill>
                  <a:srgbClr val="EC792B"/>
                </a:solidFill>
                <a:latin typeface="Montserrat SemiBold" panose="00000700000000000000" pitchFamily="2" charset="0"/>
              </a:rPr>
              <a:t>Allocation</a:t>
            </a:r>
          </a:p>
        </p:txBody>
      </p:sp>
      <p:sp>
        <p:nvSpPr>
          <p:cNvPr id="112" name="Oval 111">
            <a:extLst>
              <a:ext uri="{FF2B5EF4-FFF2-40B4-BE49-F238E27FC236}">
                <a16:creationId xmlns:a16="http://schemas.microsoft.com/office/drawing/2014/main" id="{3D00A0CB-B74E-4EA6-9F07-70444F5147CC}"/>
              </a:ext>
            </a:extLst>
          </p:cNvPr>
          <p:cNvSpPr/>
          <p:nvPr/>
        </p:nvSpPr>
        <p:spPr>
          <a:xfrm>
            <a:off x="5688524" y="2978821"/>
            <a:ext cx="559895" cy="559895"/>
          </a:xfrm>
          <a:prstGeom prst="ellipse">
            <a:avLst/>
          </a:prstGeom>
          <a:solidFill>
            <a:srgbClr val="7809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P0</a:t>
            </a:r>
          </a:p>
        </p:txBody>
      </p:sp>
      <p:cxnSp>
        <p:nvCxnSpPr>
          <p:cNvPr id="113" name="Straight Arrow Connector 112">
            <a:extLst>
              <a:ext uri="{FF2B5EF4-FFF2-40B4-BE49-F238E27FC236}">
                <a16:creationId xmlns:a16="http://schemas.microsoft.com/office/drawing/2014/main" id="{ADDA62FE-A82E-485E-B1CD-5A63A4B733B4}"/>
              </a:ext>
            </a:extLst>
          </p:cNvPr>
          <p:cNvCxnSpPr>
            <a:cxnSpLocks/>
            <a:stCxn id="114" idx="3"/>
            <a:endCxn id="112" idx="2"/>
          </p:cNvCxnSpPr>
          <p:nvPr/>
        </p:nvCxnSpPr>
        <p:spPr>
          <a:xfrm>
            <a:off x="5032246" y="3258769"/>
            <a:ext cx="656278" cy="0"/>
          </a:xfrm>
          <a:prstGeom prst="straightConnector1">
            <a:avLst/>
          </a:prstGeom>
          <a:ln w="28575">
            <a:solidFill>
              <a:srgbClr val="78097B"/>
            </a:solidFill>
            <a:tailEnd type="triangle"/>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27DF3AB9-5104-4BA4-94F5-C1AC0D8239D3}"/>
              </a:ext>
            </a:extLst>
          </p:cNvPr>
          <p:cNvSpPr/>
          <p:nvPr/>
        </p:nvSpPr>
        <p:spPr>
          <a:xfrm>
            <a:off x="4578884" y="3032088"/>
            <a:ext cx="453362" cy="453362"/>
          </a:xfrm>
          <a:prstGeom prst="rect">
            <a:avLst/>
          </a:prstGeom>
          <a:ln>
            <a:solidFill>
              <a:schemeClr val="accent5">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a:t>R1</a:t>
            </a:r>
          </a:p>
        </p:txBody>
      </p:sp>
      <p:sp>
        <p:nvSpPr>
          <p:cNvPr id="115" name="Oval 114">
            <a:extLst>
              <a:ext uri="{FF2B5EF4-FFF2-40B4-BE49-F238E27FC236}">
                <a16:creationId xmlns:a16="http://schemas.microsoft.com/office/drawing/2014/main" id="{C092FA5D-51E4-4F4A-942F-D8B574AC3D77}"/>
              </a:ext>
            </a:extLst>
          </p:cNvPr>
          <p:cNvSpPr/>
          <p:nvPr/>
        </p:nvSpPr>
        <p:spPr>
          <a:xfrm>
            <a:off x="5688524" y="3744945"/>
            <a:ext cx="559895" cy="559895"/>
          </a:xfrm>
          <a:prstGeom prst="ellipse">
            <a:avLst/>
          </a:prstGeom>
          <a:solidFill>
            <a:srgbClr val="7809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P1</a:t>
            </a:r>
          </a:p>
        </p:txBody>
      </p:sp>
      <p:sp>
        <p:nvSpPr>
          <p:cNvPr id="116" name="Rectangle 115">
            <a:extLst>
              <a:ext uri="{FF2B5EF4-FFF2-40B4-BE49-F238E27FC236}">
                <a16:creationId xmlns:a16="http://schemas.microsoft.com/office/drawing/2014/main" id="{E54D6913-45EF-47B0-800B-5ACF2B89BAE9}"/>
              </a:ext>
            </a:extLst>
          </p:cNvPr>
          <p:cNvSpPr/>
          <p:nvPr/>
        </p:nvSpPr>
        <p:spPr>
          <a:xfrm>
            <a:off x="4578884" y="3798212"/>
            <a:ext cx="453362" cy="453362"/>
          </a:xfrm>
          <a:prstGeom prst="rect">
            <a:avLst/>
          </a:prstGeom>
          <a:ln>
            <a:solidFill>
              <a:schemeClr val="accent5">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a:t>R2</a:t>
            </a:r>
          </a:p>
        </p:txBody>
      </p:sp>
      <p:sp>
        <p:nvSpPr>
          <p:cNvPr id="117" name="Oval 116">
            <a:extLst>
              <a:ext uri="{FF2B5EF4-FFF2-40B4-BE49-F238E27FC236}">
                <a16:creationId xmlns:a16="http://schemas.microsoft.com/office/drawing/2014/main" id="{C4612320-F00B-4FDE-97BF-8BD3DD689AD6}"/>
              </a:ext>
            </a:extLst>
          </p:cNvPr>
          <p:cNvSpPr/>
          <p:nvPr/>
        </p:nvSpPr>
        <p:spPr>
          <a:xfrm>
            <a:off x="5688524" y="4500562"/>
            <a:ext cx="559895" cy="559895"/>
          </a:xfrm>
          <a:prstGeom prst="ellipse">
            <a:avLst/>
          </a:prstGeom>
          <a:solidFill>
            <a:srgbClr val="7809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P2</a:t>
            </a:r>
          </a:p>
        </p:txBody>
      </p:sp>
      <p:sp>
        <p:nvSpPr>
          <p:cNvPr id="118" name="Rectangle 117">
            <a:extLst>
              <a:ext uri="{FF2B5EF4-FFF2-40B4-BE49-F238E27FC236}">
                <a16:creationId xmlns:a16="http://schemas.microsoft.com/office/drawing/2014/main" id="{479C16F7-1E15-47AA-BB04-BD14C847F3AD}"/>
              </a:ext>
            </a:extLst>
          </p:cNvPr>
          <p:cNvSpPr/>
          <p:nvPr/>
        </p:nvSpPr>
        <p:spPr>
          <a:xfrm>
            <a:off x="4578884" y="4553829"/>
            <a:ext cx="453362" cy="453362"/>
          </a:xfrm>
          <a:prstGeom prst="rect">
            <a:avLst/>
          </a:prstGeom>
          <a:ln>
            <a:solidFill>
              <a:schemeClr val="accent5">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a:t>R3</a:t>
            </a:r>
          </a:p>
        </p:txBody>
      </p:sp>
      <p:sp>
        <p:nvSpPr>
          <p:cNvPr id="119" name="Oval 118">
            <a:extLst>
              <a:ext uri="{FF2B5EF4-FFF2-40B4-BE49-F238E27FC236}">
                <a16:creationId xmlns:a16="http://schemas.microsoft.com/office/drawing/2014/main" id="{249F4793-324F-4D71-B3E8-F7E2737EFDDB}"/>
              </a:ext>
            </a:extLst>
          </p:cNvPr>
          <p:cNvSpPr/>
          <p:nvPr/>
        </p:nvSpPr>
        <p:spPr>
          <a:xfrm>
            <a:off x="5688524" y="5266686"/>
            <a:ext cx="559895" cy="559895"/>
          </a:xfrm>
          <a:prstGeom prst="ellipse">
            <a:avLst/>
          </a:prstGeom>
          <a:solidFill>
            <a:srgbClr val="7809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P3</a:t>
            </a:r>
          </a:p>
        </p:txBody>
      </p:sp>
      <p:sp>
        <p:nvSpPr>
          <p:cNvPr id="120" name="Rectangle 119">
            <a:extLst>
              <a:ext uri="{FF2B5EF4-FFF2-40B4-BE49-F238E27FC236}">
                <a16:creationId xmlns:a16="http://schemas.microsoft.com/office/drawing/2014/main" id="{8D6EB8DB-6AC0-4F4E-8B98-9455CDE047B8}"/>
              </a:ext>
            </a:extLst>
          </p:cNvPr>
          <p:cNvSpPr/>
          <p:nvPr/>
        </p:nvSpPr>
        <p:spPr>
          <a:xfrm>
            <a:off x="4578884" y="5319953"/>
            <a:ext cx="453362" cy="453362"/>
          </a:xfrm>
          <a:prstGeom prst="rect">
            <a:avLst/>
          </a:prstGeom>
          <a:ln>
            <a:solidFill>
              <a:schemeClr val="accent5">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a:t>R4</a:t>
            </a:r>
          </a:p>
        </p:txBody>
      </p:sp>
      <p:sp>
        <p:nvSpPr>
          <p:cNvPr id="122" name="Rectangle 121">
            <a:extLst>
              <a:ext uri="{FF2B5EF4-FFF2-40B4-BE49-F238E27FC236}">
                <a16:creationId xmlns:a16="http://schemas.microsoft.com/office/drawing/2014/main" id="{1C975C8A-24B7-4EC5-B8C2-257DF3D1057F}"/>
              </a:ext>
            </a:extLst>
          </p:cNvPr>
          <p:cNvSpPr/>
          <p:nvPr/>
        </p:nvSpPr>
        <p:spPr>
          <a:xfrm>
            <a:off x="5529328" y="2848178"/>
            <a:ext cx="883653" cy="307060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394A95B8-340C-437D-AA5A-1BEE91E6D6A9}"/>
              </a:ext>
            </a:extLst>
          </p:cNvPr>
          <p:cNvCxnSpPr>
            <a:cxnSpLocks/>
          </p:cNvCxnSpPr>
          <p:nvPr/>
        </p:nvCxnSpPr>
        <p:spPr>
          <a:xfrm>
            <a:off x="4271880" y="2581848"/>
            <a:ext cx="1696591" cy="0"/>
          </a:xfrm>
          <a:prstGeom prst="line">
            <a:avLst/>
          </a:prstGeom>
          <a:ln w="28575">
            <a:solidFill>
              <a:srgbClr val="78097B"/>
            </a:solidFill>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F9E8661-A5ED-438E-8D7F-D476CADC5C54}"/>
              </a:ext>
            </a:extLst>
          </p:cNvPr>
          <p:cNvCxnSpPr>
            <a:cxnSpLocks/>
          </p:cNvCxnSpPr>
          <p:nvPr/>
        </p:nvCxnSpPr>
        <p:spPr>
          <a:xfrm>
            <a:off x="5954010" y="2581848"/>
            <a:ext cx="0" cy="266330"/>
          </a:xfrm>
          <a:prstGeom prst="straightConnector1">
            <a:avLst/>
          </a:prstGeom>
          <a:ln w="28575">
            <a:solidFill>
              <a:srgbClr val="78097B"/>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56E1D9FC-24AF-4427-BA5E-A8640ECADE2D}"/>
              </a:ext>
            </a:extLst>
          </p:cNvPr>
          <p:cNvSpPr/>
          <p:nvPr/>
        </p:nvSpPr>
        <p:spPr>
          <a:xfrm>
            <a:off x="3595322" y="2375653"/>
            <a:ext cx="676558" cy="41238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A</a:t>
            </a:r>
          </a:p>
        </p:txBody>
      </p:sp>
      <p:cxnSp>
        <p:nvCxnSpPr>
          <p:cNvPr id="126" name="Straight Arrow Connector 125">
            <a:extLst>
              <a:ext uri="{FF2B5EF4-FFF2-40B4-BE49-F238E27FC236}">
                <a16:creationId xmlns:a16="http://schemas.microsoft.com/office/drawing/2014/main" id="{11ABF45C-DBB3-4ECD-A138-8013F7D48C8F}"/>
              </a:ext>
            </a:extLst>
          </p:cNvPr>
          <p:cNvCxnSpPr>
            <a:cxnSpLocks/>
          </p:cNvCxnSpPr>
          <p:nvPr/>
        </p:nvCxnSpPr>
        <p:spPr>
          <a:xfrm>
            <a:off x="5032246" y="4024892"/>
            <a:ext cx="656278" cy="0"/>
          </a:xfrm>
          <a:prstGeom prst="straightConnector1">
            <a:avLst/>
          </a:prstGeom>
          <a:ln w="28575">
            <a:solidFill>
              <a:srgbClr val="78097B"/>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030B1514-8ECA-4256-89C5-D2755EBABCE5}"/>
              </a:ext>
            </a:extLst>
          </p:cNvPr>
          <p:cNvCxnSpPr>
            <a:cxnSpLocks/>
          </p:cNvCxnSpPr>
          <p:nvPr/>
        </p:nvCxnSpPr>
        <p:spPr>
          <a:xfrm>
            <a:off x="5032246" y="4780510"/>
            <a:ext cx="656278" cy="0"/>
          </a:xfrm>
          <a:prstGeom prst="straightConnector1">
            <a:avLst/>
          </a:prstGeom>
          <a:ln w="28575">
            <a:solidFill>
              <a:srgbClr val="78097B"/>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7DD6C26D-3EDA-41D2-A912-7EECA4D7B671}"/>
              </a:ext>
            </a:extLst>
          </p:cNvPr>
          <p:cNvCxnSpPr>
            <a:cxnSpLocks/>
          </p:cNvCxnSpPr>
          <p:nvPr/>
        </p:nvCxnSpPr>
        <p:spPr>
          <a:xfrm>
            <a:off x="5032246" y="5546633"/>
            <a:ext cx="656278" cy="0"/>
          </a:xfrm>
          <a:prstGeom prst="straightConnector1">
            <a:avLst/>
          </a:prstGeom>
          <a:ln w="28575">
            <a:solidFill>
              <a:srgbClr val="78097B"/>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56A983A5-1688-479F-8D8D-A4F400E716B9}"/>
              </a:ext>
            </a:extLst>
          </p:cNvPr>
          <p:cNvSpPr txBox="1"/>
          <p:nvPr/>
        </p:nvSpPr>
        <p:spPr>
          <a:xfrm>
            <a:off x="2546786" y="2427958"/>
            <a:ext cx="1130694" cy="307777"/>
          </a:xfrm>
          <a:prstGeom prst="rect">
            <a:avLst/>
          </a:prstGeom>
          <a:noFill/>
          <a:ln>
            <a:noFill/>
          </a:ln>
        </p:spPr>
        <p:txBody>
          <a:bodyPr wrap="square" rtlCol="0">
            <a:spAutoFit/>
          </a:bodyPr>
          <a:lstStyle/>
          <a:p>
            <a:r>
              <a:rPr lang="en-US" sz="1400">
                <a:solidFill>
                  <a:srgbClr val="595959"/>
                </a:solidFill>
                <a:latin typeface="Montserrat SemiBold" panose="00000700000000000000" pitchFamily="2" charset="0"/>
              </a:rPr>
              <a:t>Available</a:t>
            </a:r>
          </a:p>
        </p:txBody>
      </p:sp>
      <p:sp>
        <p:nvSpPr>
          <p:cNvPr id="3" name="TextBox 2">
            <a:extLst>
              <a:ext uri="{FF2B5EF4-FFF2-40B4-BE49-F238E27FC236}">
                <a16:creationId xmlns:a16="http://schemas.microsoft.com/office/drawing/2014/main" id="{0B7B0214-94BB-4A10-AF0B-1B0A84760C56}"/>
              </a:ext>
            </a:extLst>
          </p:cNvPr>
          <p:cNvSpPr txBox="1"/>
          <p:nvPr/>
        </p:nvSpPr>
        <p:spPr>
          <a:xfrm>
            <a:off x="610772" y="2899839"/>
            <a:ext cx="2178726" cy="738664"/>
          </a:xfrm>
          <a:prstGeom prst="rect">
            <a:avLst/>
          </a:prstGeom>
          <a:noFill/>
          <a:ln>
            <a:solidFill>
              <a:schemeClr val="tx1"/>
            </a:solidFill>
          </a:ln>
        </p:spPr>
        <p:txBody>
          <a:bodyPr wrap="square" rtlCol="0">
            <a:spAutoFit/>
          </a:bodyPr>
          <a:lstStyle/>
          <a:p>
            <a:r>
              <a:rPr lang="en-US" sz="1400">
                <a:latin typeface="Montserrat" panose="00000500000000000000" pitchFamily="2" charset="0"/>
              </a:rPr>
              <a:t>Tài nguyên có sẵn của mỗi loại được cấp cho hệ thống</a:t>
            </a:r>
          </a:p>
        </p:txBody>
      </p:sp>
      <p:sp>
        <p:nvSpPr>
          <p:cNvPr id="142" name="TextBox 141">
            <a:extLst>
              <a:ext uri="{FF2B5EF4-FFF2-40B4-BE49-F238E27FC236}">
                <a16:creationId xmlns:a16="http://schemas.microsoft.com/office/drawing/2014/main" id="{17293EDE-35F6-4419-9ABA-811A1310BDCC}"/>
              </a:ext>
            </a:extLst>
          </p:cNvPr>
          <p:cNvSpPr txBox="1"/>
          <p:nvPr/>
        </p:nvSpPr>
        <p:spPr>
          <a:xfrm>
            <a:off x="1483605" y="4868863"/>
            <a:ext cx="2178726" cy="738664"/>
          </a:xfrm>
          <a:prstGeom prst="rect">
            <a:avLst/>
          </a:prstGeom>
          <a:noFill/>
          <a:ln>
            <a:solidFill>
              <a:schemeClr val="tx1"/>
            </a:solidFill>
          </a:ln>
        </p:spPr>
        <p:txBody>
          <a:bodyPr wrap="square" rtlCol="0">
            <a:spAutoFit/>
          </a:bodyPr>
          <a:lstStyle/>
          <a:p>
            <a:r>
              <a:rPr lang="en-US" sz="1400">
                <a:latin typeface="Montserrat" panose="00000500000000000000" pitchFamily="2" charset="0"/>
              </a:rPr>
              <a:t>Tài nguyên đã được phân bổ cho từng tiến trình</a:t>
            </a:r>
          </a:p>
        </p:txBody>
      </p:sp>
      <p:cxnSp>
        <p:nvCxnSpPr>
          <p:cNvPr id="5" name="Straight Connector 4">
            <a:extLst>
              <a:ext uri="{FF2B5EF4-FFF2-40B4-BE49-F238E27FC236}">
                <a16:creationId xmlns:a16="http://schemas.microsoft.com/office/drawing/2014/main" id="{E729FD9A-B9C0-469F-80C3-070E0795751F}"/>
              </a:ext>
            </a:extLst>
          </p:cNvPr>
          <p:cNvCxnSpPr>
            <a:cxnSpLocks/>
            <a:endCxn id="3" idx="0"/>
          </p:cNvCxnSpPr>
          <p:nvPr/>
        </p:nvCxnSpPr>
        <p:spPr>
          <a:xfrm flipH="1">
            <a:off x="1700135" y="2587749"/>
            <a:ext cx="924349" cy="31209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5CE48AC7-1795-4404-B1CA-D6979E700493}"/>
              </a:ext>
            </a:extLst>
          </p:cNvPr>
          <p:cNvCxnSpPr>
            <a:cxnSpLocks/>
            <a:endCxn id="142" idx="0"/>
          </p:cNvCxnSpPr>
          <p:nvPr/>
        </p:nvCxnSpPr>
        <p:spPr>
          <a:xfrm flipH="1">
            <a:off x="2572968" y="4304840"/>
            <a:ext cx="598573" cy="56402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85022936"/>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7883</TotalTime>
  <Words>5853</Words>
  <Application>Microsoft Office PowerPoint</Application>
  <PresentationFormat>Widescreen</PresentationFormat>
  <Paragraphs>1533</Paragraphs>
  <Slides>41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Montserrat SemiBold</vt:lpstr>
      <vt:lpstr>Montserrat </vt:lpstr>
      <vt:lpstr>Courier New</vt:lpstr>
      <vt:lpstr>Montserrat Black</vt:lpstr>
      <vt:lpstr>Wingdings</vt:lpstr>
      <vt:lpstr>Montserrat</vt:lpstr>
      <vt:lpstr>Segoe UI Historic</vt:lpstr>
      <vt:lpstr>Calibri Light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DOAN VAN THE 20182797</dc:creator>
  <cp:lastModifiedBy>DOAN VAN THE 20182797</cp:lastModifiedBy>
  <cp:revision>48</cp:revision>
  <dcterms:created xsi:type="dcterms:W3CDTF">2021-11-21T08:37:20Z</dcterms:created>
  <dcterms:modified xsi:type="dcterms:W3CDTF">2022-02-23T02:19:15Z</dcterms:modified>
</cp:coreProperties>
</file>